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314" r:id="rId2"/>
    <p:sldId id="315" r:id="rId3"/>
    <p:sldId id="307" r:id="rId4"/>
    <p:sldId id="262" r:id="rId5"/>
    <p:sldId id="268" r:id="rId6"/>
    <p:sldId id="272" r:id="rId7"/>
    <p:sldId id="281" r:id="rId8"/>
    <p:sldId id="273" r:id="rId9"/>
    <p:sldId id="275" r:id="rId10"/>
    <p:sldId id="261" r:id="rId11"/>
    <p:sldId id="343" r:id="rId12"/>
    <p:sldId id="263" r:id="rId13"/>
    <p:sldId id="265" r:id="rId14"/>
    <p:sldId id="264" r:id="rId15"/>
    <p:sldId id="266" r:id="rId16"/>
    <p:sldId id="279" r:id="rId17"/>
    <p:sldId id="283" r:id="rId18"/>
    <p:sldId id="270" r:id="rId19"/>
    <p:sldId id="280" r:id="rId20"/>
    <p:sldId id="284" r:id="rId21"/>
    <p:sldId id="267" r:id="rId22"/>
    <p:sldId id="271" r:id="rId23"/>
    <p:sldId id="285" r:id="rId24"/>
    <p:sldId id="304" r:id="rId25"/>
    <p:sldId id="276" r:id="rId26"/>
    <p:sldId id="277" r:id="rId27"/>
    <p:sldId id="292" r:id="rId28"/>
    <p:sldId id="297" r:id="rId29"/>
    <p:sldId id="298" r:id="rId30"/>
    <p:sldId id="303" r:id="rId31"/>
    <p:sldId id="305" r:id="rId32"/>
    <p:sldId id="299" r:id="rId33"/>
    <p:sldId id="306" r:id="rId34"/>
    <p:sldId id="293" r:id="rId35"/>
    <p:sldId id="294" r:id="rId36"/>
    <p:sldId id="296" r:id="rId37"/>
    <p:sldId id="295" r:id="rId38"/>
    <p:sldId id="291" r:id="rId39"/>
    <p:sldId id="300" r:id="rId40"/>
    <p:sldId id="301" r:id="rId41"/>
    <p:sldId id="302" r:id="rId42"/>
    <p:sldId id="278" r:id="rId43"/>
    <p:sldId id="290" r:id="rId44"/>
    <p:sldId id="289" r:id="rId45"/>
    <p:sldId id="288" r:id="rId46"/>
    <p:sldId id="287" r:id="rId47"/>
    <p:sldId id="286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2DA8DF"/>
    <a:srgbClr val="FFFF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772534-832A-4231-9E80-EA49C2CAFF4D}" type="datetimeFigureOut">
              <a:rPr lang="es-ES" smtClean="0"/>
              <a:pPr/>
              <a:t>09/07/2018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1805FE-EEC5-4407-B760-1F4A9E00F39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829087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8C0901-CA30-46FB-B6E4-8DBACF9943FD}" type="datetime1">
              <a:rPr lang="es-ES" smtClean="0"/>
              <a:pPr/>
              <a:t>09/07/2018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9F23A-443E-43DC-9A76-5538BEDD3DA3}" type="datetime1">
              <a:rPr lang="es-ES" smtClean="0"/>
              <a:pPr/>
              <a:t>09/07/2018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303AD-71EA-40B4-960A-4749746F1F37}" type="datetime1">
              <a:rPr lang="es-ES" smtClean="0"/>
              <a:pPr/>
              <a:t>09/07/2018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1E082-348C-4EF2-ABC5-8463FC7F8E9B}" type="datetime1">
              <a:rPr lang="es-ES" smtClean="0"/>
              <a:pPr/>
              <a:t>09/07/2018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C6A14-1846-4688-B8F1-6201895C94C1}" type="datetime1">
              <a:rPr lang="es-ES" smtClean="0"/>
              <a:pPr/>
              <a:t>09/07/2018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61DE3-AD82-4BAC-BD2C-862F7038691E}" type="datetime1">
              <a:rPr lang="es-ES" smtClean="0"/>
              <a:pPr/>
              <a:t>09/07/2018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26E27-79BD-4590-BE78-6C359C983F27}" type="datetime1">
              <a:rPr lang="es-ES" smtClean="0"/>
              <a:pPr/>
              <a:t>09/07/2018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C9001-EFEE-462D-8093-B0F544164CFF}" type="datetime1">
              <a:rPr lang="es-ES" smtClean="0"/>
              <a:pPr/>
              <a:t>09/07/2018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7A65E-9DCD-41C7-8D41-BFD6E2A58937}" type="datetime1">
              <a:rPr lang="es-ES" smtClean="0"/>
              <a:pPr/>
              <a:t>09/07/2018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5AB3B-1FCC-4FCB-8BF6-3E2741A76976}" type="datetime1">
              <a:rPr lang="es-ES" smtClean="0"/>
              <a:pPr/>
              <a:t>09/07/2018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A2A52-3B2E-4ED4-88B0-013DE32E928B}" type="datetime1">
              <a:rPr lang="es-ES" smtClean="0"/>
              <a:pPr/>
              <a:t>09/07/2018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rgbClr val="5E9EFF">
                <a:alpha val="90000"/>
              </a:srgb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D2F6D-FA76-477E-8349-32FB5CE1ED90}" type="datetime1">
              <a:rPr lang="es-ES" smtClean="0"/>
              <a:pPr/>
              <a:t>09/07/2018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8ED36-391F-41F1-8171-AE9E833F90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1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355916" y="188640"/>
            <a:ext cx="4233275" cy="707886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/>
          <a:p>
            <a:r>
              <a:rPr lang="es-CL" sz="4000" dirty="0" smtClean="0">
                <a:solidFill>
                  <a:schemeClr val="bg2">
                    <a:lumMod val="75000"/>
                  </a:schemeClr>
                </a:solidFill>
              </a:rPr>
              <a:t>EDUCACIÓN CÍVICA</a:t>
            </a:r>
            <a:endParaRPr lang="es-CL" sz="4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Flecha abajo 2"/>
          <p:cNvSpPr/>
          <p:nvPr/>
        </p:nvSpPr>
        <p:spPr>
          <a:xfrm>
            <a:off x="4407329" y="1052736"/>
            <a:ext cx="336145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CuadroTexto 11"/>
          <p:cNvSpPr txBox="1"/>
          <p:nvPr/>
        </p:nvSpPr>
        <p:spPr>
          <a:xfrm>
            <a:off x="2858713" y="1916832"/>
            <a:ext cx="3433376" cy="58477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r>
              <a:rPr lang="es-CL" sz="3200" dirty="0" smtClean="0">
                <a:solidFill>
                  <a:schemeClr val="bg2">
                    <a:lumMod val="75000"/>
                  </a:schemeClr>
                </a:solidFill>
              </a:rPr>
              <a:t>Derechos Humanos</a:t>
            </a:r>
            <a:endParaRPr lang="es-CL" sz="32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683569" y="2505085"/>
            <a:ext cx="8003232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b="1" dirty="0" smtClean="0">
                <a:solidFill>
                  <a:schemeClr val="bg1"/>
                </a:solidFill>
              </a:rPr>
              <a:t>Objetivos:</a:t>
            </a:r>
          </a:p>
          <a:p>
            <a:pPr algn="just"/>
            <a:r>
              <a:rPr lang="es-MX" sz="2400" b="1" dirty="0" smtClean="0">
                <a:solidFill>
                  <a:schemeClr val="bg1"/>
                </a:solidFill>
              </a:rPr>
              <a:t>Comprender </a:t>
            </a:r>
            <a:r>
              <a:rPr lang="es-MX" sz="2400" dirty="0" smtClean="0">
                <a:solidFill>
                  <a:schemeClr val="bg1"/>
                </a:solidFill>
              </a:rPr>
              <a:t> </a:t>
            </a:r>
            <a:r>
              <a:rPr lang="es-MX" sz="2400" dirty="0">
                <a:solidFill>
                  <a:schemeClr val="bg1"/>
                </a:solidFill>
              </a:rPr>
              <a:t>las dimensiones conceptuales, morales y el contexto histórico de los DD.HH.</a:t>
            </a:r>
            <a:endParaRPr lang="es-CL" sz="2400" dirty="0">
              <a:solidFill>
                <a:schemeClr val="bg1"/>
              </a:solidFill>
            </a:endParaRPr>
          </a:p>
          <a:p>
            <a:pPr algn="just"/>
            <a:endParaRPr lang="es-CL" sz="2400" dirty="0">
              <a:solidFill>
                <a:schemeClr val="bg1"/>
              </a:solidFill>
            </a:endParaRPr>
          </a:p>
          <a:p>
            <a:pPr algn="just"/>
            <a:r>
              <a:rPr lang="es-MX" sz="2400" b="1" dirty="0">
                <a:solidFill>
                  <a:schemeClr val="bg1"/>
                </a:solidFill>
              </a:rPr>
              <a:t>Comprender </a:t>
            </a:r>
            <a:r>
              <a:rPr lang="es-MX" sz="2400" dirty="0">
                <a:solidFill>
                  <a:schemeClr val="bg1"/>
                </a:solidFill>
              </a:rPr>
              <a:t>los principios y normas jurídicas que regulan el tratamiento de los DD.HH., en el ámbito del derecho internacional como del derecho nacional.</a:t>
            </a:r>
            <a:endParaRPr lang="es-CL" sz="2400" dirty="0">
              <a:solidFill>
                <a:schemeClr val="bg1"/>
              </a:solidFill>
            </a:endParaRPr>
          </a:p>
          <a:p>
            <a:pPr algn="just"/>
            <a:endParaRPr lang="es-CL" sz="2400" dirty="0">
              <a:solidFill>
                <a:schemeClr val="bg1"/>
              </a:solidFill>
            </a:endParaRPr>
          </a:p>
          <a:p>
            <a:pPr algn="just"/>
            <a:r>
              <a:rPr lang="es-MX" sz="2400" b="1" dirty="0">
                <a:solidFill>
                  <a:schemeClr val="bg1"/>
                </a:solidFill>
              </a:rPr>
              <a:t>Comprender </a:t>
            </a:r>
            <a:r>
              <a:rPr lang="es-MX" sz="2400" dirty="0">
                <a:solidFill>
                  <a:schemeClr val="bg1"/>
                </a:solidFill>
              </a:rPr>
              <a:t>los principios y normas que regulan las dimensiones específicas de los DD.HH., en el desempeño profesional, desde la perspectiva material y personal.</a:t>
            </a:r>
            <a:endParaRPr lang="es-CL" sz="2400" dirty="0">
              <a:solidFill>
                <a:schemeClr val="bg1"/>
              </a:solidFill>
            </a:endParaRPr>
          </a:p>
          <a:p>
            <a:r>
              <a:rPr lang="es-CL" sz="2400" dirty="0" smtClean="0">
                <a:solidFill>
                  <a:srgbClr val="FF0000"/>
                </a:solidFill>
              </a:rPr>
              <a:t> </a:t>
            </a:r>
            <a:endParaRPr lang="es-CL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03133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5950496" y="3284984"/>
            <a:ext cx="2736304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3: ENFOQUE DE GÉNERO</a:t>
            </a:r>
            <a:endParaRPr lang="es-ES" dirty="0"/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076881" y="3284984"/>
            <a:ext cx="2660895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251520" y="3284984"/>
            <a:ext cx="2607193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1: DERECHOS HUMANOS</a:t>
            </a:r>
            <a:endParaRPr lang="es-ES" dirty="0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2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355916" y="404664"/>
            <a:ext cx="4233275" cy="707886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rtlCol="0">
            <a:spAutoFit/>
          </a:bodyPr>
          <a:lstStyle/>
          <a:p>
            <a:r>
              <a:rPr lang="es-CL" sz="4000" dirty="0" smtClean="0">
                <a:solidFill>
                  <a:schemeClr val="bg2">
                    <a:lumMod val="75000"/>
                  </a:schemeClr>
                </a:solidFill>
              </a:rPr>
              <a:t>EDUCACIÓN CÍVICA</a:t>
            </a:r>
            <a:endParaRPr lang="es-CL" sz="40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Flecha abajo 2"/>
          <p:cNvSpPr/>
          <p:nvPr/>
        </p:nvSpPr>
        <p:spPr>
          <a:xfrm>
            <a:off x="4407329" y="1268760"/>
            <a:ext cx="336145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CuadroTexto 11"/>
          <p:cNvSpPr txBox="1"/>
          <p:nvPr/>
        </p:nvSpPr>
        <p:spPr>
          <a:xfrm>
            <a:off x="2858713" y="2276872"/>
            <a:ext cx="3433376" cy="58477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none" rtlCol="0">
            <a:spAutoFit/>
          </a:bodyPr>
          <a:lstStyle/>
          <a:p>
            <a:r>
              <a:rPr lang="es-CL" sz="3200" dirty="0" smtClean="0">
                <a:solidFill>
                  <a:schemeClr val="bg2">
                    <a:lumMod val="75000"/>
                  </a:schemeClr>
                </a:solidFill>
              </a:rPr>
              <a:t>Derechos Humanos</a:t>
            </a:r>
            <a:endParaRPr lang="es-CL" sz="32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95536" y="4581128"/>
            <a:ext cx="19421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3</a:t>
            </a:r>
            <a:r>
              <a:rPr lang="es-CL" dirty="0" smtClean="0">
                <a:solidFill>
                  <a:schemeClr val="bg1"/>
                </a:solidFill>
              </a:rPr>
              <a:t> Sesiones.</a:t>
            </a:r>
          </a:p>
          <a:p>
            <a:r>
              <a:rPr lang="es-CL" dirty="0" smtClean="0">
                <a:solidFill>
                  <a:schemeClr val="bg1"/>
                </a:solidFill>
              </a:rPr>
              <a:t>2 talleres en clases</a:t>
            </a:r>
          </a:p>
          <a:p>
            <a:r>
              <a:rPr lang="es-CL" dirty="0" smtClean="0">
                <a:solidFill>
                  <a:schemeClr val="bg1"/>
                </a:solidFill>
              </a:rPr>
              <a:t>Exposición</a:t>
            </a:r>
          </a:p>
          <a:p>
            <a:r>
              <a:rPr lang="es-CL" dirty="0" smtClean="0">
                <a:solidFill>
                  <a:schemeClr val="bg1"/>
                </a:solidFill>
              </a:rPr>
              <a:t>1 nota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3076881" y="4581128"/>
            <a:ext cx="19421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2</a:t>
            </a:r>
            <a:r>
              <a:rPr lang="es-CL" dirty="0" smtClean="0">
                <a:solidFill>
                  <a:schemeClr val="bg1"/>
                </a:solidFill>
              </a:rPr>
              <a:t> Sesiones.</a:t>
            </a:r>
          </a:p>
          <a:p>
            <a:r>
              <a:rPr lang="es-CL" dirty="0" smtClean="0">
                <a:solidFill>
                  <a:schemeClr val="bg1"/>
                </a:solidFill>
              </a:rPr>
              <a:t>2 talleres en clases</a:t>
            </a:r>
          </a:p>
          <a:p>
            <a:r>
              <a:rPr lang="es-CL" dirty="0" smtClean="0">
                <a:solidFill>
                  <a:schemeClr val="bg1"/>
                </a:solidFill>
              </a:rPr>
              <a:t>Micro ensayo</a:t>
            </a:r>
          </a:p>
          <a:p>
            <a:r>
              <a:rPr lang="es-CL" dirty="0" smtClean="0">
                <a:solidFill>
                  <a:schemeClr val="bg1"/>
                </a:solidFill>
              </a:rPr>
              <a:t>1 nota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5940152" y="4581128"/>
            <a:ext cx="194213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2</a:t>
            </a:r>
            <a:r>
              <a:rPr lang="es-CL" dirty="0" smtClean="0">
                <a:solidFill>
                  <a:schemeClr val="bg1"/>
                </a:solidFill>
              </a:rPr>
              <a:t> Sesiones.</a:t>
            </a:r>
          </a:p>
          <a:p>
            <a:r>
              <a:rPr lang="es-CL" dirty="0" smtClean="0">
                <a:solidFill>
                  <a:schemeClr val="bg1"/>
                </a:solidFill>
              </a:rPr>
              <a:t>2 talleres en clases</a:t>
            </a:r>
          </a:p>
          <a:p>
            <a:r>
              <a:rPr lang="es-CL" dirty="0" smtClean="0">
                <a:solidFill>
                  <a:schemeClr val="bg1"/>
                </a:solidFill>
              </a:rPr>
              <a:t>Exposición</a:t>
            </a:r>
          </a:p>
          <a:p>
            <a:r>
              <a:rPr lang="es-CL" dirty="0" smtClean="0">
                <a:solidFill>
                  <a:schemeClr val="bg1"/>
                </a:solidFill>
              </a:rPr>
              <a:t>1 nota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3048871" y="6096506"/>
            <a:ext cx="1811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b="1" dirty="0" smtClean="0">
                <a:solidFill>
                  <a:schemeClr val="bg1"/>
                </a:solidFill>
              </a:rPr>
              <a:t>Total 3 notas</a:t>
            </a:r>
            <a:endParaRPr lang="es-C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93815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5" grpId="0"/>
      <p:bldP spid="13" grpId="0"/>
      <p:bldP spid="14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827584" y="1484784"/>
            <a:ext cx="7776864" cy="2308324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Jurisdicción penal internacional en DD.HH.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Jurisdicción penal nacional en DD.HH.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Responsabilidad penal individual y superior de mando.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Crímenes de Lesa Humanidad.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Crímenes de Guerra.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Crímenes de Genocidio.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3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5576" y="980728"/>
            <a:ext cx="40051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002060"/>
                </a:solidFill>
              </a:rPr>
              <a:t>A. DERECHO PENAL EN DD.HH.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82825" y="3861048"/>
            <a:ext cx="83876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002060"/>
                </a:solidFill>
              </a:rPr>
              <a:t>B</a:t>
            </a:r>
            <a:r>
              <a:rPr lang="es-ES" sz="2400" dirty="0" smtClean="0">
                <a:solidFill>
                  <a:srgbClr val="002060"/>
                </a:solidFill>
              </a:rPr>
              <a:t>. ROL DE LAS FF.AA. EN EL RESPETO, PROMOCIÓN Y PROTECCIÓN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DE LOS DD.HH.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827584" y="4869160"/>
            <a:ext cx="7776864" cy="1569660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FF.AA Y DD.HH en la perspectiva histórica, internacional y nacional.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Rol de las FF.AA. en Estado de Excepción Constitucional.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Los DD.HH. </a:t>
            </a:r>
            <a:r>
              <a:rPr lang="es-ES" sz="2400" dirty="0">
                <a:solidFill>
                  <a:srgbClr val="002060"/>
                </a:solidFill>
              </a:rPr>
              <a:t>a</a:t>
            </a:r>
            <a:r>
              <a:rPr lang="es-ES" sz="2400" dirty="0" smtClean="0">
                <a:solidFill>
                  <a:srgbClr val="002060"/>
                </a:solidFill>
              </a:rPr>
              <a:t>l interior de las FF.AA.</a:t>
            </a:r>
          </a:p>
        </p:txBody>
      </p:sp>
      <p:sp>
        <p:nvSpPr>
          <p:cNvPr id="16" name="15 Elipse"/>
          <p:cNvSpPr/>
          <p:nvPr/>
        </p:nvSpPr>
        <p:spPr>
          <a:xfrm>
            <a:off x="2987824" y="0"/>
            <a:ext cx="3240360" cy="9807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84827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  <p:bldP spid="14" grpId="0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07704" y="2564904"/>
            <a:ext cx="5544616" cy="830997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2060"/>
                </a:solidFill>
              </a:rPr>
              <a:t>El Estatuto de Roma de la Corte Penal Internacional (C.P.I.)</a:t>
            </a:r>
            <a:endParaRPr lang="es-ES" sz="2400" b="1" dirty="0">
              <a:solidFill>
                <a:srgbClr val="00206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55576" y="3866272"/>
            <a:ext cx="7776864" cy="1938992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002060"/>
                </a:solidFill>
              </a:rPr>
              <a:t>1.-La Corte será una institución permanente, estará facultada para ejercer su jurisdicción sobre personas </a:t>
            </a:r>
            <a:r>
              <a:rPr lang="es-ES" sz="2400" u="sng" dirty="0" smtClean="0">
                <a:solidFill>
                  <a:srgbClr val="002060"/>
                </a:solidFill>
              </a:rPr>
              <a:t>respecto de los crímenes más graves de trascendencia internacional </a:t>
            </a:r>
            <a:r>
              <a:rPr lang="es-ES" sz="2400" dirty="0" smtClean="0">
                <a:solidFill>
                  <a:srgbClr val="002060"/>
                </a:solidFill>
              </a:rPr>
              <a:t>y tendrá carácter complementario de las jurisdicciones penales nacionales. 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4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27584" y="1268760"/>
            <a:ext cx="7848872" cy="830997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A. DERECHO PENAL EN DD.HH.</a:t>
            </a:r>
          </a:p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1. Jurisdicción penal  </a:t>
            </a:r>
            <a:r>
              <a:rPr lang="es-ES" sz="2400" u="sng" dirty="0" smtClean="0">
                <a:solidFill>
                  <a:srgbClr val="002060"/>
                </a:solidFill>
              </a:rPr>
              <a:t>internacional</a:t>
            </a:r>
            <a:r>
              <a:rPr lang="es-ES" sz="2400" dirty="0" smtClean="0">
                <a:solidFill>
                  <a:srgbClr val="002060"/>
                </a:solidFill>
              </a:rPr>
              <a:t>  en DD.HH.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07704" y="2021939"/>
            <a:ext cx="5544616" cy="830997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2060"/>
                </a:solidFill>
              </a:rPr>
              <a:t>Estatuto de Roma de la Corte Penal Internacional (C.P.I.)</a:t>
            </a:r>
            <a:endParaRPr lang="es-ES" sz="2400" b="1" dirty="0">
              <a:solidFill>
                <a:srgbClr val="00206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11560" y="3140968"/>
            <a:ext cx="8136904" cy="1569660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002060"/>
                </a:solidFill>
              </a:rPr>
              <a:t>2.- La Corte estará </a:t>
            </a:r>
            <a:r>
              <a:rPr lang="es-ES" sz="2400" u="sng" dirty="0" smtClean="0">
                <a:solidFill>
                  <a:srgbClr val="002060"/>
                </a:solidFill>
              </a:rPr>
              <a:t>vinculada </a:t>
            </a:r>
            <a:r>
              <a:rPr lang="es-ES" sz="2400" dirty="0" smtClean="0">
                <a:solidFill>
                  <a:srgbClr val="002060"/>
                </a:solidFill>
              </a:rPr>
              <a:t>con las Naciones Unidas pero tiene personalidad jurídica internacional. </a:t>
            </a:r>
            <a:r>
              <a:rPr lang="es-ES" sz="2400" dirty="0">
                <a:solidFill>
                  <a:srgbClr val="002060"/>
                </a:solidFill>
              </a:rPr>
              <a:t>T</a:t>
            </a:r>
            <a:r>
              <a:rPr lang="es-ES" sz="2400" dirty="0" smtClean="0">
                <a:solidFill>
                  <a:srgbClr val="002060"/>
                </a:solidFill>
              </a:rPr>
              <a:t>endrá su sede en Holanda – La Haya. 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No confundir con la Corte Internacional de Justicia.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9" name="Picture 5" descr="Resultado de imagen para corte penal internacion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4958452"/>
            <a:ext cx="2915816" cy="1638900"/>
          </a:xfrm>
          <a:prstGeom prst="rect">
            <a:avLst/>
          </a:prstGeom>
          <a:noFill/>
        </p:spPr>
      </p:pic>
      <p:pic>
        <p:nvPicPr>
          <p:cNvPr id="1031" name="Picture 7" descr="Resultado de imagen para corte penal internacion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4987625"/>
            <a:ext cx="3024336" cy="1609727"/>
          </a:xfrm>
          <a:prstGeom prst="rect">
            <a:avLst/>
          </a:prstGeom>
          <a:noFill/>
        </p:spPr>
      </p:pic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5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27584" y="1085835"/>
            <a:ext cx="7848872" cy="830997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A. DERECHO PENAL EN DD.HH.</a:t>
            </a:r>
          </a:p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1. Jurisdicción penal  </a:t>
            </a:r>
            <a:r>
              <a:rPr lang="es-ES" sz="2400" u="sng" dirty="0" smtClean="0">
                <a:solidFill>
                  <a:srgbClr val="002060"/>
                </a:solidFill>
              </a:rPr>
              <a:t>internacional</a:t>
            </a:r>
            <a:r>
              <a:rPr lang="es-ES" sz="2400" dirty="0" smtClean="0">
                <a:solidFill>
                  <a:srgbClr val="002060"/>
                </a:solidFill>
              </a:rPr>
              <a:t>  en DD.HH.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07704" y="1988840"/>
            <a:ext cx="5544616" cy="830997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2060"/>
                </a:solidFill>
              </a:rPr>
              <a:t>Estatuto de Roma de la Corte Penal Internacional (C.P.I.)</a:t>
            </a:r>
            <a:endParaRPr lang="es-ES" sz="2400" b="1" dirty="0">
              <a:solidFill>
                <a:srgbClr val="00206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11560" y="2924944"/>
            <a:ext cx="8136904" cy="338554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209550" h="120650" prst="angle"/>
          </a:sp3d>
        </p:spPr>
        <p:txBody>
          <a:bodyPr wrap="square">
            <a:spAutoFit/>
          </a:bodyPr>
          <a:lstStyle/>
          <a:p>
            <a:pPr algn="ctr"/>
            <a:endParaRPr lang="es-ES" sz="2000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r>
              <a:rPr lang="es-ES" sz="2000" b="1" u="sng" dirty="0" smtClean="0">
                <a:solidFill>
                  <a:schemeClr val="bg2">
                    <a:lumMod val="75000"/>
                  </a:schemeClr>
                </a:solidFill>
              </a:rPr>
              <a:t>Crímenes de la competencia de la Corte </a:t>
            </a:r>
          </a:p>
          <a:p>
            <a:pPr algn="ctr"/>
            <a:r>
              <a:rPr lang="es-ES" sz="2000" dirty="0" smtClean="0">
                <a:solidFill>
                  <a:schemeClr val="bg2">
                    <a:lumMod val="75000"/>
                  </a:schemeClr>
                </a:solidFill>
              </a:rPr>
              <a:t>   La Corte tendrá competencia, de conformidad con el presente Estatuto,  respecto de los siguientes crímenes: </a:t>
            </a:r>
          </a:p>
          <a:p>
            <a:endParaRPr lang="es-ES" sz="2000" dirty="0" smtClean="0">
              <a:solidFill>
                <a:schemeClr val="bg2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s-ES" sz="2000" dirty="0" smtClean="0">
                <a:solidFill>
                  <a:schemeClr val="bg2">
                    <a:lumMod val="75000"/>
                  </a:schemeClr>
                </a:solidFill>
              </a:rPr>
              <a:t>   a) El crimen de genocidio </a:t>
            </a:r>
          </a:p>
          <a:p>
            <a:pPr>
              <a:lnSpc>
                <a:spcPct val="150000"/>
              </a:lnSpc>
            </a:pPr>
            <a:r>
              <a:rPr lang="es-ES" sz="2000" dirty="0" smtClean="0">
                <a:solidFill>
                  <a:schemeClr val="bg2">
                    <a:lumMod val="75000"/>
                  </a:schemeClr>
                </a:solidFill>
              </a:rPr>
              <a:t>   b) Los crímenes de lesa humanidad </a:t>
            </a:r>
          </a:p>
          <a:p>
            <a:pPr>
              <a:lnSpc>
                <a:spcPct val="150000"/>
              </a:lnSpc>
            </a:pPr>
            <a:r>
              <a:rPr lang="es-ES" sz="2000" dirty="0" smtClean="0">
                <a:solidFill>
                  <a:schemeClr val="bg2">
                    <a:lumMod val="75000"/>
                  </a:schemeClr>
                </a:solidFill>
              </a:rPr>
              <a:t>   c) Los crímenes de guerra o de agresión.</a:t>
            </a:r>
          </a:p>
          <a:p>
            <a:pPr algn="ctr"/>
            <a:endParaRPr lang="es-ES" sz="2400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6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27584" y="1085835"/>
            <a:ext cx="7848872" cy="830997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A. DERECHO PENAL EN DD.HH.</a:t>
            </a:r>
          </a:p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1. Jurisdicción penal  </a:t>
            </a:r>
            <a:r>
              <a:rPr lang="es-ES" sz="2400" u="sng" dirty="0" smtClean="0">
                <a:solidFill>
                  <a:srgbClr val="002060"/>
                </a:solidFill>
              </a:rPr>
              <a:t>internacional</a:t>
            </a:r>
            <a:r>
              <a:rPr lang="es-ES" sz="2400" dirty="0" smtClean="0">
                <a:solidFill>
                  <a:srgbClr val="002060"/>
                </a:solidFill>
              </a:rPr>
              <a:t>  en DD.HH.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7</a:t>
            </a:fld>
            <a:endParaRPr lang="es-ES" dirty="0">
              <a:solidFill>
                <a:srgbClr val="00206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3769" y="2785816"/>
            <a:ext cx="2176461" cy="12863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07704" y="1988840"/>
            <a:ext cx="5544616" cy="830997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2060"/>
                </a:solidFill>
              </a:rPr>
              <a:t>Estatuto de Roma de la Corte Penal Internacional (C.P.I.)</a:t>
            </a:r>
            <a:endParaRPr lang="es-ES" sz="2400" b="1" dirty="0">
              <a:solidFill>
                <a:srgbClr val="00206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11560" y="2924944"/>
            <a:ext cx="8136904" cy="347787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209550" h="120650" prst="angle"/>
          </a:sp3d>
        </p:spPr>
        <p:txBody>
          <a:bodyPr wrap="square">
            <a:spAutoFit/>
          </a:bodyPr>
          <a:lstStyle/>
          <a:p>
            <a:pPr algn="ctr"/>
            <a:endParaRPr lang="es-ES" sz="2000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r>
              <a:rPr lang="es-ES" sz="2000" b="1" u="sng" dirty="0" smtClean="0">
                <a:solidFill>
                  <a:schemeClr val="bg2">
                    <a:lumMod val="75000"/>
                  </a:schemeClr>
                </a:solidFill>
              </a:rPr>
              <a:t>Ejercicio de la competencia </a:t>
            </a:r>
          </a:p>
          <a:p>
            <a:pPr algn="ctr"/>
            <a:endParaRPr lang="es-ES" sz="2000" b="1" u="sng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r>
              <a:rPr lang="es-ES" sz="2000" dirty="0" smtClean="0">
                <a:solidFill>
                  <a:schemeClr val="bg2">
                    <a:lumMod val="75000"/>
                  </a:schemeClr>
                </a:solidFill>
              </a:rPr>
              <a:t>La Corte podrá ejercer su competencia respecto de cualquiera de los crímenes a que se refiere el artículo 5 de conformidad con las disposiciones del presente Estatuto si: </a:t>
            </a:r>
          </a:p>
          <a:p>
            <a:pPr algn="ctr"/>
            <a:endParaRPr lang="es-ES" sz="2000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r>
              <a:rPr lang="es-ES" sz="2000" dirty="0" smtClean="0">
                <a:solidFill>
                  <a:schemeClr val="bg2">
                    <a:lumMod val="75000"/>
                  </a:schemeClr>
                </a:solidFill>
              </a:rPr>
              <a:t>        a) Un Estado Parte remite al Fiscal, de conformidad con el artículo 14, una situación en que parezca haberse cometido uno o varios de esos crímenes.</a:t>
            </a:r>
          </a:p>
          <a:p>
            <a:pPr algn="ctr"/>
            <a:endParaRPr lang="es-ES" sz="2000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8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27584" y="1085835"/>
            <a:ext cx="7848872" cy="830997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A. DERECHO PENAL EN DD.HH.</a:t>
            </a:r>
          </a:p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1. Jurisdicción penal  </a:t>
            </a:r>
            <a:r>
              <a:rPr lang="es-ES" sz="2400" u="sng" dirty="0" smtClean="0">
                <a:solidFill>
                  <a:srgbClr val="002060"/>
                </a:solidFill>
              </a:rPr>
              <a:t>internacional</a:t>
            </a:r>
            <a:r>
              <a:rPr lang="es-ES" sz="2400" dirty="0" smtClean="0">
                <a:solidFill>
                  <a:srgbClr val="002060"/>
                </a:solidFill>
              </a:rPr>
              <a:t>  en DD.HH.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07704" y="1988840"/>
            <a:ext cx="5544616" cy="830997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2060"/>
                </a:solidFill>
              </a:rPr>
              <a:t>Estatuto de Roma de la Corte Penal Internacional (C.P.I.)</a:t>
            </a:r>
            <a:endParaRPr lang="es-ES" sz="2400" b="1" dirty="0">
              <a:solidFill>
                <a:srgbClr val="00206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611560" y="2924944"/>
            <a:ext cx="8136904" cy="378565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209550" h="120650" prst="angle"/>
          </a:sp3d>
        </p:spPr>
        <p:txBody>
          <a:bodyPr wrap="square">
            <a:spAutoFit/>
          </a:bodyPr>
          <a:lstStyle/>
          <a:p>
            <a:pPr algn="ctr"/>
            <a:endParaRPr lang="es-ES" sz="2000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r>
              <a:rPr lang="es-ES" sz="2000" b="1" u="sng" dirty="0" smtClean="0">
                <a:solidFill>
                  <a:schemeClr val="bg2">
                    <a:lumMod val="75000"/>
                  </a:schemeClr>
                </a:solidFill>
              </a:rPr>
              <a:t>Ejercicio de la competencia</a:t>
            </a:r>
          </a:p>
          <a:p>
            <a:pPr algn="ctr"/>
            <a:endParaRPr lang="es-ES" sz="2000" b="1" u="sng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r>
              <a:rPr lang="es-ES" sz="2000" dirty="0" smtClean="0">
                <a:solidFill>
                  <a:schemeClr val="bg2">
                    <a:lumMod val="75000"/>
                  </a:schemeClr>
                </a:solidFill>
              </a:rPr>
              <a:t>b) El Consejo de Seguridad, actuando con arreglo a lo dispuesto en el     Capítulo VII de la Carta de las Naciones Unidas, remite al Fiscal una </a:t>
            </a:r>
          </a:p>
          <a:p>
            <a:pPr algn="ctr"/>
            <a:r>
              <a:rPr lang="es-ES" sz="2000" dirty="0" smtClean="0">
                <a:solidFill>
                  <a:schemeClr val="bg2">
                    <a:lumMod val="75000"/>
                  </a:schemeClr>
                </a:solidFill>
              </a:rPr>
              <a:t>situación en que parezca haberse cometido uno o varios de esos crímenes.</a:t>
            </a:r>
          </a:p>
          <a:p>
            <a:pPr algn="ctr"/>
            <a:endParaRPr lang="es-ES" sz="2000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r>
              <a:rPr lang="es-ES" sz="2000" dirty="0" smtClean="0">
                <a:solidFill>
                  <a:schemeClr val="bg2">
                    <a:lumMod val="75000"/>
                  </a:schemeClr>
                </a:solidFill>
              </a:rPr>
              <a:t>c) El Fiscal ha iniciado una investigación respecto de un crimen de ese </a:t>
            </a:r>
          </a:p>
          <a:p>
            <a:pPr algn="ctr"/>
            <a:r>
              <a:rPr lang="es-ES" sz="2000" dirty="0" smtClean="0">
                <a:solidFill>
                  <a:schemeClr val="bg2">
                    <a:lumMod val="75000"/>
                  </a:schemeClr>
                </a:solidFill>
              </a:rPr>
              <a:t>tipo de conformidad con lo dispuesto en el artículo 15.</a:t>
            </a:r>
            <a:r>
              <a:rPr lang="es-ES" sz="2000" b="1" u="sng" dirty="0" smtClean="0">
                <a:solidFill>
                  <a:schemeClr val="bg2">
                    <a:lumMod val="75000"/>
                  </a:schemeClr>
                </a:solidFill>
              </a:rPr>
              <a:t> </a:t>
            </a:r>
          </a:p>
          <a:p>
            <a:pPr algn="ctr"/>
            <a:endParaRPr lang="es-ES" sz="2000" b="1" u="sng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endParaRPr lang="es-ES" sz="2000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endParaRPr lang="es-ES" sz="2000" dirty="0" smtClean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9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27584" y="1085835"/>
            <a:ext cx="7848872" cy="830997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A. DERECHO PENAL EN DD.HH.</a:t>
            </a:r>
          </a:p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1. Jurisdicción penal  </a:t>
            </a:r>
            <a:r>
              <a:rPr lang="es-ES" sz="2400" u="sng" dirty="0" smtClean="0">
                <a:solidFill>
                  <a:srgbClr val="002060"/>
                </a:solidFill>
              </a:rPr>
              <a:t>internacional</a:t>
            </a:r>
            <a:r>
              <a:rPr lang="es-ES" sz="2400" dirty="0" smtClean="0">
                <a:solidFill>
                  <a:srgbClr val="002060"/>
                </a:solidFill>
              </a:rPr>
              <a:t>  en DD.HH.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07704" y="1268760"/>
            <a:ext cx="5544616" cy="830997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2060"/>
                </a:solidFill>
              </a:rPr>
              <a:t>Estatuto de Roma de la Corte Penal Internacional (C.P.I.)</a:t>
            </a:r>
            <a:endParaRPr lang="es-ES" sz="2400" b="1" dirty="0">
              <a:solidFill>
                <a:srgbClr val="002060"/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7" name="Picture 3" descr="\\ESNAVAL04\Enjefcatdmando\infocp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196752"/>
            <a:ext cx="7396662" cy="5184576"/>
          </a:xfrm>
          <a:prstGeom prst="rect">
            <a:avLst/>
          </a:prstGeom>
          <a:noFill/>
        </p:spPr>
      </p:pic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10</a:t>
            </a:fld>
            <a:endParaRPr lang="es-ES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11</a:t>
            </a:fld>
            <a:endParaRPr lang="es-ES" dirty="0">
              <a:solidFill>
                <a:srgbClr val="00206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3769" y="2785816"/>
            <a:ext cx="2176461" cy="12863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7502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12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27584" y="1052736"/>
            <a:ext cx="7848872" cy="830997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A. DERECHO PENAL EN DD.HH.</a:t>
            </a:r>
          </a:p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2. Jurisdicción penal  </a:t>
            </a:r>
            <a:r>
              <a:rPr lang="es-ES" sz="2400" u="sng" dirty="0" smtClean="0">
                <a:solidFill>
                  <a:srgbClr val="002060"/>
                </a:solidFill>
              </a:rPr>
              <a:t>nacional </a:t>
            </a:r>
            <a:r>
              <a:rPr lang="es-ES" sz="2400" dirty="0" smtClean="0">
                <a:solidFill>
                  <a:srgbClr val="002060"/>
                </a:solidFill>
              </a:rPr>
              <a:t> en DD.HH.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2699792" y="2492896"/>
            <a:ext cx="2984663" cy="707886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2"/>
                </a:solidFill>
              </a:rPr>
              <a:t>Constitución Política de la </a:t>
            </a:r>
          </a:p>
          <a:p>
            <a:pPr algn="ctr"/>
            <a:r>
              <a:rPr lang="es-ES" sz="2000" b="1" dirty="0" smtClean="0">
                <a:solidFill>
                  <a:schemeClr val="bg2"/>
                </a:solidFill>
              </a:rPr>
              <a:t>República</a:t>
            </a:r>
            <a:endParaRPr lang="es-ES" sz="2000" dirty="0">
              <a:solidFill>
                <a:schemeClr val="bg2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323528" y="2060848"/>
            <a:ext cx="2304256" cy="193899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125478" lon="20410238" rev="292236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2"/>
                </a:solidFill>
              </a:rPr>
              <a:t>Las personas   nacen libres e iguales en</a:t>
            </a:r>
          </a:p>
          <a:p>
            <a:r>
              <a:rPr lang="es-ES" sz="2400" b="1" dirty="0" smtClean="0">
                <a:solidFill>
                  <a:schemeClr val="bg2"/>
                </a:solidFill>
              </a:rPr>
              <a:t>dignidad y derechos.</a:t>
            </a:r>
            <a:endParaRPr lang="es-ES" sz="2400" b="1" dirty="0">
              <a:solidFill>
                <a:schemeClr val="bg2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6156176" y="1916832"/>
            <a:ext cx="2520280" cy="2308324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807378" lon="705410" rev="373082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2"/>
                </a:solidFill>
              </a:rPr>
              <a:t>El Estado está al servicio de la</a:t>
            </a:r>
          </a:p>
          <a:p>
            <a:r>
              <a:rPr lang="es-ES" sz="2400" b="1" dirty="0" smtClean="0">
                <a:solidFill>
                  <a:schemeClr val="bg2"/>
                </a:solidFill>
              </a:rPr>
              <a:t>persona humana y que su finalidad es promover el bien común.</a:t>
            </a:r>
            <a:endParaRPr lang="es-ES" sz="2400" b="1" dirty="0">
              <a:solidFill>
                <a:schemeClr val="bg2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79512" y="4581128"/>
            <a:ext cx="4572000" cy="156966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101277" lon="20356715" rev="517283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spAutoFit/>
          </a:bodyPr>
          <a:lstStyle/>
          <a:p>
            <a:r>
              <a:rPr lang="es-ES" sz="2400" b="1" dirty="0" smtClean="0">
                <a:solidFill>
                  <a:schemeClr val="bg2"/>
                </a:solidFill>
              </a:rPr>
              <a:t>Es deber del Estado</a:t>
            </a:r>
          </a:p>
          <a:p>
            <a:r>
              <a:rPr lang="es-ES" sz="2400" b="1" dirty="0" smtClean="0">
                <a:solidFill>
                  <a:schemeClr val="bg2"/>
                </a:solidFill>
              </a:rPr>
              <a:t>resguardar la seguridad nacional, dar protección a la población y a la familia.</a:t>
            </a:r>
            <a:endParaRPr lang="es-ES" sz="2400" b="1" dirty="0">
              <a:solidFill>
                <a:schemeClr val="bg2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4499992" y="4653136"/>
            <a:ext cx="4572000" cy="193899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354089" lon="1262965" rev="200615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chemeClr val="bg2"/>
                </a:solidFill>
              </a:rPr>
              <a:t>E</a:t>
            </a:r>
            <a:r>
              <a:rPr lang="es-ES" sz="2400" b="1" dirty="0" smtClean="0">
                <a:solidFill>
                  <a:schemeClr val="bg2"/>
                </a:solidFill>
              </a:rPr>
              <a:t>l derecho a la vida y a la integridad física y</a:t>
            </a:r>
          </a:p>
          <a:p>
            <a:r>
              <a:rPr lang="es-ES" sz="2400" b="1" dirty="0" smtClean="0">
                <a:solidFill>
                  <a:schemeClr val="bg2"/>
                </a:solidFill>
              </a:rPr>
              <a:t>psíquica de la persona. La ley protege la vida del que está por nacer.</a:t>
            </a:r>
            <a:endParaRPr lang="es-ES" sz="2400" b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99592" y="2204864"/>
            <a:ext cx="7776864" cy="1938992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/>
          <a:p>
            <a:pPr algn="just"/>
            <a:r>
              <a:rPr lang="es-ES" sz="2400" dirty="0" smtClean="0">
                <a:solidFill>
                  <a:srgbClr val="002060"/>
                </a:solidFill>
              </a:rPr>
              <a:t>La Ley 20.352 de 30 de Mayo de 2009 estableció la </a:t>
            </a:r>
            <a:r>
              <a:rPr lang="es-ES" sz="2400" b="1" u="sng" dirty="0" smtClean="0">
                <a:solidFill>
                  <a:srgbClr val="002060"/>
                </a:solidFill>
              </a:rPr>
              <a:t>reforma constitucional</a:t>
            </a:r>
            <a:r>
              <a:rPr lang="es-ES" sz="2400" dirty="0" smtClean="0">
                <a:solidFill>
                  <a:srgbClr val="002060"/>
                </a:solidFill>
              </a:rPr>
              <a:t> que permitió, con fecha 29 de Junio, la ratificación de Chile al Estatuto de la Corte Penal Internacional, para su entrada en vigencia el 1º de Septiembre del mismo año. </a:t>
            </a:r>
            <a:endParaRPr lang="es-ES" sz="2400" b="1" dirty="0">
              <a:solidFill>
                <a:srgbClr val="002060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13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27584" y="1268760"/>
            <a:ext cx="7848872" cy="830997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A. DERECHO PENAL EN DD.HH.</a:t>
            </a:r>
          </a:p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2. Jurisdicción penal nacional en DD.HH.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899592" y="4437112"/>
            <a:ext cx="7776864" cy="1200329"/>
          </a:xfrm>
          <a:prstGeom prst="rect">
            <a:avLst/>
          </a:prstGeom>
          <a:solidFill>
            <a:schemeClr val="tx1">
              <a:lumMod val="95000"/>
            </a:schemeClr>
          </a:solidFill>
          <a:ln w="38100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95250" h="9525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Posteriormente, con fecha 19 de junio de 2009 se promulgó la ley 20357 que </a:t>
            </a:r>
            <a:r>
              <a:rPr lang="es-ES" sz="2400" b="1" u="sng" dirty="0" smtClean="0">
                <a:solidFill>
                  <a:srgbClr val="002060"/>
                </a:solidFill>
              </a:rPr>
              <a:t>tipifica</a:t>
            </a:r>
            <a:r>
              <a:rPr lang="es-ES" sz="2400" dirty="0" smtClean="0">
                <a:solidFill>
                  <a:srgbClr val="002060"/>
                </a:solidFill>
              </a:rPr>
              <a:t> crímenes de lesa humanidad, Genocidio y Crímenes - Delitos de Guerra . </a:t>
            </a:r>
            <a:endParaRPr lang="es-ES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99592" y="2564904"/>
            <a:ext cx="7776864" cy="2677656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“Serán sancionados como autores de delito las autoridades o jefes militares, que teniendo conocimiento de su comisión por otro, no la impidieren, pudiendo hacerlo. </a:t>
            </a:r>
          </a:p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La autoridad o jefe militar, no pudiendo impedir el hecho, omitiere dar aviso oportuno a la autoridad competente, será sancionado con la pena correspondiente al autor, rebajada en uno o dos grados.”</a:t>
            </a:r>
            <a:endParaRPr lang="es-ES" sz="2400" b="1" dirty="0">
              <a:solidFill>
                <a:srgbClr val="002060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14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27584" y="1268760"/>
            <a:ext cx="7848872" cy="830997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A. DERECHO PENAL EN DD.HH.</a:t>
            </a:r>
          </a:p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3. Responsabilidad penal individual y superior de mando.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7380312" y="5733256"/>
            <a:ext cx="1138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002060"/>
                </a:solidFill>
              </a:rPr>
              <a:t>Ley 20357</a:t>
            </a:r>
            <a:endParaRPr lang="es-ES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95536" y="2564904"/>
            <a:ext cx="8280920" cy="3046988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algn="just">
              <a:buFontTx/>
              <a:buChar char="-"/>
            </a:pPr>
            <a:r>
              <a:rPr lang="es-ES" sz="2400" dirty="0" smtClean="0">
                <a:solidFill>
                  <a:srgbClr val="002060"/>
                </a:solidFill>
              </a:rPr>
              <a:t>Omisión:	No hacer todo lo que está a su alcance para evitar 		que los subordinados realicen los ilícitos.</a:t>
            </a:r>
          </a:p>
          <a:p>
            <a:pPr algn="just"/>
            <a:endParaRPr lang="es-ES" sz="2400" dirty="0" smtClean="0">
              <a:solidFill>
                <a:srgbClr val="002060"/>
              </a:solidFill>
            </a:endParaRPr>
          </a:p>
          <a:p>
            <a:pPr algn="just">
              <a:buFontTx/>
              <a:buChar char="-"/>
            </a:pPr>
            <a:r>
              <a:rPr lang="es-ES" sz="2400" dirty="0" smtClean="0">
                <a:solidFill>
                  <a:srgbClr val="002060"/>
                </a:solidFill>
              </a:rPr>
              <a:t>No sanción: 	No castigar adecuadamente o no denunciar ilícitos 		con posterioridad a su ejecución.</a:t>
            </a:r>
          </a:p>
          <a:p>
            <a:pPr algn="just"/>
            <a:endParaRPr lang="es-ES" sz="2400" dirty="0" smtClean="0">
              <a:solidFill>
                <a:srgbClr val="002060"/>
              </a:solidFill>
            </a:endParaRPr>
          </a:p>
          <a:p>
            <a:pPr algn="just">
              <a:buFontTx/>
              <a:buChar char="-"/>
            </a:pPr>
            <a:r>
              <a:rPr lang="es-ES" sz="2400" dirty="0" smtClean="0">
                <a:solidFill>
                  <a:srgbClr val="002060"/>
                </a:solidFill>
              </a:rPr>
              <a:t>Promover:	Mediante actos positivos la comisión de ilícitos 		por parte de los subordinados.	</a:t>
            </a:r>
            <a:endParaRPr lang="es-ES" sz="2400" b="1" dirty="0">
              <a:solidFill>
                <a:srgbClr val="002060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15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27584" y="1268760"/>
            <a:ext cx="7848872" cy="830997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A. DERECHO PENAL EN DD.HH.</a:t>
            </a:r>
          </a:p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3. Responsabilidad penal individual y superior de mando.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16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27584" y="1268760"/>
            <a:ext cx="7848872" cy="830997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marL="457200" indent="-457200" algn="ctr">
              <a:buAutoNum type="alphaUcPeriod"/>
            </a:pPr>
            <a:r>
              <a:rPr lang="es-ES" sz="2400" dirty="0" smtClean="0">
                <a:solidFill>
                  <a:srgbClr val="002060"/>
                </a:solidFill>
              </a:rPr>
              <a:t>DERECHO PENAL EN DD.HH. 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4. Crímenes de la competencia de la Corte – Lesa Humanidad 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683568" y="2492896"/>
            <a:ext cx="8172400" cy="3960440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s-ES" sz="2000" dirty="0" smtClean="0">
              <a:solidFill>
                <a:srgbClr val="002060"/>
              </a:solidFill>
            </a:endParaRPr>
          </a:p>
          <a:p>
            <a:r>
              <a:rPr lang="es-ES" sz="2400" b="1" dirty="0" smtClean="0">
                <a:solidFill>
                  <a:srgbClr val="002060"/>
                </a:solidFill>
              </a:rPr>
              <a:t>Crímenes de lesa humanidad, </a:t>
            </a:r>
            <a:r>
              <a:rPr lang="es-ES" sz="2400" dirty="0" smtClean="0">
                <a:solidFill>
                  <a:srgbClr val="002060"/>
                </a:solidFill>
              </a:rPr>
              <a:t>actos que se cometan como parte de un ataque generalizado o sistemático contra una población civil. 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Que además,  responda a una política del Estado o de sus agentes; de grupos armados organizados que, bajo la dirección de un mando responsable, ejerzan sobre algún territorio un control tal que les permita realizar operaciones militares.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O de grupos organizados que detenten un poder de hecho tal, que favorezca la impunidad de sus actos.</a:t>
            </a:r>
          </a:p>
          <a:p>
            <a:pPr>
              <a:lnSpc>
                <a:spcPct val="150000"/>
              </a:lnSpc>
            </a:pPr>
            <a:endParaRPr lang="es-ES" sz="2000" dirty="0">
              <a:solidFill>
                <a:srgbClr val="00206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17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3769" y="2785816"/>
            <a:ext cx="2176461" cy="12863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18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27584" y="1124744"/>
            <a:ext cx="7848872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marL="457200" indent="-457200" algn="ctr">
              <a:buAutoNum type="alphaUcPeriod"/>
            </a:pPr>
            <a:r>
              <a:rPr lang="es-ES" sz="2400" dirty="0" smtClean="0">
                <a:solidFill>
                  <a:srgbClr val="002060"/>
                </a:solidFill>
              </a:rPr>
              <a:t>DERECHO PENAL EN DD.HH. 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5. Crímenes de la competencia de la corte – 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Crímenes  y delitos de guerra.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395536" y="2492896"/>
            <a:ext cx="8460432" cy="3960440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ES" sz="2400" b="1" dirty="0" smtClean="0">
                <a:solidFill>
                  <a:srgbClr val="002060"/>
                </a:solidFill>
              </a:rPr>
              <a:t>Crímenes y delitos de guerra</a:t>
            </a:r>
            <a:r>
              <a:rPr lang="es-ES" sz="2400" dirty="0" smtClean="0">
                <a:solidFill>
                  <a:srgbClr val="002060"/>
                </a:solidFill>
              </a:rPr>
              <a:t>. Se aplica en un conflicto armado, nacional o internacional, sobre; civiles, heridos, náufragos, prisioneros de guerra, agentes diplomáticos, agencias de paz (cruz roja), quienes hayan depuesto las armas (conflicto interno), bienes protegidos (hospitales o iglesias).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19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27584" y="1124744"/>
            <a:ext cx="7848872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marL="457200" indent="-457200" algn="ctr">
              <a:buAutoNum type="alphaUcPeriod"/>
            </a:pPr>
            <a:r>
              <a:rPr lang="es-ES" sz="2400" dirty="0" smtClean="0">
                <a:solidFill>
                  <a:srgbClr val="002060"/>
                </a:solidFill>
              </a:rPr>
              <a:t>DERECHO PENAL EN DD.HH. 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5. Crímenes de la competencia de la corte –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Crímenes  y delitos de guerra.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395536" y="2492896"/>
            <a:ext cx="8460432" cy="3960440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rtlCol="0" anchor="ctr"/>
          <a:lstStyle/>
          <a:p>
            <a:r>
              <a:rPr lang="es-ES" sz="2400" dirty="0" smtClean="0">
                <a:solidFill>
                  <a:srgbClr val="002060"/>
                </a:solidFill>
              </a:rPr>
              <a:t>Dar muerte.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Herir.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Tomar rehén.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Torturar.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Privar de alimentos.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Causar lesiones.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Abuso sexual.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Trato humillante.</a:t>
            </a:r>
          </a:p>
          <a:p>
            <a:endParaRPr lang="es-ES" sz="2400" dirty="0" smtClean="0">
              <a:solidFill>
                <a:srgbClr val="002060"/>
              </a:solidFill>
            </a:endParaRPr>
          </a:p>
          <a:p>
            <a:r>
              <a:rPr lang="es-ES" sz="2400" dirty="0" smtClean="0">
                <a:solidFill>
                  <a:srgbClr val="002060"/>
                </a:solidFill>
              </a:rPr>
              <a:t>Denegar un juicio justo.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Reclutar menores de edad.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Apropiarse de bienes.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Saqueo.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Uso indebido de bandera blanca.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Destrucción .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Monumentos históricos.</a:t>
            </a:r>
          </a:p>
          <a:p>
            <a:endParaRPr lang="es-ES" sz="2400" dirty="0" smtClean="0">
              <a:solidFill>
                <a:srgbClr val="00206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20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3769" y="2785816"/>
            <a:ext cx="2176461" cy="12863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21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827584" y="1085835"/>
            <a:ext cx="7848872" cy="830997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marL="457200" indent="-457200" algn="ctr">
              <a:buAutoNum type="alphaUcPeriod"/>
            </a:pPr>
            <a:r>
              <a:rPr lang="es-ES" sz="2400" dirty="0" smtClean="0">
                <a:solidFill>
                  <a:srgbClr val="002060"/>
                </a:solidFill>
              </a:rPr>
              <a:t>DERECHO PENAL EN DD.HH. 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6. Crímenes de la competencia de la Corte - Genocidio 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251520" y="2204864"/>
            <a:ext cx="8892480" cy="4032448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>
              <a:lnSpc>
                <a:spcPct val="150000"/>
              </a:lnSpc>
            </a:pPr>
            <a:endParaRPr lang="es-ES" sz="2000" dirty="0" smtClean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es-ES" sz="2400" b="1" dirty="0" smtClean="0">
                <a:solidFill>
                  <a:srgbClr val="002060"/>
                </a:solidFill>
              </a:rPr>
              <a:t>Genocidio</a:t>
            </a:r>
            <a:r>
              <a:rPr lang="es-ES" sz="2400" dirty="0" smtClean="0">
                <a:solidFill>
                  <a:srgbClr val="002060"/>
                </a:solidFill>
              </a:rPr>
              <a:t>, perpetrados con la intención de destruir total o parcialmente a un grupo nacional, étnico, racial o religioso :</a:t>
            </a:r>
          </a:p>
          <a:p>
            <a:pPr>
              <a:lnSpc>
                <a:spcPct val="150000"/>
              </a:lnSpc>
            </a:pPr>
            <a:r>
              <a:rPr lang="es-ES" sz="2000" dirty="0" smtClean="0">
                <a:solidFill>
                  <a:srgbClr val="002060"/>
                </a:solidFill>
              </a:rPr>
              <a:t>a) Matanza de miembros del grupo; </a:t>
            </a:r>
          </a:p>
          <a:p>
            <a:pPr>
              <a:lnSpc>
                <a:spcPct val="150000"/>
              </a:lnSpc>
            </a:pPr>
            <a:r>
              <a:rPr lang="es-ES" sz="2000" dirty="0" smtClean="0">
                <a:solidFill>
                  <a:srgbClr val="002060"/>
                </a:solidFill>
              </a:rPr>
              <a:t>b) Lesión grave a la integridad física o mental de los miembros del grupo; </a:t>
            </a:r>
          </a:p>
          <a:p>
            <a:pPr>
              <a:lnSpc>
                <a:spcPct val="150000"/>
              </a:lnSpc>
            </a:pPr>
            <a:r>
              <a:rPr lang="es-ES" sz="2000" dirty="0" smtClean="0">
                <a:solidFill>
                  <a:srgbClr val="002060"/>
                </a:solidFill>
              </a:rPr>
              <a:t>c) Sometimiento intencional del grupo a condiciones de existencia que hayan de acarrear su destrucción física, total o parcial; </a:t>
            </a:r>
          </a:p>
          <a:p>
            <a:pPr>
              <a:lnSpc>
                <a:spcPct val="150000"/>
              </a:lnSpc>
            </a:pPr>
            <a:r>
              <a:rPr lang="es-ES" sz="2000" dirty="0" smtClean="0">
                <a:solidFill>
                  <a:srgbClr val="002060"/>
                </a:solidFill>
              </a:rPr>
              <a:t>d) Medidas destinadas a impedir nacimientos en el seno del grupo; </a:t>
            </a:r>
          </a:p>
          <a:p>
            <a:pPr>
              <a:lnSpc>
                <a:spcPct val="150000"/>
              </a:lnSpc>
            </a:pPr>
            <a:r>
              <a:rPr lang="es-ES" sz="2000" dirty="0" smtClean="0">
                <a:solidFill>
                  <a:srgbClr val="002060"/>
                </a:solidFill>
              </a:rPr>
              <a:t>e) Traslado por la fuerza de niños del grupo a otro grupo. </a:t>
            </a:r>
            <a:endParaRPr lang="es-ES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22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755576" y="1052736"/>
            <a:ext cx="7848872" cy="830997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marL="457200" indent="-457200" algn="ctr">
              <a:buAutoNum type="alphaUcPeriod"/>
            </a:pPr>
            <a:r>
              <a:rPr lang="es-ES" sz="2400" dirty="0" smtClean="0">
                <a:solidFill>
                  <a:srgbClr val="002060"/>
                </a:solidFill>
              </a:rPr>
              <a:t>DERECHO PENAL EN DD.HH. 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6. Crímenes de la competencia de la Corte - Genocidio 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251520" y="2060848"/>
            <a:ext cx="8712968" cy="4797152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s-ES" sz="2000" dirty="0" smtClean="0">
                <a:solidFill>
                  <a:srgbClr val="002060"/>
                </a:solidFill>
              </a:rPr>
              <a:t>f) Tortura</a:t>
            </a:r>
          </a:p>
          <a:p>
            <a:pPr>
              <a:lnSpc>
                <a:spcPct val="150000"/>
              </a:lnSpc>
            </a:pPr>
            <a:r>
              <a:rPr lang="es-ES" sz="2000" dirty="0" smtClean="0">
                <a:solidFill>
                  <a:srgbClr val="002060"/>
                </a:solidFill>
              </a:rPr>
              <a:t>g) Violación, esclavitud sexual, prostitución forzada, embarazo forzado, esterilización forzada</a:t>
            </a:r>
          </a:p>
          <a:p>
            <a:pPr>
              <a:lnSpc>
                <a:spcPct val="150000"/>
              </a:lnSpc>
            </a:pPr>
            <a:r>
              <a:rPr lang="es-ES" sz="2000" dirty="0" smtClean="0">
                <a:solidFill>
                  <a:srgbClr val="002060"/>
                </a:solidFill>
              </a:rPr>
              <a:t>h) Persecución de un grupo o colectividad con identidad propia fundada en motivos políticos, raciales, nacionales, étnicos, culturales, religiosos o de género  </a:t>
            </a:r>
          </a:p>
          <a:p>
            <a:pPr>
              <a:lnSpc>
                <a:spcPct val="150000"/>
              </a:lnSpc>
            </a:pPr>
            <a:r>
              <a:rPr lang="es-ES" sz="2000" dirty="0" smtClean="0">
                <a:solidFill>
                  <a:srgbClr val="002060"/>
                </a:solidFill>
              </a:rPr>
              <a:t>i) Desaparición forzada de personas </a:t>
            </a:r>
          </a:p>
          <a:p>
            <a:pPr>
              <a:lnSpc>
                <a:spcPct val="150000"/>
              </a:lnSpc>
            </a:pPr>
            <a:r>
              <a:rPr lang="es-ES" sz="2000" dirty="0" smtClean="0">
                <a:solidFill>
                  <a:srgbClr val="002060"/>
                </a:solidFill>
              </a:rPr>
              <a:t>j) El crimen de apartheid</a:t>
            </a:r>
          </a:p>
          <a:p>
            <a:pPr>
              <a:lnSpc>
                <a:spcPct val="150000"/>
              </a:lnSpc>
            </a:pPr>
            <a:r>
              <a:rPr lang="es-ES" sz="2000" dirty="0" smtClean="0">
                <a:solidFill>
                  <a:srgbClr val="002060"/>
                </a:solidFill>
              </a:rPr>
              <a:t>k) Otros actos que causen intencionalmente grandes sufrimientos o atenten gravemente contra la integridad física o la salud mental o física.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23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3769" y="2785816"/>
            <a:ext cx="2176461" cy="12863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203848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827584" y="1484784"/>
            <a:ext cx="7776864" cy="2308324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Jurisdicción penal internacional en DD.HH.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Jurisdicción penal nacional en DD.HH.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Responsabilidad penal individual y superior de mando.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Crímenes de Lesa Humanidad.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Crímenes de Guerra.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Crímenes de Genocidio.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24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55576" y="980728"/>
            <a:ext cx="40051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002060"/>
                </a:solidFill>
              </a:rPr>
              <a:t>A. DERECHO PENAL EN DD.HH.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82825" y="3861048"/>
            <a:ext cx="83876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rgbClr val="002060"/>
                </a:solidFill>
              </a:rPr>
              <a:t>B</a:t>
            </a:r>
            <a:r>
              <a:rPr lang="es-ES" sz="2400" dirty="0" smtClean="0">
                <a:solidFill>
                  <a:srgbClr val="002060"/>
                </a:solidFill>
              </a:rPr>
              <a:t>. ROL DE LAS FF.AA. EN EL RESPETO, PROMOCIÓN Y PROTECCIÓN</a:t>
            </a:r>
          </a:p>
          <a:p>
            <a:r>
              <a:rPr lang="es-ES" sz="2400" dirty="0" smtClean="0">
                <a:solidFill>
                  <a:srgbClr val="002060"/>
                </a:solidFill>
              </a:rPr>
              <a:t>DE LOS DD.HH.</a:t>
            </a:r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827584" y="4869160"/>
            <a:ext cx="7776864" cy="1569660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FF.AA Y DD.HH en la perspectiva histórica, internacional y nacional.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Rol de las FF.AA. en Estado de Excepción Constitucional.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400" dirty="0" smtClean="0">
                <a:solidFill>
                  <a:srgbClr val="002060"/>
                </a:solidFill>
              </a:rPr>
              <a:t>Los DD.HH. </a:t>
            </a:r>
            <a:r>
              <a:rPr lang="es-ES" sz="2400" dirty="0">
                <a:solidFill>
                  <a:srgbClr val="002060"/>
                </a:solidFill>
              </a:rPr>
              <a:t>a</a:t>
            </a:r>
            <a:r>
              <a:rPr lang="es-ES" sz="2400" dirty="0" smtClean="0">
                <a:solidFill>
                  <a:srgbClr val="002060"/>
                </a:solidFill>
              </a:rPr>
              <a:t>l interior de las FF.AA.</a:t>
            </a:r>
          </a:p>
        </p:txBody>
      </p:sp>
      <p:sp>
        <p:nvSpPr>
          <p:cNvPr id="16" name="15 Elipse"/>
          <p:cNvSpPr/>
          <p:nvPr/>
        </p:nvSpPr>
        <p:spPr>
          <a:xfrm>
            <a:off x="107504" y="3429000"/>
            <a:ext cx="9036496" cy="144016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538053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25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1.- FF.AA Y DD.HH en la perspectiva histórica, internacional y nacional.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395536" y="2780928"/>
            <a:ext cx="8460432" cy="3789040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000" dirty="0" smtClean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288146" y="3151954"/>
            <a:ext cx="2133951" cy="3046988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s-CL" sz="2400" dirty="0" smtClean="0">
                <a:solidFill>
                  <a:schemeClr val="bg1"/>
                </a:solidFill>
              </a:rPr>
              <a:t>Las FFAA ostentan el monopolio de las armas y están al servicio del Estado y el país.</a:t>
            </a:r>
            <a:r>
              <a:rPr lang="es-CL" dirty="0" smtClean="0"/>
              <a:t> </a:t>
            </a:r>
            <a:endParaRPr lang="es-CL" dirty="0"/>
          </a:p>
        </p:txBody>
      </p:sp>
      <p:sp>
        <p:nvSpPr>
          <p:cNvPr id="11" name="CuadroTexto 10"/>
          <p:cNvSpPr txBox="1"/>
          <p:nvPr/>
        </p:nvSpPr>
        <p:spPr>
          <a:xfrm>
            <a:off x="5220072" y="3599143"/>
            <a:ext cx="2133951" cy="1938992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s-CL" sz="2400" dirty="0" smtClean="0">
                <a:solidFill>
                  <a:schemeClr val="bg1"/>
                </a:solidFill>
              </a:rPr>
              <a:t>Las violaciones a los DDHH son cometidas por agentes del Estado.</a:t>
            </a:r>
            <a:r>
              <a:rPr lang="es-CL" dirty="0" smtClean="0"/>
              <a:t> </a:t>
            </a:r>
            <a:endParaRPr lang="es-CL" dirty="0"/>
          </a:p>
        </p:txBody>
      </p:sp>
      <p:sp>
        <p:nvSpPr>
          <p:cNvPr id="3" name="Flecha derecha 2"/>
          <p:cNvSpPr/>
          <p:nvPr/>
        </p:nvSpPr>
        <p:spPr>
          <a:xfrm>
            <a:off x="3688411" y="4077072"/>
            <a:ext cx="1399445" cy="5983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26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>
                <a:solidFill>
                  <a:srgbClr val="002060"/>
                </a:solidFill>
              </a:rPr>
              <a:t>1</a:t>
            </a:r>
            <a:r>
              <a:rPr lang="es-ES" sz="2400" dirty="0" smtClean="0">
                <a:solidFill>
                  <a:srgbClr val="002060"/>
                </a:solidFill>
              </a:rPr>
              <a:t>.- FFAA y DDHH en la perspectiva histórica, internacional y nacional.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395536" y="2780928"/>
            <a:ext cx="8460432" cy="3789040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000" dirty="0" smtClean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277380" y="3389077"/>
            <a:ext cx="68407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 smtClean="0">
                <a:solidFill>
                  <a:schemeClr val="bg1"/>
                </a:solidFill>
              </a:rPr>
              <a:t>Existen situaciones (estados de excepción constitucional) en donde las FFAA, por un lado, deben usar la fuerza, pero por otro, siempre dentro del derecho.</a:t>
            </a:r>
          </a:p>
          <a:p>
            <a:pPr algn="just"/>
            <a:r>
              <a:rPr lang="es-CL" sz="2400" dirty="0" smtClean="0">
                <a:solidFill>
                  <a:schemeClr val="bg1"/>
                </a:solidFill>
              </a:rPr>
              <a:t>También ha habido casos en donde los gobiernos, incluyendo aquellos con algún grado de autonomía, se han alejado del estado de derecho.</a:t>
            </a:r>
            <a:endParaRPr lang="es-CL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27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>
                <a:solidFill>
                  <a:srgbClr val="002060"/>
                </a:solidFill>
              </a:rPr>
              <a:t>1</a:t>
            </a:r>
            <a:r>
              <a:rPr lang="es-ES" sz="2400" dirty="0" smtClean="0">
                <a:solidFill>
                  <a:srgbClr val="002060"/>
                </a:solidFill>
              </a:rPr>
              <a:t>.- FFAA y DDHH en la perspectiva histórica, internacional y nacional.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395536" y="2780928"/>
            <a:ext cx="8460432" cy="3789040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000" dirty="0" smtClean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755576" y="3389077"/>
            <a:ext cx="77048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 smtClean="0">
                <a:solidFill>
                  <a:schemeClr val="bg1"/>
                </a:solidFill>
              </a:rPr>
              <a:t>El independentismo catalán plantea que su pueblo es una nación soberana, aludiendo que tienen una cultura, lenguaje e historia propia, que viven oprimidos y no tienen una plenitud de desarrollo mientras no sean libres en sus actos.</a:t>
            </a:r>
          </a:p>
          <a:p>
            <a:endParaRPr lang="es-CL" sz="2400" dirty="0" smtClean="0">
              <a:solidFill>
                <a:schemeClr val="bg1"/>
              </a:solidFill>
            </a:endParaRPr>
          </a:p>
          <a:p>
            <a:pPr algn="just"/>
            <a:r>
              <a:rPr lang="es-CL" sz="2400" dirty="0" smtClean="0">
                <a:solidFill>
                  <a:schemeClr val="bg1"/>
                </a:solidFill>
              </a:rPr>
              <a:t>Algunos grupos abogan por la unión de todo el pueblo catalán, incluyendo territorio francés.</a:t>
            </a:r>
          </a:p>
        </p:txBody>
      </p:sp>
      <p:sp>
        <p:nvSpPr>
          <p:cNvPr id="3" name="CuadroTexto 2"/>
          <p:cNvSpPr txBox="1"/>
          <p:nvPr/>
        </p:nvSpPr>
        <p:spPr>
          <a:xfrm flipH="1">
            <a:off x="3336429" y="2861214"/>
            <a:ext cx="3005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b="1" dirty="0" smtClean="0">
                <a:solidFill>
                  <a:srgbClr val="FF0000"/>
                </a:solidFill>
              </a:rPr>
              <a:t>Caso Catalán</a:t>
            </a:r>
            <a:endParaRPr lang="es-CL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0246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28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>
                <a:solidFill>
                  <a:srgbClr val="002060"/>
                </a:solidFill>
              </a:rPr>
              <a:t>1</a:t>
            </a:r>
            <a:r>
              <a:rPr lang="es-ES" sz="2400" dirty="0" smtClean="0">
                <a:solidFill>
                  <a:srgbClr val="002060"/>
                </a:solidFill>
              </a:rPr>
              <a:t>.- FFAA y DDHH en la perspectiva histórica, internacional y nacional.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395536" y="2780928"/>
            <a:ext cx="8460432" cy="3789040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000" dirty="0" smtClean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755576" y="3389077"/>
            <a:ext cx="77048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400" dirty="0" smtClean="0">
                <a:solidFill>
                  <a:schemeClr val="bg1"/>
                </a:solidFill>
              </a:rPr>
              <a:t>El punto es que la constitución española, aprobada por los  catalanes, indica que España es un país soberano y su territorio pertenece a todos los españoles.</a:t>
            </a:r>
          </a:p>
          <a:p>
            <a:endParaRPr lang="es-CL" sz="2400" dirty="0">
              <a:solidFill>
                <a:schemeClr val="bg1"/>
              </a:solidFill>
            </a:endParaRPr>
          </a:p>
          <a:p>
            <a:pPr algn="just"/>
            <a:r>
              <a:rPr lang="es-CL" sz="2400" dirty="0" smtClean="0">
                <a:solidFill>
                  <a:schemeClr val="bg1"/>
                </a:solidFill>
              </a:rPr>
              <a:t>Terra </a:t>
            </a:r>
            <a:r>
              <a:rPr lang="es-CL" sz="2400" dirty="0" err="1" smtClean="0">
                <a:solidFill>
                  <a:schemeClr val="bg1"/>
                </a:solidFill>
              </a:rPr>
              <a:t>Lliure</a:t>
            </a:r>
            <a:r>
              <a:rPr lang="es-CL" sz="2400" dirty="0" smtClean="0">
                <a:solidFill>
                  <a:schemeClr val="bg1"/>
                </a:solidFill>
              </a:rPr>
              <a:t> (tierra libre) es un movimiento catalán terrorista independentista de extrema izquierda y ha cometido más de 200 atentados.</a:t>
            </a:r>
          </a:p>
        </p:txBody>
      </p:sp>
    </p:spTree>
    <p:extLst>
      <p:ext uri="{BB962C8B-B14F-4D97-AF65-F5344CB8AC3E}">
        <p14:creationId xmlns="" xmlns:p14="http://schemas.microsoft.com/office/powerpoint/2010/main" val="95384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29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>
                <a:solidFill>
                  <a:srgbClr val="002060"/>
                </a:solidFill>
              </a:rPr>
              <a:t>1</a:t>
            </a:r>
            <a:r>
              <a:rPr lang="es-ES" sz="2400" dirty="0" smtClean="0">
                <a:solidFill>
                  <a:srgbClr val="002060"/>
                </a:solidFill>
              </a:rPr>
              <a:t>.- FFAA y DDHH en la perspectiva histórica, internacional y nacional.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395536" y="2780928"/>
            <a:ext cx="8460432" cy="3789040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000" dirty="0" smtClean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971600" y="4005064"/>
            <a:ext cx="1872208" cy="830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400" dirty="0" smtClean="0">
                <a:solidFill>
                  <a:schemeClr val="bg1"/>
                </a:solidFill>
              </a:rPr>
              <a:t>FF.AA españolas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6553200" y="4005063"/>
            <a:ext cx="1872208" cy="830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400" dirty="0" smtClean="0">
                <a:solidFill>
                  <a:schemeClr val="bg1"/>
                </a:solidFill>
              </a:rPr>
              <a:t>Tierra</a:t>
            </a:r>
          </a:p>
          <a:p>
            <a:r>
              <a:rPr lang="es-CL" sz="2400" dirty="0" err="1" smtClean="0">
                <a:solidFill>
                  <a:schemeClr val="bg1"/>
                </a:solidFill>
              </a:rPr>
              <a:t>Lliure</a:t>
            </a:r>
            <a:endParaRPr lang="es-CL" sz="2400" dirty="0" smtClean="0">
              <a:solidFill>
                <a:schemeClr val="bg1"/>
              </a:solidFill>
            </a:endParaRPr>
          </a:p>
        </p:txBody>
      </p:sp>
      <p:sp>
        <p:nvSpPr>
          <p:cNvPr id="3" name="Flecha a la derecha con bandas 2"/>
          <p:cNvSpPr/>
          <p:nvPr/>
        </p:nvSpPr>
        <p:spPr>
          <a:xfrm>
            <a:off x="3617640" y="3789040"/>
            <a:ext cx="2160240" cy="1152128"/>
          </a:xfrm>
          <a:prstGeom prst="stripedRightArrow">
            <a:avLst/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800" b="1" dirty="0" smtClean="0">
                <a:solidFill>
                  <a:srgbClr val="FF0000"/>
                </a:solidFill>
              </a:rPr>
              <a:t>DD.HH</a:t>
            </a:r>
            <a:endParaRPr lang="es-CL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521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30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>
                <a:solidFill>
                  <a:srgbClr val="002060"/>
                </a:solidFill>
              </a:rPr>
              <a:t>1</a:t>
            </a:r>
            <a:r>
              <a:rPr lang="es-ES" sz="2400" dirty="0" smtClean="0">
                <a:solidFill>
                  <a:srgbClr val="002060"/>
                </a:solidFill>
              </a:rPr>
              <a:t>.- FFAA y DDHH en la perspectiva histórica, internacional y nacional.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413792" y="2369697"/>
            <a:ext cx="8460432" cy="4328109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000" dirty="0" smtClean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3121546" y="2594521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 smtClean="0">
                <a:solidFill>
                  <a:srgbClr val="FF0000"/>
                </a:solidFill>
              </a:rPr>
              <a:t>Caso chileno 1973</a:t>
            </a:r>
          </a:p>
        </p:txBody>
      </p:sp>
      <p:sp>
        <p:nvSpPr>
          <p:cNvPr id="3" name="CuadroTexto 2"/>
          <p:cNvSpPr txBox="1"/>
          <p:nvPr/>
        </p:nvSpPr>
        <p:spPr>
          <a:xfrm flipH="1">
            <a:off x="1331639" y="3106207"/>
            <a:ext cx="6624736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 smtClean="0">
                <a:solidFill>
                  <a:schemeClr val="bg1"/>
                </a:solidFill>
              </a:rPr>
              <a:t>Antes del 11 de septiembre:</a:t>
            </a:r>
          </a:p>
          <a:p>
            <a:endParaRPr lang="es-CL" sz="2800" dirty="0" smtClean="0">
              <a:solidFill>
                <a:schemeClr val="bg1"/>
              </a:solidFill>
            </a:endParaRPr>
          </a:p>
          <a:p>
            <a:pPr marL="285750" indent="-285750">
              <a:buFontTx/>
              <a:buChar char="-"/>
            </a:pPr>
            <a:r>
              <a:rPr lang="es-CL" sz="2800" dirty="0" smtClean="0">
                <a:solidFill>
                  <a:schemeClr val="bg1"/>
                </a:solidFill>
              </a:rPr>
              <a:t>Violencia en las calle</a:t>
            </a:r>
          </a:p>
          <a:p>
            <a:pPr marL="285750" indent="-285750">
              <a:buFontTx/>
              <a:buChar char="-"/>
            </a:pPr>
            <a:r>
              <a:rPr lang="es-CL" sz="2800" dirty="0" smtClean="0">
                <a:solidFill>
                  <a:schemeClr val="bg1"/>
                </a:solidFill>
              </a:rPr>
              <a:t>MIR / Patria y Libertad</a:t>
            </a:r>
          </a:p>
          <a:p>
            <a:pPr marL="285750" indent="-285750">
              <a:buFontTx/>
              <a:buChar char="-"/>
            </a:pPr>
            <a:r>
              <a:rPr lang="es-CL" sz="2800" dirty="0" smtClean="0">
                <a:solidFill>
                  <a:schemeClr val="bg1"/>
                </a:solidFill>
              </a:rPr>
              <a:t>Enfrentamiento con Carabineros</a:t>
            </a:r>
          </a:p>
          <a:p>
            <a:pPr marL="285750" indent="-285750">
              <a:buFontTx/>
              <a:buChar char="-"/>
            </a:pPr>
            <a:r>
              <a:rPr lang="es-CL" sz="2800" dirty="0" smtClean="0">
                <a:solidFill>
                  <a:schemeClr val="bg1"/>
                </a:solidFill>
              </a:rPr>
              <a:t>Acciones violentas de grupos de derecha</a:t>
            </a:r>
          </a:p>
          <a:p>
            <a:pPr marL="285750" indent="-285750">
              <a:buFontTx/>
              <a:buChar char="-"/>
            </a:pPr>
            <a:r>
              <a:rPr lang="es-CL" sz="2800" dirty="0" smtClean="0">
                <a:solidFill>
                  <a:schemeClr val="bg1"/>
                </a:solidFill>
              </a:rPr>
              <a:t>Asesinato del CN Araya</a:t>
            </a:r>
          </a:p>
          <a:p>
            <a:pPr marL="285750" indent="-285750">
              <a:buFontTx/>
              <a:buChar char="-"/>
            </a:pPr>
            <a:r>
              <a:rPr lang="es-CL" sz="2800" dirty="0" smtClean="0">
                <a:solidFill>
                  <a:schemeClr val="bg1"/>
                </a:solidFill>
              </a:rPr>
              <a:t>inconstitucionales</a:t>
            </a:r>
          </a:p>
          <a:p>
            <a:pPr marL="285750" indent="-285750">
              <a:buFontTx/>
              <a:buChar char="-"/>
            </a:pPr>
            <a:endParaRPr lang="es-CL" sz="20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7654" y="2885847"/>
            <a:ext cx="1600781" cy="209526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5207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31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>
                <a:solidFill>
                  <a:srgbClr val="002060"/>
                </a:solidFill>
              </a:rPr>
              <a:t>1</a:t>
            </a:r>
            <a:r>
              <a:rPr lang="es-ES" sz="2400" dirty="0" smtClean="0">
                <a:solidFill>
                  <a:srgbClr val="002060"/>
                </a:solidFill>
              </a:rPr>
              <a:t>.- FFAA y DDHH en la perspectiva histórica, internacional y nacional.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413792" y="2369697"/>
            <a:ext cx="8460432" cy="4328109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000" dirty="0" smtClean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3131840" y="2363688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 smtClean="0">
                <a:solidFill>
                  <a:srgbClr val="FF0000"/>
                </a:solidFill>
              </a:rPr>
              <a:t>Caso chileno 1973</a:t>
            </a:r>
          </a:p>
        </p:txBody>
      </p:sp>
      <p:sp>
        <p:nvSpPr>
          <p:cNvPr id="3" name="CuadroTexto 2"/>
          <p:cNvSpPr txBox="1"/>
          <p:nvPr/>
        </p:nvSpPr>
        <p:spPr>
          <a:xfrm flipH="1">
            <a:off x="611560" y="2855480"/>
            <a:ext cx="66247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L" sz="2400" dirty="0" smtClean="0">
                <a:solidFill>
                  <a:schemeClr val="bg1"/>
                </a:solidFill>
              </a:rPr>
              <a:t>Antes del 11 de septiembre:</a:t>
            </a:r>
          </a:p>
          <a:p>
            <a:pPr marL="285750" indent="-285750">
              <a:buFontTx/>
              <a:buChar char="-"/>
            </a:pPr>
            <a:r>
              <a:rPr lang="es-CL" sz="2400" dirty="0" smtClean="0">
                <a:solidFill>
                  <a:schemeClr val="bg1"/>
                </a:solidFill>
              </a:rPr>
              <a:t>Renuncia del Gral. Prats</a:t>
            </a:r>
          </a:p>
          <a:p>
            <a:pPr marL="285750" indent="-285750">
              <a:buFontTx/>
              <a:buChar char="-"/>
            </a:pPr>
            <a:r>
              <a:rPr lang="es-CL" sz="2400" dirty="0" smtClean="0">
                <a:solidFill>
                  <a:schemeClr val="bg1"/>
                </a:solidFill>
              </a:rPr>
              <a:t>Ministros militares</a:t>
            </a:r>
          </a:p>
          <a:p>
            <a:pPr marL="285750" indent="-285750">
              <a:buFontTx/>
              <a:buChar char="-"/>
            </a:pPr>
            <a:r>
              <a:rPr lang="es-CL" sz="2400" dirty="0" smtClean="0">
                <a:solidFill>
                  <a:schemeClr val="bg1"/>
                </a:solidFill>
              </a:rPr>
              <a:t>Cámara de Diputados declara quebrantamiento constitucional</a:t>
            </a:r>
          </a:p>
          <a:p>
            <a:pPr marL="285750" indent="-285750">
              <a:buFontTx/>
              <a:buChar char="-"/>
            </a:pPr>
            <a:r>
              <a:rPr lang="es-CL" sz="2400" dirty="0" smtClean="0">
                <a:solidFill>
                  <a:schemeClr val="bg1"/>
                </a:solidFill>
              </a:rPr>
              <a:t>Marinos acusados por reunirse con políticos</a:t>
            </a:r>
          </a:p>
          <a:p>
            <a:pPr marL="285750" indent="-285750">
              <a:buFontTx/>
              <a:buChar char="-"/>
            </a:pPr>
            <a:r>
              <a:rPr lang="es-CL" sz="2400" dirty="0" smtClean="0">
                <a:solidFill>
                  <a:schemeClr val="bg1"/>
                </a:solidFill>
              </a:rPr>
              <a:t>Corte Suprema se manifiesta por los actos inconstitucionales</a:t>
            </a:r>
          </a:p>
          <a:p>
            <a:pPr marL="285750" indent="-285750">
              <a:buFontTx/>
              <a:buChar char="-"/>
            </a:pPr>
            <a:endParaRPr lang="es-CL" sz="20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2660" y="2562580"/>
            <a:ext cx="1804572" cy="252396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3996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32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>
                <a:solidFill>
                  <a:srgbClr val="002060"/>
                </a:solidFill>
              </a:rPr>
              <a:t>1</a:t>
            </a:r>
            <a:r>
              <a:rPr lang="es-ES" sz="2400" dirty="0" smtClean="0">
                <a:solidFill>
                  <a:srgbClr val="002060"/>
                </a:solidFill>
              </a:rPr>
              <a:t>.- FFAA y DDHH en la perspectiva histórica, internacional y nacional.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413792" y="2369697"/>
            <a:ext cx="8460432" cy="4328109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000" dirty="0" smtClean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3121546" y="2594521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 smtClean="0">
                <a:solidFill>
                  <a:srgbClr val="FF0000"/>
                </a:solidFill>
              </a:rPr>
              <a:t>Caso chileno 1973</a:t>
            </a:r>
          </a:p>
        </p:txBody>
      </p:sp>
      <p:sp>
        <p:nvSpPr>
          <p:cNvPr id="3" name="CuadroTexto 2"/>
          <p:cNvSpPr txBox="1"/>
          <p:nvPr/>
        </p:nvSpPr>
        <p:spPr>
          <a:xfrm flipH="1">
            <a:off x="1007096" y="3255028"/>
            <a:ext cx="662473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 smtClean="0">
                <a:solidFill>
                  <a:schemeClr val="bg1"/>
                </a:solidFill>
              </a:rPr>
              <a:t>Después del 11 de septiembre:</a:t>
            </a:r>
          </a:p>
          <a:p>
            <a:pPr marL="285750" indent="-285750">
              <a:buFontTx/>
              <a:buChar char="-"/>
            </a:pPr>
            <a:r>
              <a:rPr lang="es-CL" sz="2400" dirty="0" smtClean="0">
                <a:solidFill>
                  <a:schemeClr val="bg1"/>
                </a:solidFill>
              </a:rPr>
              <a:t>Mucha violencia</a:t>
            </a:r>
          </a:p>
          <a:p>
            <a:pPr marL="285750" indent="-285750">
              <a:buFontTx/>
              <a:buChar char="-"/>
            </a:pPr>
            <a:r>
              <a:rPr lang="es-CL" sz="2400" dirty="0" smtClean="0">
                <a:solidFill>
                  <a:schemeClr val="bg1"/>
                </a:solidFill>
              </a:rPr>
              <a:t>Gente detenida</a:t>
            </a:r>
          </a:p>
          <a:p>
            <a:pPr marL="285750" indent="-285750">
              <a:buFontTx/>
              <a:buChar char="-"/>
            </a:pPr>
            <a:r>
              <a:rPr lang="es-CL" sz="2400" dirty="0" smtClean="0">
                <a:solidFill>
                  <a:schemeClr val="bg1"/>
                </a:solidFill>
              </a:rPr>
              <a:t>Gobierno provisorio</a:t>
            </a:r>
          </a:p>
          <a:p>
            <a:pPr marL="285750" indent="-285750">
              <a:buFontTx/>
              <a:buChar char="-"/>
            </a:pPr>
            <a:r>
              <a:rPr lang="es-CL" sz="2400" dirty="0" smtClean="0">
                <a:solidFill>
                  <a:schemeClr val="bg1"/>
                </a:solidFill>
              </a:rPr>
              <a:t>Violación de los DD.HH.</a:t>
            </a:r>
          </a:p>
          <a:p>
            <a:pPr marL="285750" indent="-285750">
              <a:buFontTx/>
              <a:buChar char="-"/>
            </a:pPr>
            <a:endParaRPr lang="es-CL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3148" y="3091922"/>
            <a:ext cx="2200847" cy="288365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5948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33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>
                <a:solidFill>
                  <a:srgbClr val="002060"/>
                </a:solidFill>
              </a:rPr>
              <a:t>1</a:t>
            </a:r>
            <a:r>
              <a:rPr lang="es-ES" sz="2400" dirty="0" smtClean="0">
                <a:solidFill>
                  <a:srgbClr val="002060"/>
                </a:solidFill>
              </a:rPr>
              <a:t>.- FFAA y DDHH en la perspectiva histórica, internacional y nacional.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413792" y="2348880"/>
            <a:ext cx="8460432" cy="4328109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000" dirty="0" smtClean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3121546" y="2420888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 smtClean="0">
                <a:solidFill>
                  <a:srgbClr val="FF0000"/>
                </a:solidFill>
              </a:rPr>
              <a:t>Caso chileno 1973</a:t>
            </a:r>
          </a:p>
        </p:txBody>
      </p:sp>
      <p:sp>
        <p:nvSpPr>
          <p:cNvPr id="3" name="CuadroTexto 2"/>
          <p:cNvSpPr txBox="1"/>
          <p:nvPr/>
        </p:nvSpPr>
        <p:spPr>
          <a:xfrm flipH="1">
            <a:off x="1249338" y="3147933"/>
            <a:ext cx="662473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 smtClean="0">
                <a:solidFill>
                  <a:schemeClr val="bg1"/>
                </a:solidFill>
              </a:rPr>
              <a:t>Después del 11 de septiembre:</a:t>
            </a:r>
          </a:p>
          <a:p>
            <a:pPr marL="285750" indent="-285750">
              <a:buFontTx/>
              <a:buChar char="-"/>
            </a:pPr>
            <a:r>
              <a:rPr lang="es-CL" sz="2400" dirty="0" smtClean="0">
                <a:solidFill>
                  <a:schemeClr val="bg1"/>
                </a:solidFill>
              </a:rPr>
              <a:t>Exiliados</a:t>
            </a:r>
          </a:p>
          <a:p>
            <a:pPr marL="285750" indent="-285750">
              <a:buFontTx/>
              <a:buChar char="-"/>
            </a:pPr>
            <a:r>
              <a:rPr lang="es-CL" sz="2400" dirty="0" smtClean="0">
                <a:solidFill>
                  <a:schemeClr val="bg1"/>
                </a:solidFill>
              </a:rPr>
              <a:t>Tortura</a:t>
            </a:r>
          </a:p>
          <a:p>
            <a:pPr marL="285750" indent="-285750">
              <a:buFontTx/>
              <a:buChar char="-"/>
            </a:pPr>
            <a:r>
              <a:rPr lang="es-CL" sz="2400" dirty="0" smtClean="0">
                <a:solidFill>
                  <a:schemeClr val="bg1"/>
                </a:solidFill>
              </a:rPr>
              <a:t>Asesinatos</a:t>
            </a:r>
          </a:p>
          <a:p>
            <a:pPr marL="285750" indent="-285750">
              <a:buFontTx/>
              <a:buChar char="-"/>
            </a:pPr>
            <a:r>
              <a:rPr lang="es-CL" sz="2400" dirty="0" smtClean="0">
                <a:solidFill>
                  <a:schemeClr val="bg1"/>
                </a:solidFill>
              </a:rPr>
              <a:t>Informa </a:t>
            </a:r>
            <a:r>
              <a:rPr lang="es-CL" sz="2400" dirty="0" err="1" smtClean="0">
                <a:solidFill>
                  <a:schemeClr val="bg1"/>
                </a:solidFill>
              </a:rPr>
              <a:t>Rettig</a:t>
            </a:r>
            <a:r>
              <a:rPr lang="es-CL" sz="2400" dirty="0" smtClean="0">
                <a:solidFill>
                  <a:schemeClr val="bg1"/>
                </a:solidFill>
              </a:rPr>
              <a:t> informa que hubo 2.279 personas víctimas de los DD.HH.</a:t>
            </a:r>
          </a:p>
          <a:p>
            <a:pPr marL="285750" indent="-285750">
              <a:buFontTx/>
              <a:buChar char="-"/>
            </a:pPr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692450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34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2" y="1377665"/>
            <a:ext cx="9148334" cy="497868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9081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35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>
                <a:solidFill>
                  <a:srgbClr val="002060"/>
                </a:solidFill>
              </a:rPr>
              <a:t>1</a:t>
            </a:r>
            <a:r>
              <a:rPr lang="es-ES" sz="2400" dirty="0" smtClean="0">
                <a:solidFill>
                  <a:srgbClr val="002060"/>
                </a:solidFill>
              </a:rPr>
              <a:t>.- FFAA y DDHH en la perspectiva histórica, internacional y nacional.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395536" y="2369697"/>
            <a:ext cx="8460432" cy="4328109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000" dirty="0" smtClean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1800" y="2495050"/>
            <a:ext cx="2952327" cy="405539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3755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36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>
                <a:solidFill>
                  <a:srgbClr val="002060"/>
                </a:solidFill>
              </a:rPr>
              <a:t>1</a:t>
            </a:r>
            <a:r>
              <a:rPr lang="es-ES" sz="2400" dirty="0" smtClean="0">
                <a:solidFill>
                  <a:srgbClr val="002060"/>
                </a:solidFill>
              </a:rPr>
              <a:t>.- FFAA y DDHH en la perspectiva histórica, internacional y nacional.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395536" y="2780928"/>
            <a:ext cx="8460432" cy="3789040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000" dirty="0" smtClean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3364042"/>
            <a:ext cx="3192280" cy="278686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968" y="3364042"/>
            <a:ext cx="4320398" cy="278686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5494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37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>
                <a:solidFill>
                  <a:srgbClr val="002060"/>
                </a:solidFill>
              </a:rPr>
              <a:t>1</a:t>
            </a:r>
            <a:r>
              <a:rPr lang="es-ES" sz="2400" dirty="0" smtClean="0">
                <a:solidFill>
                  <a:srgbClr val="002060"/>
                </a:solidFill>
              </a:rPr>
              <a:t>.- FFAA y DDHH en la perspectiva histórica, internacional y nacional.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395536" y="2780928"/>
            <a:ext cx="8460432" cy="3789040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000" dirty="0" smtClean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05176" y="3412978"/>
            <a:ext cx="3768344" cy="241550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3412978"/>
            <a:ext cx="3340952" cy="241550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1231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38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2.- Rol de las FF.AA en Estado de Excepción Constitucional.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395536" y="2443635"/>
            <a:ext cx="8460432" cy="4126333"/>
          </a:xfrm>
          <a:prstGeom prst="roundRect">
            <a:avLst/>
          </a:prstGeom>
          <a:solidFill>
            <a:srgbClr val="2DA8DF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2000" dirty="0" smtClean="0">
                <a:solidFill>
                  <a:srgbClr val="002060"/>
                </a:solidFill>
              </a:rPr>
              <a:t>. 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720795" y="2607583"/>
            <a:ext cx="7555586" cy="954107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800" dirty="0" smtClean="0">
                <a:solidFill>
                  <a:schemeClr val="bg1"/>
                </a:solidFill>
              </a:rPr>
              <a:t>Existe ciertos derechos básicos que la Constitución garantiza a todas las personas.</a:t>
            </a:r>
          </a:p>
        </p:txBody>
      </p:sp>
      <p:sp>
        <p:nvSpPr>
          <p:cNvPr id="3" name="Flecha abajo 2"/>
          <p:cNvSpPr/>
          <p:nvPr/>
        </p:nvSpPr>
        <p:spPr>
          <a:xfrm>
            <a:off x="3366120" y="3752260"/>
            <a:ext cx="1277888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/>
          <p:cNvSpPr txBox="1"/>
          <p:nvPr/>
        </p:nvSpPr>
        <p:spPr>
          <a:xfrm>
            <a:off x="4445261" y="3752260"/>
            <a:ext cx="40377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000" dirty="0" smtClean="0">
                <a:solidFill>
                  <a:schemeClr val="bg1"/>
                </a:solidFill>
              </a:rPr>
              <a:t>Estos derechos pueden ser afectados</a:t>
            </a:r>
            <a:endParaRPr lang="es-CL" sz="2000" dirty="0">
              <a:solidFill>
                <a:schemeClr val="bg1"/>
              </a:solidFill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1063359" y="4649217"/>
            <a:ext cx="4012697" cy="1815882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800" dirty="0" smtClean="0">
                <a:solidFill>
                  <a:schemeClr val="bg1"/>
                </a:solidFill>
              </a:rPr>
              <a:t>Guerra interna o externa.</a:t>
            </a:r>
          </a:p>
          <a:p>
            <a:r>
              <a:rPr lang="es-CL" sz="2800" dirty="0" smtClean="0">
                <a:solidFill>
                  <a:schemeClr val="bg1"/>
                </a:solidFill>
              </a:rPr>
              <a:t>Conmoción interior.</a:t>
            </a:r>
          </a:p>
          <a:p>
            <a:r>
              <a:rPr lang="es-CL" sz="2800" dirty="0" smtClean="0">
                <a:solidFill>
                  <a:schemeClr val="bg1"/>
                </a:solidFill>
              </a:rPr>
              <a:t>Emergencia.</a:t>
            </a:r>
          </a:p>
          <a:p>
            <a:r>
              <a:rPr lang="es-CL" sz="2800" dirty="0" smtClean="0">
                <a:solidFill>
                  <a:schemeClr val="bg1"/>
                </a:solidFill>
              </a:rPr>
              <a:t>Calamidad.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6096" y="4282767"/>
            <a:ext cx="3015233" cy="207358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0004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39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2.- Rol de las FF.AA en Estado de Excepción Constitucional.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720795" y="2420888"/>
            <a:ext cx="7555586" cy="1384995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800" dirty="0" smtClean="0">
                <a:solidFill>
                  <a:schemeClr val="bg1"/>
                </a:solidFill>
              </a:rPr>
              <a:t>Estos derechos se pueden restringir o suspender en un acto administrativo que se llama “estado de excepción”.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544" y="3973706"/>
            <a:ext cx="5412432" cy="270621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8831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40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2.- Rol de las FF.AA en Estado de Excepción Constitucional.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720795" y="2607583"/>
            <a:ext cx="7555586" cy="3539430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800" dirty="0" smtClean="0">
                <a:solidFill>
                  <a:schemeClr val="bg1"/>
                </a:solidFill>
              </a:rPr>
              <a:t>Existen 4 situaciones:</a:t>
            </a:r>
          </a:p>
          <a:p>
            <a:endParaRPr lang="es-CL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CL" sz="2800" dirty="0" smtClean="0">
                <a:solidFill>
                  <a:schemeClr val="bg1"/>
                </a:solidFill>
              </a:rPr>
              <a:t>Estado de asamblea, guerra exterior.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CL" sz="2800" dirty="0" smtClean="0">
                <a:solidFill>
                  <a:schemeClr val="bg1"/>
                </a:solidFill>
              </a:rPr>
              <a:t>Estado de sitio, guerra interna.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CL" sz="2800" dirty="0" smtClean="0">
                <a:solidFill>
                  <a:schemeClr val="bg1"/>
                </a:solidFill>
              </a:rPr>
              <a:t>Estado de emergencia, grave alteración del orden público.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CL" sz="2800" dirty="0" smtClean="0">
                <a:solidFill>
                  <a:schemeClr val="bg1"/>
                </a:solidFill>
              </a:rPr>
              <a:t>Estado de catástrofe, calamidad pública.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s-CL" sz="28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1306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41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2.- Rol de las FF.AA en Estado de Excepción Constitucional.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720795" y="2607583"/>
            <a:ext cx="7555586" cy="3970318"/>
          </a:xfrm>
          <a:prstGeom prst="rect">
            <a:avLst/>
          </a:prstGeom>
          <a:solidFill>
            <a:schemeClr val="tx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800" dirty="0" smtClean="0">
                <a:solidFill>
                  <a:schemeClr val="bg1"/>
                </a:solidFill>
              </a:rPr>
              <a:t>En los 4 estados de excepción antes descritos se designa un Jefe de la Defensa Nacional  que:</a:t>
            </a:r>
          </a:p>
          <a:p>
            <a:endParaRPr lang="es-CL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CL" sz="2800" dirty="0" smtClean="0">
                <a:solidFill>
                  <a:schemeClr val="bg1"/>
                </a:solidFill>
              </a:rPr>
              <a:t>Asume el mando de las FF.AA. </a:t>
            </a:r>
            <a:r>
              <a:rPr lang="es-CL" sz="2800" dirty="0">
                <a:solidFill>
                  <a:schemeClr val="bg1"/>
                </a:solidFill>
              </a:rPr>
              <a:t>d</a:t>
            </a:r>
            <a:r>
              <a:rPr lang="es-CL" sz="2800" dirty="0" smtClean="0">
                <a:solidFill>
                  <a:schemeClr val="bg1"/>
                </a:solidFill>
              </a:rPr>
              <a:t>e su zona.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CL" sz="2800" dirty="0" smtClean="0">
                <a:solidFill>
                  <a:schemeClr val="bg1"/>
                </a:solidFill>
              </a:rPr>
              <a:t>Controlar la entrada y salida a su zona.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CL" sz="2800" dirty="0" smtClean="0">
                <a:solidFill>
                  <a:schemeClr val="bg1"/>
                </a:solidFill>
              </a:rPr>
              <a:t>Ordenar acopio de alimentos.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CL" sz="2800" dirty="0" smtClean="0">
                <a:solidFill>
                  <a:schemeClr val="bg1"/>
                </a:solidFill>
              </a:rPr>
              <a:t>Ordenar distribución gratuita de bienes.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CL" sz="2800" dirty="0" smtClean="0">
                <a:solidFill>
                  <a:schemeClr val="bg1"/>
                </a:solidFill>
              </a:rPr>
              <a:t>Condicionar las reuniones.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CL" sz="2800" dirty="0" smtClean="0">
                <a:solidFill>
                  <a:schemeClr val="bg1"/>
                </a:solidFill>
              </a:rPr>
              <a:t>Dictar directrices para mantener el orden </a:t>
            </a:r>
          </a:p>
        </p:txBody>
      </p:sp>
    </p:spTree>
    <p:extLst>
      <p:ext uri="{BB962C8B-B14F-4D97-AF65-F5344CB8AC3E}">
        <p14:creationId xmlns="" xmlns:p14="http://schemas.microsoft.com/office/powerpoint/2010/main" val="4069782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42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3.- Los DD.HH. al interior de las FF.AA.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413792" y="2356371"/>
            <a:ext cx="8460432" cy="4365104"/>
          </a:xfrm>
          <a:prstGeom prst="roundRect">
            <a:avLst/>
          </a:prstGeom>
          <a:solidFill>
            <a:schemeClr val="tx1">
              <a:lumMod val="95000"/>
            </a:schemeClr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s-CL" sz="2000" dirty="0" smtClean="0">
              <a:solidFill>
                <a:srgbClr val="002060"/>
              </a:solidFill>
            </a:endParaRPr>
          </a:p>
          <a:p>
            <a:pPr algn="ctr"/>
            <a:r>
              <a:rPr lang="es-CL" sz="2800" dirty="0" smtClean="0">
                <a:solidFill>
                  <a:srgbClr val="002060"/>
                </a:solidFill>
              </a:rPr>
              <a:t>Código de Justicia Militar</a:t>
            </a:r>
            <a:endParaRPr lang="es-CL" sz="2800" dirty="0">
              <a:solidFill>
                <a:srgbClr val="002060"/>
              </a:solidFill>
            </a:endParaRPr>
          </a:p>
          <a:p>
            <a:pPr algn="just"/>
            <a:endParaRPr lang="es-CL" sz="2000" dirty="0" smtClean="0">
              <a:solidFill>
                <a:srgbClr val="002060"/>
              </a:solidFill>
            </a:endParaRPr>
          </a:p>
          <a:p>
            <a:pPr algn="just"/>
            <a:r>
              <a:rPr lang="es-CL" sz="2000" dirty="0" smtClean="0">
                <a:solidFill>
                  <a:srgbClr val="002060"/>
                </a:solidFill>
              </a:rPr>
              <a:t>El 15 de noviembre de 2010 la ley 20.477 modificó el Código de Justicia Militar que data de 1926. </a:t>
            </a:r>
          </a:p>
          <a:p>
            <a:pPr algn="just"/>
            <a:endParaRPr lang="es-CL" sz="2000" dirty="0">
              <a:solidFill>
                <a:srgbClr val="002060"/>
              </a:solidFill>
            </a:endParaRPr>
          </a:p>
          <a:p>
            <a:pPr algn="just"/>
            <a:r>
              <a:rPr lang="es-CL" sz="2000" dirty="0" smtClean="0">
                <a:solidFill>
                  <a:srgbClr val="002060"/>
                </a:solidFill>
              </a:rPr>
              <a:t>"</a:t>
            </a:r>
            <a:r>
              <a:rPr lang="es-CL" sz="2000" dirty="0">
                <a:solidFill>
                  <a:srgbClr val="002060"/>
                </a:solidFill>
              </a:rPr>
              <a:t>A mi juicio la justicia militar debería solo funcionar para los temas estrictamente del ángulo militar, con delitos o faltas cometidos por el honor militar, eventualmente en estado de guerra o todo lo que tiene relación con la función misma militar", </a:t>
            </a:r>
            <a:r>
              <a:rPr lang="es-CL" sz="2000" dirty="0" smtClean="0">
                <a:solidFill>
                  <a:srgbClr val="002060"/>
                </a:solidFill>
              </a:rPr>
              <a:t>ex - diputado </a:t>
            </a:r>
            <a:r>
              <a:rPr lang="es-CL" sz="2000" dirty="0">
                <a:solidFill>
                  <a:srgbClr val="002060"/>
                </a:solidFill>
              </a:rPr>
              <a:t>Jorge </a:t>
            </a:r>
            <a:r>
              <a:rPr lang="es-CL" sz="2000" dirty="0" err="1">
                <a:solidFill>
                  <a:srgbClr val="002060"/>
                </a:solidFill>
              </a:rPr>
              <a:t>Tarud</a:t>
            </a:r>
            <a:r>
              <a:rPr lang="es-CL" sz="2000" dirty="0">
                <a:solidFill>
                  <a:srgbClr val="002060"/>
                </a:solidFill>
              </a:rPr>
              <a:t> (PPD</a:t>
            </a:r>
            <a:r>
              <a:rPr lang="es-CL" sz="2000" dirty="0" smtClean="0">
                <a:solidFill>
                  <a:srgbClr val="002060"/>
                </a:solidFill>
              </a:rPr>
              <a:t>) 21 febrero 2017.</a:t>
            </a:r>
            <a:endParaRPr lang="es-CL" sz="2000" dirty="0">
              <a:solidFill>
                <a:srgbClr val="002060"/>
              </a:solidFill>
            </a:endParaRPr>
          </a:p>
          <a:p>
            <a:pPr algn="just"/>
            <a:endParaRPr lang="es-CL" sz="2000" dirty="0">
              <a:solidFill>
                <a:srgbClr val="002060"/>
              </a:solidFill>
            </a:endParaRPr>
          </a:p>
          <a:p>
            <a:pPr algn="just"/>
            <a:endParaRPr lang="es-CL" sz="2000" dirty="0">
              <a:solidFill>
                <a:srgbClr val="00206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43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3.- Los DD.HH. al interior de las FF.AA.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251520" y="2348880"/>
            <a:ext cx="8460432" cy="4365104"/>
          </a:xfrm>
          <a:prstGeom prst="roundRect">
            <a:avLst/>
          </a:prstGeom>
          <a:solidFill>
            <a:schemeClr val="tx1">
              <a:lumMod val="95000"/>
            </a:schemeClr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s-CL" sz="2000" dirty="0">
              <a:solidFill>
                <a:srgbClr val="002060"/>
              </a:solidFill>
            </a:endParaRPr>
          </a:p>
          <a:p>
            <a:pPr algn="just"/>
            <a:endParaRPr lang="es-CL" sz="2000" dirty="0">
              <a:solidFill>
                <a:srgbClr val="002060"/>
              </a:solidFill>
            </a:endParaRPr>
          </a:p>
          <a:p>
            <a:pPr algn="just"/>
            <a:endParaRPr lang="es-CL" sz="2000" dirty="0">
              <a:solidFill>
                <a:srgbClr val="00206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361" y="2594521"/>
            <a:ext cx="6762750" cy="38004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4091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44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marL="457200" indent="-457200" algn="ctr">
              <a:buAutoNum type="alphaUcPeriod"/>
            </a:pPr>
            <a:r>
              <a:rPr lang="es-ES" sz="2400" dirty="0" smtClean="0">
                <a:solidFill>
                  <a:srgbClr val="002060"/>
                </a:solidFill>
              </a:rPr>
              <a:t>ROL DE LAS FF.AA. EN EL RESPETO, PROMOCIÓN Y PROTECCIÓN DE LOS DD.HH. 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3.- Los DD.HH. al interior de las FF.AA.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395536" y="2420888"/>
            <a:ext cx="8460432" cy="4365104"/>
          </a:xfrm>
          <a:prstGeom prst="roundRect">
            <a:avLst/>
          </a:prstGeom>
          <a:solidFill>
            <a:schemeClr val="tx1">
              <a:lumMod val="95000"/>
            </a:schemeClr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000" dirty="0">
                <a:solidFill>
                  <a:srgbClr val="002060"/>
                </a:solidFill>
              </a:rPr>
              <a:t>Los Tribunales Militares tienen jurisdicción sobre los chilenos y extranjeros, para juzgar todos los asuntos de la jurisdicción militar que sobrevengan en el territorio nacional, pero también fuera del territorio, en los siguientes casos:</a:t>
            </a:r>
          </a:p>
          <a:p>
            <a:pPr algn="just"/>
            <a:endParaRPr lang="es-CL" sz="200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rgbClr val="002060"/>
                </a:solidFill>
              </a:rPr>
              <a:t>Cuando acontezcan dentro de un territorio ocupado militarmente por las armas chilenas.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rgbClr val="002060"/>
                </a:solidFill>
              </a:rPr>
              <a:t>Cuando se trate de delitos cometidos por militares en el ejercicio de sus funciones o en comisiones del servicio.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000" dirty="0">
                <a:solidFill>
                  <a:srgbClr val="002060"/>
                </a:solidFill>
              </a:rPr>
              <a:t>Cuando se trate de delitos contra la soberanía del Estado y su seguridad exterior o interior, contemplados en el Código de Justicia Militar, en otros Códigos y leyes especiales, cometidos exclusivamente por militares, o bien por civiles y militares conjuntamente.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863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45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3.- Los DD.HH. al interior de las FF.AA.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395536" y="2420888"/>
            <a:ext cx="8460432" cy="4365104"/>
          </a:xfrm>
          <a:prstGeom prst="roundRect">
            <a:avLst/>
          </a:prstGeom>
          <a:solidFill>
            <a:schemeClr val="tx1">
              <a:lumMod val="95000"/>
            </a:schemeClr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s-CL" sz="2400" dirty="0" smtClean="0">
              <a:solidFill>
                <a:srgbClr val="002060"/>
              </a:solidFill>
            </a:endParaRPr>
          </a:p>
          <a:p>
            <a:pPr algn="just"/>
            <a:endParaRPr lang="es-CL" sz="2400" dirty="0">
              <a:solidFill>
                <a:srgbClr val="002060"/>
              </a:solidFill>
            </a:endParaRPr>
          </a:p>
          <a:p>
            <a:pPr algn="just"/>
            <a:r>
              <a:rPr lang="es-CL" sz="2400" dirty="0" smtClean="0">
                <a:solidFill>
                  <a:srgbClr val="002060"/>
                </a:solidFill>
              </a:rPr>
              <a:t>Los delitos que procesa son principalmente:</a:t>
            </a:r>
          </a:p>
          <a:p>
            <a:pPr algn="just"/>
            <a:endParaRPr lang="es-CL" sz="2400" dirty="0" smtClean="0">
              <a:solidFill>
                <a:srgbClr val="002060"/>
              </a:solidFill>
            </a:endParaRPr>
          </a:p>
          <a:p>
            <a:pPr algn="just"/>
            <a:r>
              <a:rPr lang="es-CL" sz="2400" dirty="0" smtClean="0">
                <a:solidFill>
                  <a:srgbClr val="002060"/>
                </a:solidFill>
              </a:rPr>
              <a:t>Delitos especificados en el Código de Justicia Militar, en especial crímenes de guerra.</a:t>
            </a:r>
          </a:p>
          <a:p>
            <a:pPr algn="just"/>
            <a:r>
              <a:rPr lang="es-CL" sz="2400" dirty="0" smtClean="0">
                <a:solidFill>
                  <a:srgbClr val="002060"/>
                </a:solidFill>
              </a:rPr>
              <a:t>Infracciones al Código Aeronáutico.</a:t>
            </a:r>
          </a:p>
          <a:p>
            <a:pPr algn="just"/>
            <a:r>
              <a:rPr lang="es-CL" sz="2400" dirty="0">
                <a:solidFill>
                  <a:srgbClr val="002060"/>
                </a:solidFill>
              </a:rPr>
              <a:t>Infracciones a las leyes sobre reclutamiento y movilización. </a:t>
            </a:r>
            <a:endParaRPr lang="es-CL" sz="2400" dirty="0" smtClean="0">
              <a:solidFill>
                <a:srgbClr val="002060"/>
              </a:solidFill>
            </a:endParaRPr>
          </a:p>
          <a:p>
            <a:pPr algn="just"/>
            <a:r>
              <a:rPr lang="es-CL" sz="2400" u="sng" dirty="0" smtClean="0">
                <a:solidFill>
                  <a:srgbClr val="002060"/>
                </a:solidFill>
              </a:rPr>
              <a:t>En </a:t>
            </a:r>
            <a:r>
              <a:rPr lang="es-CL" sz="2400" u="sng" dirty="0">
                <a:solidFill>
                  <a:srgbClr val="002060"/>
                </a:solidFill>
              </a:rPr>
              <a:t>ningún caso, los civiles y los menores de edad, que revistan la calidad de víctimas o de imputados</a:t>
            </a:r>
            <a:r>
              <a:rPr lang="es-CL" sz="2400" dirty="0">
                <a:solidFill>
                  <a:srgbClr val="002060"/>
                </a:solidFill>
              </a:rPr>
              <a:t>, estarán sujetos a la competencia de los tribunales militares. La competencia en estos casos siempre se radicará en los tribunales ordinarios con competencia en materia penal.</a:t>
            </a:r>
          </a:p>
          <a:p>
            <a:pPr algn="just"/>
            <a:endParaRPr lang="es-CL" sz="2000" dirty="0" smtClean="0">
              <a:solidFill>
                <a:srgbClr val="002060"/>
              </a:solidFill>
            </a:endParaRPr>
          </a:p>
          <a:p>
            <a:pPr algn="just"/>
            <a:endParaRPr lang="es-CL" sz="2000" dirty="0">
              <a:solidFill>
                <a:srgbClr val="00206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525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46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3.- Los DD.HH. al interior de las FF.AA.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395536" y="2780928"/>
            <a:ext cx="8460432" cy="3789040"/>
          </a:xfrm>
          <a:prstGeom prst="roundRect">
            <a:avLst/>
          </a:prstGeom>
          <a:solidFill>
            <a:schemeClr val="tx1">
              <a:lumMod val="95000"/>
            </a:schemeClr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2400" dirty="0">
                <a:solidFill>
                  <a:srgbClr val="002060"/>
                </a:solidFill>
              </a:rPr>
              <a:t>El viernes 14 de agosto de 2015 se creó la Unidad de Derechos Humanos en el Gabinete del Ministro de Defensa </a:t>
            </a:r>
            <a:r>
              <a:rPr lang="es-CL" sz="2400" dirty="0" smtClean="0">
                <a:solidFill>
                  <a:srgbClr val="002060"/>
                </a:solidFill>
              </a:rPr>
              <a:t>Nacional.</a:t>
            </a:r>
            <a:endParaRPr lang="es-CL" sz="2400" dirty="0">
              <a:solidFill>
                <a:srgbClr val="002060"/>
              </a:solidFill>
            </a:endParaRPr>
          </a:p>
          <a:p>
            <a:endParaRPr lang="es-CL" sz="2400" dirty="0">
              <a:solidFill>
                <a:srgbClr val="002060"/>
              </a:solidFill>
            </a:endParaRPr>
          </a:p>
          <a:p>
            <a:r>
              <a:rPr lang="es-CL" sz="2400" dirty="0">
                <a:solidFill>
                  <a:srgbClr val="002060"/>
                </a:solidFill>
              </a:rPr>
              <a:t>Sus funciones son las siguientes:</a:t>
            </a:r>
          </a:p>
          <a:p>
            <a:endParaRPr lang="es-CL" sz="240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rgbClr val="002060"/>
                </a:solidFill>
              </a:rPr>
              <a:t>Asesorar al Ministro de Defensa para facilitar el flujo de información entre los magistrados que instruyen causas de violaciones a Derechos Humanos y las ramas de las Fuerzas Armadas con ocasión de requerimientos judiciales</a:t>
            </a:r>
            <a:r>
              <a:rPr lang="es-CL" sz="2400" dirty="0" smtClean="0">
                <a:solidFill>
                  <a:srgbClr val="002060"/>
                </a:solidFill>
              </a:rPr>
              <a:t>.</a:t>
            </a:r>
            <a:endParaRPr lang="es-CL" sz="2400" dirty="0">
              <a:solidFill>
                <a:srgbClr val="00206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7615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ortar rectángulo de esquina sencilla"/>
          <p:cNvSpPr/>
          <p:nvPr/>
        </p:nvSpPr>
        <p:spPr>
          <a:xfrm>
            <a:off x="6119664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3: ENFOQUE DE GÉNERO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8 Recortar rectángulo de esquina sencilla"/>
          <p:cNvSpPr/>
          <p:nvPr/>
        </p:nvSpPr>
        <p:spPr>
          <a:xfrm>
            <a:off x="3131840" y="0"/>
            <a:ext cx="3024336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UT 2: DERECHO PENAL EN DERECHOS HUMANOS Y ROL DE LAS FFAA</a:t>
            </a:r>
            <a:endParaRPr lang="es-ES" dirty="0"/>
          </a:p>
        </p:txBody>
      </p:sp>
      <p:sp>
        <p:nvSpPr>
          <p:cNvPr id="10" name="9 Recortar rectángulo de esquina sencilla"/>
          <p:cNvSpPr/>
          <p:nvPr/>
        </p:nvSpPr>
        <p:spPr>
          <a:xfrm>
            <a:off x="0" y="0"/>
            <a:ext cx="3203848" cy="936104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UT 1: DERECHOS HUMANOS</a:t>
            </a:r>
            <a:endParaRPr lang="es-ES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26" name="AutoShape 2" descr="Rusia prevÃ© retirar su firma del tratado que creÃ³ la Corte Penal Internaciona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8ED36-391F-41F1-8171-AE9E833F9033}" type="slidenum">
              <a:rPr lang="es-ES" smtClean="0">
                <a:solidFill>
                  <a:srgbClr val="002060"/>
                </a:solidFill>
              </a:rPr>
              <a:pPr/>
              <a:t>47</a:t>
            </a:fld>
            <a:endParaRPr lang="es-ES" dirty="0">
              <a:solidFill>
                <a:srgbClr val="002060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251520" y="1052736"/>
            <a:ext cx="8892480" cy="120032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002060"/>
                </a:solidFill>
              </a:rPr>
              <a:t>B. ROL DE LAS FF.AA. EN EL RESPETO, PROMOCIÓN Y PROTECCIÓN DE LOS DD.HH. </a:t>
            </a:r>
          </a:p>
          <a:p>
            <a:pPr marL="457200" indent="-457200" algn="ctr"/>
            <a:r>
              <a:rPr lang="es-ES" sz="2400" dirty="0" smtClean="0">
                <a:solidFill>
                  <a:srgbClr val="002060"/>
                </a:solidFill>
              </a:rPr>
              <a:t>3.- Los DD.HH. al interior de las FF.AA.</a:t>
            </a:r>
          </a:p>
        </p:txBody>
      </p:sp>
      <p:sp>
        <p:nvSpPr>
          <p:cNvPr id="14" name="13 Rectángulo redondeado"/>
          <p:cNvSpPr/>
          <p:nvPr/>
        </p:nvSpPr>
        <p:spPr>
          <a:xfrm>
            <a:off x="395536" y="2369697"/>
            <a:ext cx="8460432" cy="4488303"/>
          </a:xfrm>
          <a:prstGeom prst="roundRect">
            <a:avLst/>
          </a:prstGeom>
          <a:solidFill>
            <a:schemeClr val="tx1">
              <a:lumMod val="95000"/>
            </a:schemeClr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2603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CL" sz="200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rgbClr val="002060"/>
                </a:solidFill>
              </a:rPr>
              <a:t>Llevar registro de los oficios con requerimientos judiciales y sus respuestas por parte de las Fuerzas Armadas.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rgbClr val="002060"/>
                </a:solidFill>
              </a:rPr>
              <a:t>Velar porque las respuestas a los requerimientos judiciales se realicen de manera oportuna.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rgbClr val="002060"/>
                </a:solidFill>
              </a:rPr>
              <a:t>Asesorar al Ministro de Defensa para solicitar se informe y entreguen los antecedentes respectivos acerca de las razones en caso que no se disponga de la información solicitada por la Justicia.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rgbClr val="002060"/>
                </a:solidFill>
              </a:rPr>
              <a:t>Confeccionar y aplicar un protocolo de gestión y seguimiento sobre los requerimientos judiciales y sus respuestas por parte de las diferentes ramas de las FF.AA.</a:t>
            </a:r>
            <a:endParaRPr lang="es-ES" sz="2400" dirty="0" smtClean="0">
              <a:solidFill>
                <a:srgbClr val="002060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347864" y="2132856"/>
            <a:ext cx="1847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643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4236</TotalTime>
  <Words>4170</Words>
  <Application>Microsoft Office PowerPoint</Application>
  <PresentationFormat>Presentación en pantalla (4:3)</PresentationFormat>
  <Paragraphs>499</Paragraphs>
  <Slides>47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47</vt:i4>
      </vt:variant>
    </vt:vector>
  </HeadingPairs>
  <TitlesOfParts>
    <vt:vector size="48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7347538-4</dc:creator>
  <cp:lastModifiedBy>fernando</cp:lastModifiedBy>
  <cp:revision>94</cp:revision>
  <dcterms:created xsi:type="dcterms:W3CDTF">2018-04-03T15:51:23Z</dcterms:created>
  <dcterms:modified xsi:type="dcterms:W3CDTF">2018-07-10T03:00:50Z</dcterms:modified>
</cp:coreProperties>
</file>