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8" r:id="rId3"/>
    <p:sldId id="317" r:id="rId4"/>
    <p:sldId id="309" r:id="rId5"/>
    <p:sldId id="322" r:id="rId6"/>
    <p:sldId id="330" r:id="rId7"/>
    <p:sldId id="331" r:id="rId8"/>
    <p:sldId id="332" r:id="rId9"/>
    <p:sldId id="333" r:id="rId10"/>
    <p:sldId id="323" r:id="rId11"/>
    <p:sldId id="327" r:id="rId12"/>
    <p:sldId id="329" r:id="rId13"/>
    <p:sldId id="325" r:id="rId14"/>
    <p:sldId id="324" r:id="rId15"/>
    <p:sldId id="320" r:id="rId16"/>
    <p:sldId id="335" r:id="rId17"/>
    <p:sldId id="328" r:id="rId18"/>
    <p:sldId id="326" r:id="rId19"/>
    <p:sldId id="318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773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426" autoAdjust="0"/>
    <p:restoredTop sz="86559" autoAdjust="0"/>
  </p:normalViewPr>
  <p:slideViewPr>
    <p:cSldViewPr snapToGrid="0" snapToObjects="1">
      <p:cViewPr varScale="1">
        <p:scale>
          <a:sx n="69" d="100"/>
          <a:sy n="69" d="100"/>
        </p:scale>
        <p:origin x="-59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22/12/2020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Ceremonial</a:t>
            </a:r>
            <a:r>
              <a:rPr lang="es-ES" baseline="0" dirty="0" smtClean="0"/>
              <a:t> 25-1 26-1</a:t>
            </a:r>
          </a:p>
          <a:p>
            <a:r>
              <a:rPr lang="es-ES" baseline="0" dirty="0" smtClean="0"/>
              <a:t>Libro OP </a:t>
            </a:r>
            <a:r>
              <a:rPr lang="es-ES" baseline="0" dirty="0" err="1" smtClean="0"/>
              <a:t>pag</a:t>
            </a:r>
            <a:r>
              <a:rPr lang="es-ES" baseline="0" dirty="0" smtClean="0"/>
              <a:t> 241-242</a:t>
            </a:r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17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232113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18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3315155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19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2134162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8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5.tiff"/><Relationship Id="rId7" Type="http://schemas.openxmlformats.org/officeDocument/2006/relationships/image" Target="../media/image28.jpeg"/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5.png"/><Relationship Id="rId7" Type="http://schemas.openxmlformats.org/officeDocument/2006/relationships/image" Target="../media/image34.jpeg"/><Relationship Id="rId2" Type="http://schemas.openxmlformats.org/officeDocument/2006/relationships/image" Target="../media/image30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iff"/><Relationship Id="rId2" Type="http://schemas.openxmlformats.org/officeDocument/2006/relationships/image" Target="../media/image36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3100" y="1497016"/>
            <a:ext cx="10866770" cy="420799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800" b="1" u="sng" dirty="0" smtClean="0">
                <a:solidFill>
                  <a:schemeClr val="bg2">
                    <a:lumMod val="75000"/>
                  </a:schemeClr>
                </a:solidFill>
              </a:rPr>
              <a:t>TRADICIÓN: </a:t>
            </a:r>
            <a:endParaRPr lang="es-ES" sz="2800" b="1" u="sng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r>
              <a:rPr lang="es-CL" sz="2800" b="1" i="1" dirty="0" smtClean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La tradición es el conjunto de valores, </a:t>
            </a:r>
            <a:r>
              <a:rPr lang="es-ES" sz="2800" b="1" i="1" dirty="0" smtClean="0">
                <a:solidFill>
                  <a:schemeClr val="bg2">
                    <a:lumMod val="75000"/>
                  </a:schemeClr>
                </a:solidFill>
              </a:rPr>
              <a:t>costumbres, ritos o 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creencias que se transmite a través de </a:t>
            </a:r>
            <a:r>
              <a:rPr lang="es-ES" sz="2800" b="1" i="1" dirty="0" smtClean="0">
                <a:solidFill>
                  <a:schemeClr val="bg2">
                    <a:lumMod val="75000"/>
                  </a:schemeClr>
                </a:solidFill>
              </a:rPr>
              <a:t>generación en generación. 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 </a:t>
            </a:r>
            <a:endParaRPr lang="es-CL" sz="28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lvl="1" indent="0" algn="just">
              <a:buNone/>
            </a:pPr>
            <a:r>
              <a:rPr lang="es-ES" sz="2800" b="1" u="sng" dirty="0" smtClean="0">
                <a:solidFill>
                  <a:schemeClr val="bg2">
                    <a:lumMod val="75000"/>
                  </a:schemeClr>
                </a:solidFill>
              </a:rPr>
              <a:t>COSTUMBRE: </a:t>
            </a:r>
            <a:endParaRPr lang="es-CL" sz="2900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 smtClean="0">
                <a:solidFill>
                  <a:schemeClr val="bg2">
                    <a:lumMod val="75000"/>
                  </a:schemeClr>
                </a:solidFill>
              </a:rPr>
              <a:t>Es la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 práctica o el modo habitual y frecuente de hacer </a:t>
            </a:r>
            <a:r>
              <a:rPr lang="es-ES" sz="2800" b="1" i="1" dirty="0" smtClean="0">
                <a:solidFill>
                  <a:schemeClr val="bg2">
                    <a:lumMod val="75000"/>
                  </a:schemeClr>
                </a:solidFill>
              </a:rPr>
              <a:t>algo, es el hábito, que forman el carácter distintivo de una nación.</a:t>
            </a: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”</a:t>
            </a:r>
          </a:p>
          <a:p>
            <a:pPr marL="266700" lvl="1" indent="0" algn="just">
              <a:buNone/>
            </a:pP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Se requiere uso constante y continuo durante prolongado tiempo. Bien definido, fuertemente arraigado y aceptado por todos.</a:t>
            </a:r>
            <a:endParaRPr lang="es-ES_tradn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87400" y="1280649"/>
            <a:ext cx="10604500" cy="50439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 </a:t>
            </a:r>
            <a:r>
              <a:rPr lang="es-CL" sz="2800" b="1" i="1" dirty="0" smtClean="0">
                <a:solidFill>
                  <a:schemeClr val="bg2">
                    <a:lumMod val="75000"/>
                  </a:schemeClr>
                </a:solidFill>
              </a:rPr>
              <a:t>Es 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el conjunto de </a:t>
            </a:r>
            <a:r>
              <a:rPr lang="es-CL" sz="2800" b="1" i="1" u="sng" dirty="0">
                <a:solidFill>
                  <a:schemeClr val="bg2">
                    <a:lumMod val="75000"/>
                  </a:schemeClr>
                </a:solidFill>
              </a:rPr>
              <a:t>normas de cortesía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 que intercambian los buques entre sí, o </a:t>
            </a:r>
            <a:r>
              <a:rPr lang="es-CL" sz="2800" b="1" i="1" dirty="0" smtClean="0">
                <a:solidFill>
                  <a:schemeClr val="bg2">
                    <a:lumMod val="75000"/>
                  </a:schemeClr>
                </a:solidFill>
              </a:rPr>
              <a:t>se tributan 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a personas de alta jerarquía o a los países, </a:t>
            </a:r>
            <a:r>
              <a:rPr lang="es-CL" sz="2800" b="1" i="1" dirty="0" smtClean="0">
                <a:solidFill>
                  <a:schemeClr val="bg2">
                    <a:lumMod val="75000"/>
                  </a:schemeClr>
                </a:solidFill>
              </a:rPr>
              <a:t>recibiéndolos 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a su </a:t>
            </a:r>
            <a:r>
              <a:rPr lang="es-CL" sz="2800" b="1" i="1" dirty="0" smtClean="0">
                <a:solidFill>
                  <a:schemeClr val="bg2">
                    <a:lumMod val="75000"/>
                  </a:schemeClr>
                </a:solidFill>
              </a:rPr>
              <a:t>vez. </a:t>
            </a:r>
          </a:p>
          <a:p>
            <a:pPr marL="0" indent="0" algn="just">
              <a:buNone/>
            </a:pPr>
            <a:r>
              <a:rPr lang="es-ES" sz="2800" b="1" i="1" dirty="0" smtClean="0">
                <a:solidFill>
                  <a:schemeClr val="bg2">
                    <a:lumMod val="75000"/>
                  </a:schemeClr>
                </a:solidFill>
              </a:rPr>
              <a:t>Saludos y  honores con cañones, pabellón o pito, entre otras.</a:t>
            </a:r>
            <a:endParaRPr lang="es-CL" sz="28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5" name="Grupo 4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6726876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266060" y="608012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rcRect l="73315" b="30630"/>
          <a:stretch>
            <a:fillRect/>
          </a:stretch>
        </p:blipFill>
        <p:spPr>
          <a:xfrm>
            <a:off x="8455818" y="1164292"/>
            <a:ext cx="3736182" cy="5459541"/>
          </a:xfrm>
          <a:prstGeom prst="rect">
            <a:avLst/>
          </a:prstGeom>
        </p:spPr>
      </p:pic>
      <p:grpSp>
        <p:nvGrpSpPr>
          <p:cNvPr id="12" name="Agrupar 11"/>
          <p:cNvGrpSpPr/>
          <p:nvPr/>
        </p:nvGrpSpPr>
        <p:grpSpPr>
          <a:xfrm>
            <a:off x="0" y="1164291"/>
            <a:ext cx="8443914" cy="5459542"/>
            <a:chOff x="1562100" y="954739"/>
            <a:chExt cx="9190656" cy="5459542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62100" y="954739"/>
              <a:ext cx="4521198" cy="5459541"/>
            </a:xfrm>
            <a:prstGeom prst="rect">
              <a:avLst/>
            </a:prstGeom>
          </p:spPr>
        </p:pic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29955" y="954740"/>
              <a:ext cx="4622801" cy="5459541"/>
            </a:xfrm>
            <a:prstGeom prst="rect">
              <a:avLst/>
            </a:prstGeom>
          </p:spPr>
        </p:pic>
      </p:grpSp>
      <p:grpSp>
        <p:nvGrpSpPr>
          <p:cNvPr id="13" name="Grupo 12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4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9" name="Picture 4" descr="l_armada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21413243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1116874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Arriar a media asta el </a:t>
            </a:r>
            <a:r>
              <a:rPr lang="es-CL" sz="2800" b="1" dirty="0" err="1" smtClean="0">
                <a:solidFill>
                  <a:schemeClr val="bg2">
                    <a:lumMod val="75000"/>
                  </a:schemeClr>
                </a:solidFill>
              </a:rPr>
              <a:t>pabell</a:t>
            </a:r>
            <a:r>
              <a:rPr lang="es-ES" sz="2800" b="1" dirty="0" err="1" smtClean="0">
                <a:solidFill>
                  <a:schemeClr val="bg2">
                    <a:lumMod val="75000"/>
                  </a:schemeClr>
                </a:solidFill>
              </a:rPr>
              <a:t>ón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Bajada del Oficial de Guardia a la Plataforma de la Escala real.</a:t>
            </a: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165" y="3374838"/>
            <a:ext cx="5124735" cy="34164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066" y="3429000"/>
            <a:ext cx="5834371" cy="332110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205793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1116873"/>
            <a:ext cx="10604500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Cruce de la línea del Ecuador.</a:t>
            </a: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7 Imagen" descr="descarga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4130" y="2388901"/>
            <a:ext cx="4642232" cy="34816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11 Imagen" descr="ecuado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399" y="3429000"/>
            <a:ext cx="3955683" cy="2690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2034946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10604500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Salvas en funerales.</a:t>
            </a: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Grito ¡Ah del </a:t>
            </a:r>
            <a:r>
              <a:rPr lang="es-ES" sz="2800" b="1" dirty="0" err="1" smtClean="0">
                <a:solidFill>
                  <a:schemeClr val="bg2">
                    <a:lumMod val="75000"/>
                  </a:schemeClr>
                </a:solidFill>
              </a:rPr>
              <a:t>bot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! </a:t>
            </a:r>
            <a:r>
              <a:rPr lang="es-ES" sz="1100" b="1" dirty="0" smtClean="0">
                <a:solidFill>
                  <a:schemeClr val="bg2">
                    <a:lumMod val="75000"/>
                  </a:schemeClr>
                </a:solidFill>
              </a:rPr>
              <a:t>(0819)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Precedencia en el embarque.</a:t>
            </a:r>
            <a:r>
              <a:rPr lang="es-CL" sz="1100" b="1" dirty="0" smtClean="0">
                <a:solidFill>
                  <a:schemeClr val="bg2">
                    <a:lumMod val="75000"/>
                  </a:schemeClr>
                </a:solidFill>
              </a:rPr>
              <a:t> (0815-0816)</a:t>
            </a: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Saludo militar.</a:t>
            </a:r>
          </a:p>
          <a:p>
            <a:pPr marL="304800" indent="0" algn="just">
              <a:buNone/>
            </a:pP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3" name="12 Imagen" descr="130629-N-WL435-2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5765" y="1116873"/>
            <a:ext cx="6883368" cy="4581742"/>
          </a:xfrm>
          <a:prstGeom prst="rect">
            <a:avLst/>
          </a:prstGeom>
        </p:spPr>
      </p:pic>
      <p:pic>
        <p:nvPicPr>
          <p:cNvPr id="8" name="11 Imagen" descr="voinskoe-privetstvie-ili-kakoj-rukoj-otdayut-chest-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5765" y="1975510"/>
            <a:ext cx="6737085" cy="42728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034946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47492" t="10717" b="17302"/>
          <a:stretch/>
        </p:blipFill>
        <p:spPr>
          <a:xfrm>
            <a:off x="6414629" y="2165264"/>
            <a:ext cx="4180878" cy="3799053"/>
          </a:xfrm>
          <a:prstGeom prst="rect">
            <a:avLst/>
          </a:prstGeom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Jack.</a:t>
            </a: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Gallardete de mando.</a:t>
            </a: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Salvas 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de cañón.</a:t>
            </a:r>
          </a:p>
          <a:p>
            <a:pPr marL="304800" indent="0" algn="just">
              <a:buNone/>
            </a:pPr>
            <a:endParaRPr lang="es-ES" sz="1000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2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905" b="76831"/>
          <a:stretch/>
        </p:blipFill>
        <p:spPr>
          <a:xfrm>
            <a:off x="5759285" y="2889994"/>
            <a:ext cx="5801193" cy="107801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3" name="7 Imagen" descr="cac3b1ones_saludo_liberta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1192" y="2626415"/>
            <a:ext cx="4870081" cy="365256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938952" y="4882737"/>
            <a:ext cx="3324436" cy="1323439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smtClean="0">
                <a:solidFill>
                  <a:schemeClr val="bg1"/>
                </a:solidFill>
              </a:rPr>
              <a:t>Visita </a:t>
            </a:r>
            <a:r>
              <a:rPr lang="es-ES" sz="2000" dirty="0" smtClean="0">
                <a:solidFill>
                  <a:schemeClr val="bg1"/>
                </a:solidFill>
              </a:rPr>
              <a:t>a puertos extranjeros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</a:rPr>
              <a:t>18 de Septiembre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</a:rPr>
              <a:t>21 de Mayo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</a:rPr>
              <a:t>Visita SEPRE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8814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es-CL" sz="28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Picada 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de la hora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. (3101)</a:t>
            </a: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Honores 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y toques de pito </a:t>
            </a:r>
            <a:r>
              <a:rPr lang="es-ES" sz="1050" b="1" dirty="0" smtClean="0">
                <a:solidFill>
                  <a:schemeClr val="bg2">
                    <a:lumMod val="75000"/>
                  </a:schemeClr>
                </a:solidFill>
              </a:rPr>
              <a:t>(0412-3111-3112</a:t>
            </a:r>
            <a:r>
              <a:rPr lang="es-ES" sz="1050" b="1" dirty="0">
                <a:solidFill>
                  <a:schemeClr val="bg2">
                    <a:lumMod val="75000"/>
                  </a:schemeClr>
                </a:solidFill>
              </a:rPr>
              <a:t>)</a:t>
            </a:r>
          </a:p>
          <a:p>
            <a:pPr marL="304800" indent="0" algn="just"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1000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7 Imagen" descr="descarga (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9861" y="3429000"/>
            <a:ext cx="3131835" cy="2008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11 Imagen" descr="Dg88IBRX4AAM_5u.jpg"/>
          <p:cNvPicPr>
            <a:picLocks noChangeAspect="1"/>
          </p:cNvPicPr>
          <p:nvPr/>
        </p:nvPicPr>
        <p:blipFill>
          <a:blip r:embed="rId4"/>
          <a:srcRect r="12044" b="54410"/>
          <a:stretch>
            <a:fillRect/>
          </a:stretch>
        </p:blipFill>
        <p:spPr>
          <a:xfrm>
            <a:off x="6872288" y="1467468"/>
            <a:ext cx="3393772" cy="2655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8537381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44741" y="921543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Empavesado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(0701) (0702) (0711)</a:t>
            </a:r>
          </a:p>
          <a:p>
            <a:pPr marL="304800" indent="0" algn="just">
              <a:buNone/>
            </a:pPr>
            <a:endParaRPr lang="es-ES" sz="11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206240" y="1375702"/>
            <a:ext cx="3779520" cy="1754326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b="1" dirty="0" smtClean="0">
                <a:solidFill>
                  <a:schemeClr val="bg2">
                    <a:lumMod val="75000"/>
                  </a:schemeClr>
                </a:solidFill>
              </a:rPr>
              <a:t> EMPAVESADO COMPLETO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b="1" dirty="0" smtClean="0">
                <a:solidFill>
                  <a:schemeClr val="bg2">
                    <a:lumMod val="75000"/>
                  </a:schemeClr>
                </a:solidFill>
              </a:rPr>
              <a:t>21 </a:t>
            </a: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de mayo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18 de septiembre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Visita Presidente de la república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Incorporación al </a:t>
            </a:r>
            <a:r>
              <a:rPr lang="es-ES" b="1" dirty="0" smtClean="0">
                <a:solidFill>
                  <a:schemeClr val="bg2">
                    <a:lumMod val="75000"/>
                  </a:schemeClr>
                </a:solidFill>
              </a:rPr>
              <a:t>servicio</a:t>
            </a:r>
            <a:endParaRPr lang="es-ES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129281" y="1375702"/>
            <a:ext cx="3779520" cy="646331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b="1" dirty="0" smtClean="0">
                <a:solidFill>
                  <a:schemeClr val="bg2">
                    <a:lumMod val="75000"/>
                  </a:schemeClr>
                </a:solidFill>
              </a:rPr>
              <a:t> MEDIO EMPAVESADO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b="1" dirty="0" smtClean="0">
                <a:solidFill>
                  <a:schemeClr val="bg2">
                    <a:lumMod val="75000"/>
                  </a:schemeClr>
                </a:solidFill>
              </a:rPr>
              <a:t>8 Octubre</a:t>
            </a:r>
            <a:endParaRPr lang="es-ES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756" y="3118434"/>
            <a:ext cx="4516096" cy="368093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359" b="22678"/>
          <a:stretch/>
        </p:blipFill>
        <p:spPr>
          <a:xfrm>
            <a:off x="-46424" y="4331768"/>
            <a:ext cx="6142424" cy="25262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8814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84150" y="1094432"/>
            <a:ext cx="10604500" cy="246488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32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Empleo del pabellón nacional. </a:t>
            </a:r>
            <a:r>
              <a:rPr lang="es-CL" sz="1000" b="1" dirty="0" smtClean="0">
                <a:solidFill>
                  <a:schemeClr val="bg2">
                    <a:lumMod val="75000"/>
                  </a:schemeClr>
                </a:solidFill>
              </a:rPr>
              <a:t>(0121-0125-0126-0127-0128-0130)</a:t>
            </a: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Dónde izar y horario (a bordo y en tierra)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3559321"/>
            <a:ext cx="5124957" cy="31627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9" y="3695201"/>
            <a:ext cx="5222911" cy="297304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239" y="1524335"/>
            <a:ext cx="3810000" cy="2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156707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32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Honores entre buques. </a:t>
            </a:r>
            <a:r>
              <a:rPr lang="es-CL" sz="1100" b="1" dirty="0" smtClean="0">
                <a:solidFill>
                  <a:schemeClr val="bg2">
                    <a:lumMod val="75000"/>
                  </a:schemeClr>
                </a:solidFill>
              </a:rPr>
              <a:t>(0509)</a:t>
            </a:r>
            <a:endParaRPr lang="es-CL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Fundamento de honores </a:t>
            </a:r>
            <a:r>
              <a:rPr lang="es-CL" sz="1050" b="1" dirty="0" smtClean="0">
                <a:solidFill>
                  <a:schemeClr val="bg2">
                    <a:lumMod val="75000"/>
                  </a:schemeClr>
                </a:solidFill>
              </a:rPr>
              <a:t>(0308- 0310-0315)</a:t>
            </a:r>
            <a:endParaRPr lang="es-CL" sz="10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lnSpc>
                <a:spcPct val="150000"/>
              </a:lnSpc>
              <a:spcAft>
                <a:spcPts val="0"/>
              </a:spcAft>
              <a:buClrTx/>
              <a:buNone/>
            </a:pPr>
            <a:r>
              <a:rPr lang="es-CL" sz="2200" b="1" dirty="0" smtClean="0">
                <a:solidFill>
                  <a:schemeClr val="bg2">
                    <a:lumMod val="75000"/>
                  </a:schemeClr>
                </a:solidFill>
              </a:rPr>
              <a:t>Horario, oportunidades y excepciones.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Lema de la Armada. </a:t>
            </a:r>
            <a:r>
              <a:rPr lang="es-CL" sz="1000" b="1" dirty="0" smtClean="0">
                <a:solidFill>
                  <a:schemeClr val="bg2">
                    <a:lumMod val="75000"/>
                  </a:schemeClr>
                </a:solidFill>
              </a:rPr>
              <a:t>(0242)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Retratos en las cámaras </a:t>
            </a:r>
            <a:r>
              <a:rPr lang="es-ES" sz="1000" b="1" dirty="0" smtClean="0">
                <a:solidFill>
                  <a:schemeClr val="bg2">
                    <a:lumMod val="75000"/>
                  </a:schemeClr>
                </a:solidFill>
              </a:rPr>
              <a:t>(3108)</a:t>
            </a:r>
            <a:endParaRPr lang="es-CL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10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8801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43072" y="1774138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buNone/>
            </a:pPr>
            <a:r>
              <a:rPr lang="es-ES" sz="2400" b="1" dirty="0" err="1" smtClean="0">
                <a:solidFill>
                  <a:schemeClr val="bg2">
                    <a:lumMod val="75000"/>
                  </a:schemeClr>
                </a:solidFill>
              </a:rPr>
              <a:t>Aiguillete</a:t>
            </a: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>
              <a:buNone/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Banda </a:t>
            </a: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azul de los </a:t>
            </a: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Almirantes</a:t>
            </a:r>
          </a:p>
          <a:p>
            <a:pPr marL="304800" indent="0">
              <a:buNone/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Color </a:t>
            </a: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del </a:t>
            </a: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Uniforme</a:t>
            </a:r>
          </a:p>
          <a:p>
            <a:pPr marL="304800" indent="0">
              <a:buNone/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Pantalón marinero</a:t>
            </a:r>
            <a:endParaRPr lang="es-ES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>
              <a:buNone/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Cuello de los Marineros</a:t>
            </a:r>
          </a:p>
          <a:p>
            <a:pPr marL="304800" indent="0">
              <a:buNone/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Gorra </a:t>
            </a: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de Gente de Mar</a:t>
            </a: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04800" indent="0">
              <a:buNone/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 Corbata de los Marineros</a:t>
            </a:r>
            <a:r>
              <a:rPr lang="es-ES" sz="2400" dirty="0" smtClean="0">
                <a:solidFill>
                  <a:schemeClr val="bg2">
                    <a:lumMod val="75000"/>
                  </a:schemeClr>
                </a:solidFill>
              </a:rPr>
              <a:t>. </a:t>
            </a:r>
            <a:endParaRPr lang="es-ES" sz="2400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Rabiza.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7863" y="2474103"/>
            <a:ext cx="3173743" cy="387672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/>
          <a:srcRect t="30821" r="41115"/>
          <a:stretch/>
        </p:blipFill>
        <p:spPr>
          <a:xfrm>
            <a:off x="7146251" y="1165743"/>
            <a:ext cx="4533675" cy="5452271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  <a:endParaRPr lang="es-ES_tradnl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4" name="Picture 2" descr="Resultado de imagen para marineros chilenos siglo xx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887"/>
          <a:stretch/>
        </p:blipFill>
        <p:spPr bwMode="auto">
          <a:xfrm>
            <a:off x="7933924" y="1344339"/>
            <a:ext cx="3267682" cy="5273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14 Imagen" descr="Armada de Chile Cuello.jpg"/>
          <p:cNvPicPr>
            <a:picLocks noChangeAspect="1"/>
          </p:cNvPicPr>
          <p:nvPr/>
        </p:nvPicPr>
        <p:blipFill>
          <a:blip r:embed="rId6"/>
          <a:srcRect l="17500" r="20909"/>
          <a:stretch>
            <a:fillRect/>
          </a:stretch>
        </p:blipFill>
        <p:spPr>
          <a:xfrm>
            <a:off x="7549545" y="1344339"/>
            <a:ext cx="4130381" cy="4474262"/>
          </a:xfrm>
          <a:prstGeom prst="rect">
            <a:avLst/>
          </a:prstGeom>
        </p:spPr>
      </p:pic>
      <p:pic>
        <p:nvPicPr>
          <p:cNvPr id="16" name="15 Imagen" descr="gorra de marin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75913" y="2474103"/>
            <a:ext cx="3918884" cy="2457008"/>
          </a:xfrm>
          <a:prstGeom prst="rect">
            <a:avLst/>
          </a:prstGeom>
        </p:spPr>
      </p:pic>
      <p:pic>
        <p:nvPicPr>
          <p:cNvPr id="17" name="16 Imagen" descr="file_20170804015657.jpg"/>
          <p:cNvPicPr>
            <a:picLocks noChangeAspect="1"/>
          </p:cNvPicPr>
          <p:nvPr/>
        </p:nvPicPr>
        <p:blipFill>
          <a:blip r:embed="rId8"/>
          <a:srcRect l="61551" t="23102" r="9150"/>
          <a:stretch>
            <a:fillRect/>
          </a:stretch>
        </p:blipFill>
        <p:spPr>
          <a:xfrm>
            <a:off x="8937322" y="1344339"/>
            <a:ext cx="2657475" cy="52736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302072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2113" y="2590997"/>
            <a:ext cx="3173743" cy="383540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56583" y="1926629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150000"/>
              </a:lnSpc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Palas.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Charreteras.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Apuntado.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Ojo </a:t>
            </a: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de gallo</a:t>
            </a:r>
            <a:r>
              <a:rPr lang="es-ES" sz="2400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Condecoraciones</a:t>
            </a:r>
            <a:endParaRPr lang="es-ES" sz="24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</a:pPr>
            <a:endParaRPr lang="es-ES_tradnl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  <a:endParaRPr lang="es-ES_tradnl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930" y="3451654"/>
            <a:ext cx="2656183" cy="2839790"/>
          </a:xfrm>
          <a:prstGeom prst="rect">
            <a:avLst/>
          </a:prstGeom>
        </p:spPr>
      </p:pic>
      <p:pic>
        <p:nvPicPr>
          <p:cNvPr id="15" name="14 Imagen" descr="palas-grados-armada-de-chile-2-D_NQ_NP_13377-MLC2949155219_072012-Q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7796" y="2356245"/>
            <a:ext cx="3241676" cy="2431257"/>
          </a:xfrm>
          <a:prstGeom prst="rect">
            <a:avLst/>
          </a:prstGeom>
        </p:spPr>
      </p:pic>
      <p:pic>
        <p:nvPicPr>
          <p:cNvPr id="16" name="15 Imagen" descr="descarga (3).jpg"/>
          <p:cNvPicPr>
            <a:picLocks noChangeAspect="1"/>
          </p:cNvPicPr>
          <p:nvPr/>
        </p:nvPicPr>
        <p:blipFill>
          <a:blip r:embed="rId6"/>
          <a:srcRect l="7177" t="44289" r="20745" b="31568"/>
          <a:stretch>
            <a:fillRect/>
          </a:stretch>
        </p:blipFill>
        <p:spPr>
          <a:xfrm>
            <a:off x="6942057" y="2590997"/>
            <a:ext cx="3036636" cy="1695253"/>
          </a:xfrm>
          <a:prstGeom prst="rect">
            <a:avLst/>
          </a:prstGeom>
        </p:spPr>
      </p:pic>
      <p:pic>
        <p:nvPicPr>
          <p:cNvPr id="17" name="16 Imagen" descr="descarga (4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2261" y="2828022"/>
            <a:ext cx="3200594" cy="2129850"/>
          </a:xfrm>
          <a:prstGeom prst="rect">
            <a:avLst/>
          </a:prstGeom>
        </p:spPr>
      </p:pic>
      <p:pic>
        <p:nvPicPr>
          <p:cNvPr id="18" name="17 Imagen" descr="descarga (2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2855" y="4086334"/>
            <a:ext cx="2619375" cy="1743075"/>
          </a:xfrm>
          <a:prstGeom prst="rect">
            <a:avLst/>
          </a:prstGeom>
        </p:spPr>
      </p:pic>
      <p:pic>
        <p:nvPicPr>
          <p:cNvPr id="19" name="18 Imagen" descr="descarga (3).jpg"/>
          <p:cNvPicPr>
            <a:picLocks noChangeAspect="1"/>
          </p:cNvPicPr>
          <p:nvPr/>
        </p:nvPicPr>
        <p:blipFill>
          <a:blip r:embed="rId6"/>
          <a:srcRect t="64396" r="21927"/>
          <a:stretch>
            <a:fillRect/>
          </a:stretch>
        </p:blipFill>
        <p:spPr>
          <a:xfrm>
            <a:off x="8614987" y="2828021"/>
            <a:ext cx="3055327" cy="232220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592944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Agrupar 5"/>
          <p:cNvGrpSpPr/>
          <p:nvPr/>
        </p:nvGrpSpPr>
        <p:grpSpPr>
          <a:xfrm>
            <a:off x="357188" y="2147606"/>
            <a:ext cx="11485677" cy="3917764"/>
            <a:chOff x="76200" y="1631016"/>
            <a:chExt cx="11485677" cy="3917764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89600" y="1631016"/>
              <a:ext cx="5872277" cy="3905064"/>
            </a:xfrm>
            <a:prstGeom prst="rect">
              <a:avLst/>
            </a:prstGeom>
          </p:spPr>
        </p:pic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200" y="1643716"/>
              <a:ext cx="5857596" cy="3905064"/>
            </a:xfrm>
            <a:prstGeom prst="rect">
              <a:avLst/>
            </a:prstGeom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19200" y="5726580"/>
            <a:ext cx="9753599" cy="10064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_tradnl" sz="2400" b="1" dirty="0" smtClean="0">
                <a:solidFill>
                  <a:schemeClr val="bg2">
                    <a:lumMod val="75000"/>
                  </a:schemeClr>
                </a:solidFill>
              </a:rPr>
              <a:t>El </a:t>
            </a:r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sable representa la </a:t>
            </a:r>
            <a:r>
              <a:rPr lang="es-ES_tradnl" sz="2400" b="1" dirty="0" err="1">
                <a:solidFill>
                  <a:schemeClr val="bg2">
                    <a:lumMod val="75000"/>
                  </a:schemeClr>
                </a:solidFill>
              </a:rPr>
              <a:t>condición</a:t>
            </a:r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 de Oficial del que lo </a:t>
            </a:r>
            <a:r>
              <a:rPr lang="es-ES_tradnl" sz="2400" b="1" dirty="0" smtClean="0">
                <a:solidFill>
                  <a:schemeClr val="bg2">
                    <a:lumMod val="75000"/>
                  </a:schemeClr>
                </a:solidFill>
              </a:rPr>
              <a:t>usa.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-53672" y="1028417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</a:rPr>
              <a:t>DEL SABLE Y SU SIGNIFICADO</a:t>
            </a:r>
            <a:r>
              <a:rPr lang="es-ES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s-ES_tradnl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Marcador de contenido 2"/>
          <p:cNvSpPr txBox="1">
            <a:spLocks/>
          </p:cNvSpPr>
          <p:nvPr/>
        </p:nvSpPr>
        <p:spPr>
          <a:xfrm>
            <a:off x="1789545" y="1501211"/>
            <a:ext cx="10402455" cy="7599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  <a:latin typeface="Comic Sans MS" charset="0"/>
                <a:ea typeface="Comic Sans MS" charset="0"/>
                <a:cs typeface="Comic Sans MS" charset="0"/>
              </a:rPr>
              <a:t>“No me desenvaines sin raz</a:t>
            </a:r>
            <a:r>
              <a:rPr lang="es-ES" sz="2800" b="1" dirty="0" err="1" smtClean="0">
                <a:solidFill>
                  <a:schemeClr val="bg2">
                    <a:lumMod val="75000"/>
                  </a:schemeClr>
                </a:solidFill>
                <a:latin typeface="Comic Sans MS" charset="0"/>
                <a:ea typeface="Comic Sans MS" charset="0"/>
                <a:cs typeface="Comic Sans MS" charset="0"/>
              </a:rPr>
              <a:t>ón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  <a:latin typeface="Comic Sans MS" charset="0"/>
                <a:ea typeface="Comic Sans MS" charset="0"/>
                <a:cs typeface="Comic Sans MS" charset="0"/>
              </a:rPr>
              <a:t>, ni me envaines sin honor”.</a:t>
            </a:r>
            <a:endParaRPr lang="es-ES" sz="2400" b="1" dirty="0" smtClean="0">
              <a:solidFill>
                <a:schemeClr val="bg2">
                  <a:lumMod val="75000"/>
                </a:schemeClr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9" name="Marcador de contenido 2"/>
          <p:cNvSpPr txBox="1">
            <a:spLocks/>
          </p:cNvSpPr>
          <p:nvPr/>
        </p:nvSpPr>
        <p:spPr>
          <a:xfrm>
            <a:off x="644246" y="5032842"/>
            <a:ext cx="11112500" cy="1006475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s-ES_tradnl" sz="4400" b="1" i="1" dirty="0" smtClean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</a:t>
            </a:r>
            <a:r>
              <a:rPr lang="es-ES" sz="4400" b="1" i="1" dirty="0" smtClean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ÍMBOLO DEL MANDO MILITAR</a:t>
            </a:r>
            <a:endParaRPr lang="es-ES_tradnl" sz="4400" b="1" i="1" dirty="0" smtClean="0">
              <a:solidFill>
                <a:srgbClr val="FF0000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16639094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929729" y="1610586"/>
            <a:ext cx="3435913" cy="476249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Ladrillo.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Managua.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Maquineado.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Picarón.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Repetido.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Con remolque.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Con mochila.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357188" y="1274618"/>
            <a:ext cx="3061840" cy="54171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Amantillar.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Baldeo.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Bauprés.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Cachucho.  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Cafar</a:t>
            </a: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Carreta.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Cabo de luces.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253352" y="997743"/>
            <a:ext cx="25802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buClr>
                <a:schemeClr val="tx1"/>
              </a:buClr>
              <a:buSzPct val="100000"/>
              <a:defRPr/>
            </a:pPr>
            <a:r>
              <a:rPr lang="es-ES" sz="3600" b="1" u="sng" dirty="0" smtClean="0">
                <a:solidFill>
                  <a:schemeClr val="bg2">
                    <a:lumMod val="75000"/>
                  </a:schemeClr>
                </a:solidFill>
              </a:rPr>
              <a:t>Jerga Naval</a:t>
            </a:r>
            <a:r>
              <a:rPr lang="es-ES" sz="36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</p:txBody>
      </p:sp>
      <p:sp>
        <p:nvSpPr>
          <p:cNvPr id="14" name="Marcador de contenido 2"/>
          <p:cNvSpPr txBox="1">
            <a:spLocks/>
          </p:cNvSpPr>
          <p:nvPr/>
        </p:nvSpPr>
        <p:spPr>
          <a:xfrm>
            <a:off x="3297370" y="969808"/>
            <a:ext cx="3435913" cy="60682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 algn="just">
              <a:lnSpc>
                <a:spcPct val="150000"/>
              </a:lnSpc>
              <a:buSzPct val="100000"/>
              <a:buFont typeface="Arial"/>
              <a:buChar char="•"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Chiporro.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Chute.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Espiche. </a:t>
            </a:r>
            <a:endParaRPr kumimoji="0" lang="es-C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Forti</a:t>
            </a: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Guachimán.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Huaipe</a:t>
            </a: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Jardines.</a:t>
            </a:r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>
          <a:xfrm>
            <a:off x="8880753" y="1616364"/>
            <a:ext cx="3034156" cy="47624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3525" indent="-263525" algn="just">
              <a:lnSpc>
                <a:spcPct val="150000"/>
              </a:lnSpc>
              <a:spcAft>
                <a:spcPts val="0"/>
              </a:spcAft>
              <a:buClrTx/>
              <a:buFont typeface="Arial" pitchFamily="34" charset="0"/>
              <a:buChar char="•"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Arriar en banda.</a:t>
            </a:r>
          </a:p>
          <a:p>
            <a:pPr marL="263525" indent="-263525" algn="just">
              <a:lnSpc>
                <a:spcPct val="150000"/>
              </a:lnSpc>
              <a:spcAft>
                <a:spcPts val="0"/>
              </a:spcAft>
              <a:buClrTx/>
              <a:buFont typeface="Arial" pitchFamily="34" charset="0"/>
              <a:buChar char="•"/>
            </a:pPr>
            <a:r>
              <a:rPr lang="es-CL" sz="2800" b="1" dirty="0" err="1" smtClean="0">
                <a:solidFill>
                  <a:schemeClr val="bg2">
                    <a:lumMod val="75000"/>
                  </a:schemeClr>
                </a:solidFill>
              </a:rPr>
              <a:t>Paipeando</a:t>
            </a: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Muelle Prat y a bordo.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Bufanda de huiro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Batracio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Lastrado.</a:t>
            </a:r>
            <a:endParaRPr kumimoji="0" lang="es-CL" sz="2800" b="1" i="1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8801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94772" y="1981200"/>
            <a:ext cx="10402455" cy="4267200"/>
          </a:xfrm>
        </p:spPr>
        <p:txBody>
          <a:bodyPr>
            <a:noAutofit/>
          </a:bodyPr>
          <a:lstStyle/>
          <a:p>
            <a:pPr algn="just"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Normas de </a:t>
            </a: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trato entre personas</a:t>
            </a: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buClrTx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Saludo 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entre personas.</a:t>
            </a:r>
            <a:endParaRPr lang="es-ES" sz="2800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Relaciones con el servicio.</a:t>
            </a:r>
          </a:p>
          <a:p>
            <a:pPr algn="just">
              <a:buClrTx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Relaciones con más antiguos.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10218" y="1415302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</a:rPr>
              <a:t>CORTESÍA NAVAL.</a:t>
            </a:r>
            <a:endParaRPr lang="es-ES_tradnl" b="1" dirty="0">
              <a:solidFill>
                <a:schemeClr val="bg2">
                  <a:lumMod val="75000"/>
                </a:schemeClr>
              </a:solidFill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</a:t>
              </a:r>
              <a:r>
                <a:rPr lang="es-CL" sz="3200" b="1" dirty="0" smtClean="0"/>
                <a:t>TRADICIONES Y COSTUMBRES</a:t>
              </a:r>
              <a:endParaRPr lang="es-CL" sz="2800" b="1" dirty="0"/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11 CuadroTexto"/>
          <p:cNvSpPr txBox="1"/>
          <p:nvPr/>
        </p:nvSpPr>
        <p:spPr>
          <a:xfrm rot="19927350">
            <a:off x="615676" y="3107085"/>
            <a:ext cx="96461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b="1" dirty="0" smtClean="0">
                <a:solidFill>
                  <a:srgbClr val="FF0000"/>
                </a:solidFill>
              </a:rPr>
              <a:t>No entra en el certamen</a:t>
            </a:r>
            <a:endParaRPr lang="es-CL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8881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18363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FUNDAMENTOS NAVALES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316511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7649</TotalTime>
  <Words>548</Words>
  <Application>Microsoft Office PowerPoint</Application>
  <PresentationFormat>Personalizado</PresentationFormat>
  <Paragraphs>172</Paragraphs>
  <Slides>19</Slides>
  <Notes>4</Notes>
  <HiddenSlides>1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Celestial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FUNDAMENTOS NAVALES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7089557-9</cp:lastModifiedBy>
  <cp:revision>207</cp:revision>
  <dcterms:created xsi:type="dcterms:W3CDTF">2016-02-05T21:17:10Z</dcterms:created>
  <dcterms:modified xsi:type="dcterms:W3CDTF">2020-12-22T18:41:55Z</dcterms:modified>
</cp:coreProperties>
</file>