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323" r:id="rId3"/>
    <p:sldId id="322" r:id="rId4"/>
    <p:sldId id="257" r:id="rId5"/>
    <p:sldId id="258" r:id="rId6"/>
    <p:sldId id="259" r:id="rId7"/>
    <p:sldId id="260" r:id="rId8"/>
    <p:sldId id="261" r:id="rId9"/>
    <p:sldId id="264" r:id="rId10"/>
    <p:sldId id="266" r:id="rId11"/>
    <p:sldId id="269" r:id="rId12"/>
    <p:sldId id="267" r:id="rId13"/>
    <p:sldId id="294" r:id="rId14"/>
    <p:sldId id="268" r:id="rId15"/>
    <p:sldId id="295" r:id="rId16"/>
    <p:sldId id="273" r:id="rId17"/>
    <p:sldId id="275" r:id="rId18"/>
    <p:sldId id="316" r:id="rId19"/>
    <p:sldId id="296" r:id="rId20"/>
    <p:sldId id="297" r:id="rId21"/>
    <p:sldId id="298" r:id="rId22"/>
    <p:sldId id="274" r:id="rId23"/>
    <p:sldId id="276" r:id="rId24"/>
    <p:sldId id="317" r:id="rId25"/>
    <p:sldId id="318" r:id="rId26"/>
    <p:sldId id="299" r:id="rId27"/>
    <p:sldId id="277" r:id="rId28"/>
    <p:sldId id="279" r:id="rId29"/>
    <p:sldId id="281" r:id="rId30"/>
    <p:sldId id="284" r:id="rId31"/>
    <p:sldId id="283" r:id="rId32"/>
    <p:sldId id="338" r:id="rId33"/>
    <p:sldId id="339" r:id="rId34"/>
    <p:sldId id="340" r:id="rId35"/>
    <p:sldId id="361" r:id="rId36"/>
    <p:sldId id="337" r:id="rId37"/>
    <p:sldId id="285" r:id="rId38"/>
    <p:sldId id="286" r:id="rId39"/>
    <p:sldId id="288" r:id="rId40"/>
    <p:sldId id="290" r:id="rId41"/>
    <p:sldId id="300" r:id="rId42"/>
    <p:sldId id="305" r:id="rId43"/>
    <p:sldId id="308" r:id="rId44"/>
    <p:sldId id="309" r:id="rId45"/>
    <p:sldId id="310" r:id="rId46"/>
    <p:sldId id="331" r:id="rId47"/>
    <p:sldId id="332" r:id="rId48"/>
    <p:sldId id="366" r:id="rId4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4C91-7FBD-4297-BB9C-49264FE46E03}" type="datetimeFigureOut">
              <a:rPr lang="es-CL" smtClean="0"/>
              <a:t>13-05-2025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BE765-D4FC-477F-986C-8476153E5CC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6065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4C91-7FBD-4297-BB9C-49264FE46E03}" type="datetimeFigureOut">
              <a:rPr lang="es-CL" smtClean="0"/>
              <a:t>13-05-2025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BE765-D4FC-477F-986C-8476153E5CC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2136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4C91-7FBD-4297-BB9C-49264FE46E03}" type="datetimeFigureOut">
              <a:rPr lang="es-CL" smtClean="0"/>
              <a:t>13-05-2025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BE765-D4FC-477F-986C-8476153E5CC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1306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4C91-7FBD-4297-BB9C-49264FE46E03}" type="datetimeFigureOut">
              <a:rPr lang="es-CL" smtClean="0"/>
              <a:t>13-05-2025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BE765-D4FC-477F-986C-8476153E5CC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62951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4C91-7FBD-4297-BB9C-49264FE46E03}" type="datetimeFigureOut">
              <a:rPr lang="es-CL" smtClean="0"/>
              <a:t>13-05-2025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BE765-D4FC-477F-986C-8476153E5CC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66333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4C91-7FBD-4297-BB9C-49264FE46E03}" type="datetimeFigureOut">
              <a:rPr lang="es-CL" smtClean="0"/>
              <a:t>13-05-2025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BE765-D4FC-477F-986C-8476153E5CC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6798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4C91-7FBD-4297-BB9C-49264FE46E03}" type="datetimeFigureOut">
              <a:rPr lang="es-CL" smtClean="0"/>
              <a:t>13-05-2025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BE765-D4FC-477F-986C-8476153E5CC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38199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4C91-7FBD-4297-BB9C-49264FE46E03}" type="datetimeFigureOut">
              <a:rPr lang="es-CL" smtClean="0"/>
              <a:t>13-05-2025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BE765-D4FC-477F-986C-8476153E5CC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096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4C91-7FBD-4297-BB9C-49264FE46E03}" type="datetimeFigureOut">
              <a:rPr lang="es-CL" smtClean="0"/>
              <a:t>13-05-2025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BE765-D4FC-477F-986C-8476153E5CC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8840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4C91-7FBD-4297-BB9C-49264FE46E03}" type="datetimeFigureOut">
              <a:rPr lang="es-CL" smtClean="0"/>
              <a:t>13-05-2025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BE765-D4FC-477F-986C-8476153E5CC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3856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44C91-7FBD-4297-BB9C-49264FE46E03}" type="datetimeFigureOut">
              <a:rPr lang="es-CL" smtClean="0"/>
              <a:t>13-05-2025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BE765-D4FC-477F-986C-8476153E5CC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596739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469CD99-522A-4A8B-ACF3-CC3DFCF3974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13-05-2025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EB9DFC16-F1AE-487C-9F16-0838F3095B3F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5494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469CD99-522A-4A8B-ACF3-CC3DFCF3974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13-05-2025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EB9DFC16-F1AE-487C-9F16-0838F3095B3F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2096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469CD99-522A-4A8B-ACF3-CC3DFCF3974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13-05-2025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EB9DFC16-F1AE-487C-9F16-0838F3095B3F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694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469CD99-522A-4A8B-ACF3-CC3DFCF3974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13-05-2025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EB9DFC16-F1AE-487C-9F16-0838F3095B3F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140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469CD99-522A-4A8B-ACF3-CC3DFCF3974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13-05-2025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EB9DFC16-F1AE-487C-9F16-0838F3095B3F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5935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469CD99-522A-4A8B-ACF3-CC3DFCF3974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13-05-2025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EB9DFC16-F1AE-487C-9F16-0838F3095B3F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0131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469CD99-522A-4A8B-ACF3-CC3DFCF3974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13-05-2025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EB9DFC16-F1AE-487C-9F16-0838F3095B3F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9428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469CD99-522A-4A8B-ACF3-CC3DFCF3974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13-05-2025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EB9DFC16-F1AE-487C-9F16-0838F3095B3F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0150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469CD99-522A-4A8B-ACF3-CC3DFCF3974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13-05-2025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EB9DFC16-F1AE-487C-9F16-0838F3095B3F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3442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469CD99-522A-4A8B-ACF3-CC3DFCF3974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13-05-2025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EB9DFC16-F1AE-487C-9F16-0838F3095B3F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6158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>
              <a:defRPr/>
            </a:pPr>
            <a:fld id="{7469CD99-522A-4A8B-ACF3-CC3DFCF3974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13-05-2025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>
              <a:defRPr/>
            </a:pPr>
            <a:fld id="{EB9DFC16-F1AE-487C-9F16-0838F3095B3F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2184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res columnas en cuad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20">
            <a:extLst>
              <a:ext uri="{FF2B5EF4-FFF2-40B4-BE49-F238E27FC236}">
                <a16:creationId xmlns:a16="http://schemas.microsoft.com/office/drawing/2014/main" id="{753E0814-A13D-844F-8833-CC25B05910EA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735013" y="3"/>
            <a:ext cx="8994776" cy="7508875"/>
            <a:chOff x="-731331" y="-1"/>
            <a:chExt cx="8994070" cy="7509123"/>
          </a:xfrm>
        </p:grpSpPr>
        <p:sp>
          <p:nvSpPr>
            <p:cNvPr id="5" name="Forma libre: Forma 21">
              <a:extLst>
                <a:ext uri="{FF2B5EF4-FFF2-40B4-BE49-F238E27FC236}">
                  <a16:creationId xmlns:a16="http://schemas.microsoft.com/office/drawing/2014/main" id="{17D06B46-572D-2740-9BB3-A60DC553B88B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Forma libre: Forma 22">
              <a:extLst>
                <a:ext uri="{FF2B5EF4-FFF2-40B4-BE49-F238E27FC236}">
                  <a16:creationId xmlns:a16="http://schemas.microsoft.com/office/drawing/2014/main" id="{D7F224AB-6AEC-0244-A104-3D522FA02344}"/>
                </a:ext>
              </a:extLst>
            </p:cNvPr>
            <p:cNvSpPr>
              <a:spLocks/>
            </p:cNvSpPr>
            <p:nvPr userDrawn="1"/>
          </p:nvSpPr>
          <p:spPr bwMode="auto">
            <a:xfrm rot="900000">
              <a:off x="-731331" y="24786"/>
              <a:ext cx="7308033" cy="7484336"/>
            </a:xfrm>
            <a:custGeom>
              <a:avLst/>
              <a:gdLst>
                <a:gd name="T0" fmla="*/ 6779882 w 7308033"/>
                <a:gd name="T1" fmla="*/ 6014738 h 7484336"/>
                <a:gd name="T2" fmla="*/ 6721144 w 7308033"/>
                <a:gd name="T3" fmla="*/ 5521292 h 7484336"/>
                <a:gd name="T4" fmla="*/ 7167420 w 7308033"/>
                <a:gd name="T5" fmla="*/ 4824391 h 7484336"/>
                <a:gd name="T6" fmla="*/ 7117409 w 7308033"/>
                <a:gd name="T7" fmla="*/ 4536420 h 7484336"/>
                <a:gd name="T8" fmla="*/ 7125284 w 7308033"/>
                <a:gd name="T9" fmla="*/ 4650316 h 7484336"/>
                <a:gd name="T10" fmla="*/ 7024045 w 7308033"/>
                <a:gd name="T11" fmla="*/ 4347286 h 7484336"/>
                <a:gd name="T12" fmla="*/ 7035955 w 7308033"/>
                <a:gd name="T13" fmla="*/ 4371104 h 7484336"/>
                <a:gd name="T14" fmla="*/ 7262253 w 7308033"/>
                <a:gd name="T15" fmla="*/ 4746280 h 7484336"/>
                <a:gd name="T16" fmla="*/ 7190791 w 7308033"/>
                <a:gd name="T17" fmla="*/ 4972581 h 7484336"/>
                <a:gd name="T18" fmla="*/ 7297984 w 7308033"/>
                <a:gd name="T19" fmla="*/ 4198403 h 7484336"/>
                <a:gd name="T20" fmla="*/ 4499046 w 7308033"/>
                <a:gd name="T21" fmla="*/ 262025 h 7484336"/>
                <a:gd name="T22" fmla="*/ 550622 w 7308033"/>
                <a:gd name="T23" fmla="*/ 992975 h 7484336"/>
                <a:gd name="T24" fmla="*/ 250022 w 7308033"/>
                <a:gd name="T25" fmla="*/ 1253565 h 7484336"/>
                <a:gd name="T26" fmla="*/ 160691 w 7308033"/>
                <a:gd name="T27" fmla="*/ 1366714 h 7484336"/>
                <a:gd name="T28" fmla="*/ 562036 w 7308033"/>
                <a:gd name="T29" fmla="*/ 995482 h 7484336"/>
                <a:gd name="T30" fmla="*/ 3599813 w 7308033"/>
                <a:gd name="T31" fmla="*/ 151856 h 7484336"/>
                <a:gd name="T32" fmla="*/ 1095659 w 7308033"/>
                <a:gd name="T33" fmla="*/ 726533 h 7484336"/>
                <a:gd name="T34" fmla="*/ 723458 w 7308033"/>
                <a:gd name="T35" fmla="*/ 1033223 h 7484336"/>
                <a:gd name="T36" fmla="*/ 1801347 w 7308033"/>
                <a:gd name="T37" fmla="*/ 416860 h 7484336"/>
                <a:gd name="T38" fmla="*/ 2259896 w 7308033"/>
                <a:gd name="T39" fmla="*/ 270959 h 7484336"/>
                <a:gd name="T40" fmla="*/ 2426642 w 7308033"/>
                <a:gd name="T41" fmla="*/ 178656 h 7484336"/>
                <a:gd name="T42" fmla="*/ 2209275 w 7308033"/>
                <a:gd name="T43" fmla="*/ 244160 h 7484336"/>
                <a:gd name="T44" fmla="*/ 3516441 w 7308033"/>
                <a:gd name="T45" fmla="*/ 23818 h 7484336"/>
                <a:gd name="T46" fmla="*/ 3704027 w 7308033"/>
                <a:gd name="T47" fmla="*/ 23821 h 7484336"/>
                <a:gd name="T48" fmla="*/ 3998811 w 7308033"/>
                <a:gd name="T49" fmla="*/ 125059 h 7484336"/>
                <a:gd name="T50" fmla="*/ 3388405 w 7308033"/>
                <a:gd name="T51" fmla="*/ 56573 h 7484336"/>
                <a:gd name="T52" fmla="*/ 3605768 w 7308033"/>
                <a:gd name="T53" fmla="*/ 154835 h 7484336"/>
                <a:gd name="T54" fmla="*/ 4359101 w 7308033"/>
                <a:gd name="T55" fmla="*/ 330511 h 7484336"/>
                <a:gd name="T56" fmla="*/ 4734278 w 7308033"/>
                <a:gd name="T57" fmla="*/ 488325 h 7484336"/>
                <a:gd name="T58" fmla="*/ 5293052 w 7308033"/>
                <a:gd name="T59" fmla="*/ 826589 h 7484336"/>
                <a:gd name="T60" fmla="*/ 7134218 w 7308033"/>
                <a:gd name="T61" fmla="*/ 4195427 h 7484336"/>
                <a:gd name="T62" fmla="*/ 7238432 w 7308033"/>
                <a:gd name="T63" fmla="*/ 4254979 h 7484336"/>
                <a:gd name="T64" fmla="*/ 7229497 w 7308033"/>
                <a:gd name="T65" fmla="*/ 4359196 h 7484336"/>
                <a:gd name="T66" fmla="*/ 7277139 w 7308033"/>
                <a:gd name="T67" fmla="*/ 4427679 h 7484336"/>
                <a:gd name="T68" fmla="*/ 7086573 w 7308033"/>
                <a:gd name="T69" fmla="*/ 5270339 h 7484336"/>
                <a:gd name="T70" fmla="*/ 6882533 w 7308033"/>
                <a:gd name="T71" fmla="*/ 5726066 h 7484336"/>
                <a:gd name="T72" fmla="*/ 6750106 w 7308033"/>
                <a:gd name="T73" fmla="*/ 6062376 h 7484336"/>
                <a:gd name="T74" fmla="*/ 6762017 w 7308033"/>
                <a:gd name="T75" fmla="*/ 5639562 h 7484336"/>
                <a:gd name="T76" fmla="*/ 7083597 w 7308033"/>
                <a:gd name="T77" fmla="*/ 4534872 h 7484336"/>
                <a:gd name="T78" fmla="*/ 6997249 w 7308033"/>
                <a:gd name="T79" fmla="*/ 4701618 h 7484336"/>
                <a:gd name="T80" fmla="*/ 6837590 w 7308033"/>
                <a:gd name="T81" fmla="*/ 5345006 h 7484336"/>
                <a:gd name="T82" fmla="*/ 7074666 w 7308033"/>
                <a:gd name="T83" fmla="*/ 4582514 h 7484336"/>
                <a:gd name="T84" fmla="*/ 6744152 w 7308033"/>
                <a:gd name="T85" fmla="*/ 5648492 h 7484336"/>
                <a:gd name="T86" fmla="*/ 6354089 w 7308033"/>
                <a:gd name="T87" fmla="*/ 6196370 h 7484336"/>
                <a:gd name="T88" fmla="*/ 6593762 w 7308033"/>
                <a:gd name="T89" fmla="*/ 5834622 h 7484336"/>
                <a:gd name="T90" fmla="*/ 6265251 w 7308033"/>
                <a:gd name="T91" fmla="*/ 6242577 h 7484336"/>
                <a:gd name="T92" fmla="*/ 6595272 w 7308033"/>
                <a:gd name="T93" fmla="*/ 5657424 h 7484336"/>
                <a:gd name="T94" fmla="*/ 6401726 w 7308033"/>
                <a:gd name="T95" fmla="*/ 5993893 h 7484336"/>
                <a:gd name="T96" fmla="*/ 202378 w 7308033"/>
                <a:gd name="T97" fmla="*/ 1533459 h 7484336"/>
                <a:gd name="T98" fmla="*/ 485826 w 7308033"/>
                <a:gd name="T99" fmla="*/ 1195883 h 7484336"/>
                <a:gd name="T100" fmla="*/ 431654 w 7308033"/>
                <a:gd name="T101" fmla="*/ 1262500 h 7484336"/>
                <a:gd name="T102" fmla="*/ 580533 w 7308033"/>
                <a:gd name="T103" fmla="*/ 1065979 h 7484336"/>
                <a:gd name="T104" fmla="*/ 1811397 w 7308033"/>
                <a:gd name="T105" fmla="*/ 355077 h 7484336"/>
                <a:gd name="T106" fmla="*/ 1259425 w 7308033"/>
                <a:gd name="T107" fmla="*/ 592540 h 7484336"/>
                <a:gd name="T108" fmla="*/ 167392 w 7308033"/>
                <a:gd name="T109" fmla="*/ 1478001 h 7484336"/>
                <a:gd name="T110" fmla="*/ 223222 w 7308033"/>
                <a:gd name="T111" fmla="*/ 1220813 h 7484336"/>
                <a:gd name="T112" fmla="*/ 780365 w 7308033"/>
                <a:gd name="T113" fmla="*/ 754761 h 7484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lnTo>
                    <a:pt x="6721144" y="5521292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lnTo>
                    <a:pt x="7114698" y="4793131"/>
                  </a:ln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lnTo>
                    <a:pt x="7152080" y="4391948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lnTo>
                    <a:pt x="7178880" y="4362173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lnTo>
                    <a:pt x="1994473" y="334850"/>
                  </a:ln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lnTo>
                    <a:pt x="2046992" y="272932"/>
                  </a:ln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lnTo>
                    <a:pt x="1124673" y="520067"/>
                  </a:lnTo>
                  <a:close/>
                </a:path>
              </a:pathLst>
            </a:custGeom>
            <a:solidFill>
              <a:schemeClr val="bg1">
                <a:alpha val="45882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7" name="Imagen 31">
            <a:extLst>
              <a:ext uri="{FF2B5EF4-FFF2-40B4-BE49-F238E27FC236}">
                <a16:creationId xmlns:a16="http://schemas.microsoft.com/office/drawing/2014/main" id="{FF4DA704-FE06-0D4C-B224-3F939137A07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6165853"/>
            <a:ext cx="11761788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19">
            <a:extLst>
              <a:ext uri="{FF2B5EF4-FFF2-40B4-BE49-F238E27FC236}">
                <a16:creationId xmlns:a16="http://schemas.microsoft.com/office/drawing/2014/main" id="{545F08A3-49B8-4E4F-BF1D-0674C2881D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9" t="18413" r="27567" b="18307"/>
          <a:stretch>
            <a:fillRect/>
          </a:stretch>
        </p:blipFill>
        <p:spPr bwMode="auto">
          <a:xfrm>
            <a:off x="23813" y="26989"/>
            <a:ext cx="527051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23">
            <a:extLst>
              <a:ext uri="{FF2B5EF4-FFF2-40B4-BE49-F238E27FC236}">
                <a16:creationId xmlns:a16="http://schemas.microsoft.com/office/drawing/2014/main" id="{7D8F7242-5FFD-7B4D-BE57-153015B6D7E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54" t="19608" r="28693" b="18628"/>
          <a:stretch>
            <a:fillRect/>
          </a:stretch>
        </p:blipFill>
        <p:spPr bwMode="auto">
          <a:xfrm>
            <a:off x="11660188" y="25403"/>
            <a:ext cx="503237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860107" y="745758"/>
            <a:ext cx="10278584" cy="242045"/>
          </a:xfrm>
        </p:spPr>
        <p:txBody>
          <a:bodyPr rtlCol="0"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00020" indent="0">
              <a:buNone/>
              <a:defRPr/>
            </a:lvl2pPr>
            <a:lvl3pPr marL="407184" indent="0">
              <a:buNone/>
              <a:defRPr/>
            </a:lvl3pPr>
            <a:lvl4pPr marL="607204" indent="0">
              <a:buNone/>
              <a:defRPr/>
            </a:lvl4pPr>
            <a:lvl5pPr marL="807224" indent="0">
              <a:buNone/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ítulo 18"/>
          <p:cNvSpPr>
            <a:spLocks noGrp="1"/>
          </p:cNvSpPr>
          <p:nvPr>
            <p:ph type="title"/>
          </p:nvPr>
        </p:nvSpPr>
        <p:spPr>
          <a:xfrm>
            <a:off x="860612" y="169755"/>
            <a:ext cx="10278077" cy="432000"/>
          </a:xfrm>
        </p:spPr>
        <p:txBody>
          <a:bodyPr/>
          <a:lstStyle>
            <a:lvl1pPr>
              <a:defRPr sz="2100" spc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noProof="0" dirty="0"/>
              <a:t>Haga clic para modificar el estilo de título del patrón</a:t>
            </a:r>
          </a:p>
        </p:txBody>
      </p:sp>
      <p:sp>
        <p:nvSpPr>
          <p:cNvPr id="10" name="Marcador de número de diapositiva 15">
            <a:extLst>
              <a:ext uri="{FF2B5EF4-FFF2-40B4-BE49-F238E27FC236}">
                <a16:creationId xmlns:a16="http://schemas.microsoft.com/office/drawing/2014/main" id="{315B6EA5-FDA6-C347-BF87-476C3ACFA67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 algn="ctr">
              <a:defRPr/>
            </a:lvl1pPr>
          </a:lstStyle>
          <a:p>
            <a:pPr defTabSz="685800">
              <a:defRPr/>
            </a:pPr>
            <a:fld id="{52C4B4BF-5CEB-914D-9A4C-C4A11F0F28EC}" type="slidenum">
              <a:rPr lang="es-ES" smtClean="0">
                <a:solidFill>
                  <a:prstClr val="white"/>
                </a:solidFill>
              </a:rPr>
              <a:pPr defTabSz="685800">
                <a:defRPr/>
              </a:pPr>
              <a:t>‹Nº›</a:t>
            </a:fld>
            <a:endParaRPr lang="es-E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144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7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44C91-7FBD-4297-BB9C-49264FE46E03}" type="datetimeFigureOut">
              <a:rPr lang="es-CL" smtClean="0"/>
              <a:t>13-05-2025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BE765-D4FC-477F-986C-8476153E5CC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6834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>
              <a:defRPr/>
            </a:pPr>
            <a:fld id="{7469CD99-522A-4A8B-ACF3-CC3DFCF3974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13-05-2025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>
              <a:defRPr/>
            </a:pPr>
            <a:fld id="{EB9DFC16-F1AE-487C-9F16-0838F3095B3F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685800">
                <a:defRPr/>
              </a:pPr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091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0.png"/><Relationship Id="rId12" Type="http://schemas.openxmlformats.org/officeDocument/2006/relationships/image" Target="../media/image42.png"/><Relationship Id="rId2" Type="http://schemas.openxmlformats.org/officeDocument/2006/relationships/image" Target="../media/image37.jpeg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image" Target="../media/image39.png"/><Relationship Id="rId15" Type="http://schemas.openxmlformats.org/officeDocument/2006/relationships/image" Target="../media/image44.png"/><Relationship Id="rId10" Type="http://schemas.openxmlformats.org/officeDocument/2006/relationships/image" Target="../media/image41.png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image" Target="../media/image43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655029" y="0"/>
            <a:ext cx="56394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400" b="1" i="0" u="none" strike="noStrike" kern="1200" cap="none" spc="0" normalizeH="0" baseline="0" noProof="0" dirty="0">
                <a:ln w="12700">
                  <a:solidFill>
                    <a:srgbClr val="5B9BD5">
                      <a:lumMod val="7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rgbClr val="5B9BD5"/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MANDO Y LIDERAZGO I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262867" y="1056049"/>
            <a:ext cx="5300746" cy="42780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Conceptos generales de la función de mando.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Origen y naturaleza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Visiones o dimensiones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Fuente del poder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Definiciones básicas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Cualidades éticas vinculadas a la carrera naval.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Moral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Ética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Hábitos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Código de honor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Valores institucionales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Carácter.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Rasgos de personalidad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Inteligencia emocional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6365691" y="1069697"/>
            <a:ext cx="5193922" cy="42165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Estilo Naval.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Identidad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Liderazgo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Conocimiento.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Trabajo en equipo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Conducir-gestionar-operar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Visión – contexto – personas – comunicación.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Conformación de un equipo de trabajo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Cadena del valor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Frustración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Conflicto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Liderazgo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Oficial de Marina</a:t>
            </a:r>
            <a:endParaRPr kumimoji="0" lang="es-E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lecha izquierda 2"/>
          <p:cNvSpPr/>
          <p:nvPr/>
        </p:nvSpPr>
        <p:spPr>
          <a:xfrm rot="20405112">
            <a:off x="7961244" y="4135273"/>
            <a:ext cx="972373" cy="34119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1540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790969" y="636259"/>
            <a:ext cx="34767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CL" sz="5400" b="1" cap="none" spc="0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  <a:reflection blurRad="6350" stA="55000" endA="300" endPos="45500" dir="5400000" sy="-100000" algn="bl" rotWithShape="0"/>
                </a:effectLst>
              </a:rPr>
              <a:t>LIDERAZGO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876793" y="1842448"/>
            <a:ext cx="9987349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400" dirty="0"/>
              <a:t>Lograr la adhesión voluntaria de la gente para el cumplimiento de los objetivos</a:t>
            </a:r>
            <a:endParaRPr lang="en-US" sz="2400" dirty="0"/>
          </a:p>
        </p:txBody>
      </p:sp>
      <p:sp>
        <p:nvSpPr>
          <p:cNvPr id="3" name="CuadroTexto 2"/>
          <p:cNvSpPr txBox="1"/>
          <p:nvPr/>
        </p:nvSpPr>
        <p:spPr>
          <a:xfrm>
            <a:off x="1289804" y="3398293"/>
            <a:ext cx="8479052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400"/>
              <a:t>El líder debe buscar ciertas estrategias para lograr la voluntariedad</a:t>
            </a:r>
            <a:endParaRPr lang="en-US" sz="2400" dirty="0"/>
          </a:p>
        </p:txBody>
      </p:sp>
      <p:sp>
        <p:nvSpPr>
          <p:cNvPr id="6" name="Flecha abajo 5"/>
          <p:cNvSpPr/>
          <p:nvPr/>
        </p:nvSpPr>
        <p:spPr>
          <a:xfrm>
            <a:off x="5304142" y="2456598"/>
            <a:ext cx="450376" cy="58685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uadroTexto 6"/>
          <p:cNvSpPr txBox="1"/>
          <p:nvPr/>
        </p:nvSpPr>
        <p:spPr>
          <a:xfrm>
            <a:off x="1283687" y="5691115"/>
            <a:ext cx="1802738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/>
              <a:t>Literatura</a:t>
            </a:r>
            <a:endParaRPr lang="en-US" sz="3200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796" y="4364230"/>
            <a:ext cx="487722" cy="603556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4458125" y="5691115"/>
            <a:ext cx="2105063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/>
              <a:t>Experiencia</a:t>
            </a:r>
            <a:endParaRPr lang="en-US" sz="3200" dirty="0"/>
          </a:p>
        </p:txBody>
      </p:sp>
      <p:sp>
        <p:nvSpPr>
          <p:cNvPr id="10" name="CuadroTexto 9"/>
          <p:cNvSpPr txBox="1"/>
          <p:nvPr/>
        </p:nvSpPr>
        <p:spPr>
          <a:xfrm>
            <a:off x="7934888" y="5691115"/>
            <a:ext cx="1650837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200" dirty="0"/>
              <a:t>Intuición</a:t>
            </a:r>
            <a:endParaRPr lang="en-US" sz="3200" dirty="0"/>
          </a:p>
        </p:txBody>
      </p:sp>
      <p:sp>
        <p:nvSpPr>
          <p:cNvPr id="11" name="Elipse 10"/>
          <p:cNvSpPr/>
          <p:nvPr/>
        </p:nvSpPr>
        <p:spPr>
          <a:xfrm>
            <a:off x="491319" y="5349922"/>
            <a:ext cx="3299650" cy="125559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lecha izquierda y derecha 11"/>
          <p:cNvSpPr/>
          <p:nvPr/>
        </p:nvSpPr>
        <p:spPr>
          <a:xfrm>
            <a:off x="6732201" y="5828633"/>
            <a:ext cx="996286" cy="298171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>
            <a:off x="7267691" y="268363"/>
            <a:ext cx="310413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2000" dirty="0"/>
              <a:t>Los equipos de trabajo obtienen mejores resultados</a:t>
            </a:r>
            <a:r>
              <a:rPr lang="en-US" sz="2000" dirty="0"/>
              <a:t> </a:t>
            </a:r>
            <a:r>
              <a:rPr lang="en-US" sz="2000" dirty="0" err="1"/>
              <a:t>por</a:t>
            </a:r>
            <a:r>
              <a:rPr lang="en-US" sz="2000" dirty="0"/>
              <a:t> </a:t>
            </a:r>
            <a:r>
              <a:rPr lang="es-ES" sz="2000" dirty="0"/>
              <a:t>la sinergia que </a:t>
            </a:r>
            <a:r>
              <a:rPr lang="es-ES" sz="2000"/>
              <a:t>se produce.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0111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189" y="1253544"/>
            <a:ext cx="7894749" cy="5263166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96981" y="360608"/>
            <a:ext cx="5318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/>
              <a:t>Estudios  de Liderazgo</a:t>
            </a:r>
          </a:p>
        </p:txBody>
      </p:sp>
      <p:sp>
        <p:nvSpPr>
          <p:cNvPr id="4" name="Elipse 3"/>
          <p:cNvSpPr/>
          <p:nvPr/>
        </p:nvSpPr>
        <p:spPr>
          <a:xfrm>
            <a:off x="213747" y="3227294"/>
            <a:ext cx="2151530" cy="18287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El líder tiene en cuenta los sentimientos de los subordinados.</a:t>
            </a:r>
          </a:p>
        </p:txBody>
      </p:sp>
      <p:sp>
        <p:nvSpPr>
          <p:cNvPr id="5" name="Elipse 4"/>
          <p:cNvSpPr/>
          <p:nvPr/>
        </p:nvSpPr>
        <p:spPr>
          <a:xfrm>
            <a:off x="9457765" y="4141693"/>
            <a:ext cx="2151530" cy="18287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El líder facilita el cumplimiento de las metas.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963271" y="1253544"/>
            <a:ext cx="1573305" cy="7097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Menores ausentismos.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3698543" y="2320119"/>
            <a:ext cx="2606723" cy="13511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ALTA</a:t>
            </a:r>
          </a:p>
          <a:p>
            <a:pPr algn="ctr"/>
            <a:r>
              <a:rPr lang="es-ES" dirty="0">
                <a:solidFill>
                  <a:schemeClr val="tx1"/>
                </a:solidFill>
              </a:rPr>
              <a:t>CONSIDERACIÓN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3700815" y="3932829"/>
            <a:ext cx="2606723" cy="13511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BAJA ESTRUCTURA</a:t>
            </a:r>
          </a:p>
          <a:p>
            <a:pPr algn="ctr"/>
            <a:r>
              <a:rPr lang="es-ES" dirty="0">
                <a:solidFill>
                  <a:schemeClr val="tx1"/>
                </a:solidFill>
              </a:rPr>
              <a:t>Y </a:t>
            </a:r>
          </a:p>
          <a:p>
            <a:pPr algn="ctr"/>
            <a:r>
              <a:rPr lang="es-ES" dirty="0">
                <a:solidFill>
                  <a:schemeClr val="tx1"/>
                </a:solidFill>
              </a:rPr>
              <a:t>CONSIDERACIÓN</a:t>
            </a:r>
          </a:p>
        </p:txBody>
      </p:sp>
      <p:sp>
        <p:nvSpPr>
          <p:cNvPr id="9" name="Rectángulo 8"/>
          <p:cNvSpPr/>
          <p:nvPr/>
        </p:nvSpPr>
        <p:spPr>
          <a:xfrm>
            <a:off x="6471321" y="2336038"/>
            <a:ext cx="2606723" cy="13511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ALTA</a:t>
            </a:r>
          </a:p>
          <a:p>
            <a:pPr algn="ctr"/>
            <a:r>
              <a:rPr lang="es-ES" dirty="0">
                <a:solidFill>
                  <a:schemeClr val="tx1"/>
                </a:solidFill>
              </a:rPr>
              <a:t>ESTRUCTURA Y</a:t>
            </a:r>
          </a:p>
          <a:p>
            <a:pPr algn="ctr"/>
            <a:r>
              <a:rPr lang="es-ES" dirty="0">
                <a:solidFill>
                  <a:schemeClr val="tx1"/>
                </a:solidFill>
              </a:rPr>
              <a:t>CONSIDERACIÓN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6484969" y="3932833"/>
            <a:ext cx="2606723" cy="13511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ALTA</a:t>
            </a:r>
          </a:p>
          <a:p>
            <a:pPr algn="ctr"/>
            <a:r>
              <a:rPr lang="es-ES" dirty="0">
                <a:solidFill>
                  <a:schemeClr val="tx1"/>
                </a:solidFill>
              </a:rPr>
              <a:t>ESTRUCTURA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9349005" y="822273"/>
            <a:ext cx="1801216" cy="13204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Menores ausentismos y mayor productividad.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4256468" y="5902252"/>
            <a:ext cx="354842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b="1" dirty="0"/>
              <a:t>PREOCUPACIÓN POR LAS METAS</a:t>
            </a:r>
            <a:endParaRPr lang="en-US" b="1" dirty="0"/>
          </a:p>
        </p:txBody>
      </p:sp>
      <p:sp>
        <p:nvSpPr>
          <p:cNvPr id="13" name="CuadroTexto 12"/>
          <p:cNvSpPr txBox="1"/>
          <p:nvPr/>
        </p:nvSpPr>
        <p:spPr>
          <a:xfrm>
            <a:off x="2417813" y="2440676"/>
            <a:ext cx="430887" cy="2811924"/>
          </a:xfrm>
          <a:prstGeom prst="rect">
            <a:avLst/>
          </a:prstGeom>
          <a:solidFill>
            <a:schemeClr val="bg1"/>
          </a:solidFill>
        </p:spPr>
        <p:txBody>
          <a:bodyPr vert="vert270" wrap="none" rtlCol="0">
            <a:spAutoFit/>
          </a:bodyPr>
          <a:lstStyle/>
          <a:p>
            <a:r>
              <a:rPr lang="es-ES" sz="1600" b="1" dirty="0"/>
              <a:t>CONSIDERACIÓN POR LA GENTE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291133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3139426" y="279119"/>
            <a:ext cx="53189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Estudios  de Liderazgo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9426" y="2242181"/>
            <a:ext cx="4896991" cy="3469868"/>
          </a:xfrm>
          <a:prstGeom prst="rect">
            <a:avLst/>
          </a:prstGeom>
          <a:ln w="2857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5" name="CuadroTexto 4"/>
          <p:cNvSpPr txBox="1"/>
          <p:nvPr/>
        </p:nvSpPr>
        <p:spPr>
          <a:xfrm>
            <a:off x="8384146" y="4353059"/>
            <a:ext cx="3807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Líderes centrados en la persona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1048560"/>
            <a:ext cx="3807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Líderes centrados en la producción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7315200" y="1648724"/>
            <a:ext cx="3779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dirty="0"/>
              <a:t>Universidad de Michigan</a:t>
            </a:r>
          </a:p>
        </p:txBody>
      </p:sp>
      <p:sp>
        <p:nvSpPr>
          <p:cNvPr id="7" name="Elipse 6"/>
          <p:cNvSpPr/>
          <p:nvPr/>
        </p:nvSpPr>
        <p:spPr>
          <a:xfrm>
            <a:off x="8384146" y="5712049"/>
            <a:ext cx="3160059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Resaltan por la importancia que le dan a las personas.</a:t>
            </a:r>
          </a:p>
        </p:txBody>
      </p:sp>
    </p:spTree>
    <p:extLst>
      <p:ext uri="{BB962C8B-B14F-4D97-AF65-F5344CB8AC3E}">
        <p14:creationId xmlns:p14="http://schemas.microsoft.com/office/powerpoint/2010/main" val="60408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3139426" y="279119"/>
            <a:ext cx="53189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Estudios  de Liderazgo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41668" y="1066810"/>
            <a:ext cx="3807854" cy="3108543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sz="2800" dirty="0"/>
              <a:t>Se concluyó que los líderes centrados en las personas obtienen de su gente mejores resultados, reflejado en la productividad y las relaciones humanas.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5279" y="1196255"/>
            <a:ext cx="3831465" cy="2849652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9522" y="4535392"/>
            <a:ext cx="3752045" cy="201525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77409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3139426" y="279119"/>
            <a:ext cx="53189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Estudios  de Liderazgo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6021" y="1215042"/>
            <a:ext cx="6934200" cy="52006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9036424" y="1048560"/>
            <a:ext cx="2514600" cy="1358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El líder se preocupa de los dos ejes. Se logran grandes resultados y confianzas mutuas.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81000" y="1496794"/>
            <a:ext cx="2514600" cy="15018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Existe una gran cohesión entre las personas, pero escasa capacidad de innovación y creatividad del grupo.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9293323" y="4419288"/>
            <a:ext cx="2514600" cy="15018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El pilar es la obediencia del grupo hacia el líder. Su liderazgo se basa en órdenes.</a:t>
            </a:r>
          </a:p>
        </p:txBody>
      </p:sp>
    </p:spTree>
    <p:extLst>
      <p:ext uri="{BB962C8B-B14F-4D97-AF65-F5344CB8AC3E}">
        <p14:creationId xmlns:p14="http://schemas.microsoft.com/office/powerpoint/2010/main" val="2661454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3139426" y="279119"/>
            <a:ext cx="53189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Estudios  de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815922" y="1390918"/>
            <a:ext cx="8538313" cy="2677656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Conclusión:	De los estudios de Michigan-Ohio y Blake-</a:t>
            </a:r>
            <a:r>
              <a:rPr lang="es-CL" sz="2400" dirty="0" err="1"/>
              <a:t>Mouton</a:t>
            </a:r>
            <a:r>
              <a:rPr lang="es-CL" sz="2400" dirty="0"/>
              <a:t>,</a:t>
            </a:r>
          </a:p>
          <a:p>
            <a:r>
              <a:rPr lang="es-CL" sz="2400" dirty="0"/>
              <a:t>		se puede concluir que </a:t>
            </a:r>
            <a:r>
              <a:rPr lang="es-CL" sz="2400" u="sng" dirty="0"/>
              <a:t>cuando el líder se centra en </a:t>
            </a:r>
          </a:p>
          <a:p>
            <a:r>
              <a:rPr lang="es-CL" sz="2400" dirty="0"/>
              <a:t>		</a:t>
            </a:r>
            <a:r>
              <a:rPr lang="es-CL" sz="2400" u="sng" dirty="0"/>
              <a:t>las personas, la productividad aumenta.</a:t>
            </a:r>
            <a:r>
              <a:rPr lang="es-CL" sz="2400" dirty="0"/>
              <a:t> Quien se</a:t>
            </a:r>
          </a:p>
          <a:p>
            <a:r>
              <a:rPr lang="es-CL" sz="2400" dirty="0"/>
              <a:t>		preocupa de su gente, indirectamente va a tener </a:t>
            </a:r>
          </a:p>
          <a:p>
            <a:r>
              <a:rPr lang="es-CL" sz="2400" dirty="0"/>
              <a:t>		personas motivadas, con un estado de ánimo muy</a:t>
            </a:r>
          </a:p>
          <a:p>
            <a:r>
              <a:rPr lang="es-CL" sz="2400" dirty="0"/>
              <a:t>		alto y, por lo tanto, trabajan contentos y el resultado</a:t>
            </a:r>
          </a:p>
          <a:p>
            <a:r>
              <a:rPr lang="es-CL" sz="2400" dirty="0"/>
              <a:t>		es mejor.</a:t>
            </a:r>
          </a:p>
        </p:txBody>
      </p:sp>
    </p:spTree>
    <p:extLst>
      <p:ext uri="{BB962C8B-B14F-4D97-AF65-F5344CB8AC3E}">
        <p14:creationId xmlns:p14="http://schemas.microsoft.com/office/powerpoint/2010/main" val="2730102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50783" y="291998"/>
            <a:ext cx="7472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Algunos tipos de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50771" y="1468192"/>
            <a:ext cx="6284349" cy="230832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vista desde el ángulo del superior.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en base al contexto.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vista desde el ángulo del seguidor.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861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50783" y="291998"/>
            <a:ext cx="7472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Algunos tipos de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50771" y="1468192"/>
            <a:ext cx="6284349" cy="34163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vista desde el ángulo del superior.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Autoritario.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Participativo.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Carismático.</a:t>
            </a:r>
          </a:p>
        </p:txBody>
      </p:sp>
      <p:sp>
        <p:nvSpPr>
          <p:cNvPr id="2" name="Flecha derecha 1"/>
          <p:cNvSpPr/>
          <p:nvPr/>
        </p:nvSpPr>
        <p:spPr>
          <a:xfrm rot="10800000">
            <a:off x="3992450" y="2163651"/>
            <a:ext cx="1596981" cy="540912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6720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59511" y="1654791"/>
            <a:ext cx="10072095" cy="4247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Cumplimiento eficaz y rápido de las </a:t>
            </a:r>
          </a:p>
          <a:p>
            <a:pPr algn="ctr"/>
            <a:r>
              <a:rPr lang="es-CL" sz="2800" dirty="0"/>
              <a:t>instrucciones dadas.</a:t>
            </a:r>
          </a:p>
          <a:p>
            <a:pPr algn="ctr"/>
            <a:endParaRPr lang="es-CL" sz="2800" dirty="0"/>
          </a:p>
          <a:p>
            <a:pPr algn="ctr"/>
            <a:r>
              <a:rPr lang="es-CL" sz="2800" dirty="0"/>
              <a:t>Cuando las metas son sencillas, </a:t>
            </a:r>
          </a:p>
          <a:p>
            <a:pPr algn="ctr"/>
            <a:r>
              <a:rPr lang="es-CL" sz="2800" dirty="0"/>
              <a:t>se cumplirán en el plazo y con el </a:t>
            </a:r>
          </a:p>
          <a:p>
            <a:pPr algn="ctr"/>
            <a:r>
              <a:rPr lang="es-CL" sz="2800" dirty="0"/>
              <a:t>estándar requerido.</a:t>
            </a:r>
          </a:p>
          <a:p>
            <a:pPr algn="ctr"/>
            <a:endParaRPr lang="es-CL" sz="2800" dirty="0"/>
          </a:p>
          <a:p>
            <a:pPr algn="ctr"/>
            <a:r>
              <a:rPr lang="es-CL" sz="2800" dirty="0"/>
              <a:t>En algunas situaciones es necesario, </a:t>
            </a:r>
          </a:p>
          <a:p>
            <a:pPr algn="ctr"/>
            <a:r>
              <a:rPr lang="es-CL" sz="2800" dirty="0"/>
              <a:t>por ejemplo en emergencias. </a:t>
            </a:r>
          </a:p>
          <a:p>
            <a:endParaRPr lang="es-CL" dirty="0"/>
          </a:p>
        </p:txBody>
      </p:sp>
      <p:sp>
        <p:nvSpPr>
          <p:cNvPr id="3" name="CuadroTexto 2"/>
          <p:cNvSpPr txBox="1"/>
          <p:nvPr/>
        </p:nvSpPr>
        <p:spPr>
          <a:xfrm>
            <a:off x="4320118" y="488841"/>
            <a:ext cx="3134256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CL" sz="2800" dirty="0"/>
              <a:t>El “líder” autoritario</a:t>
            </a:r>
          </a:p>
        </p:txBody>
      </p:sp>
    </p:spTree>
    <p:extLst>
      <p:ext uri="{BB962C8B-B14F-4D97-AF65-F5344CB8AC3E}">
        <p14:creationId xmlns:p14="http://schemas.microsoft.com/office/powerpoint/2010/main" val="361394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50783" y="291998"/>
            <a:ext cx="7472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Algunos tipos de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50771" y="1468192"/>
            <a:ext cx="6284349" cy="34163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vista desde el ángulo del superior.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Autoritario.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Participativo.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Carismático.</a:t>
            </a:r>
          </a:p>
        </p:txBody>
      </p:sp>
      <p:sp>
        <p:nvSpPr>
          <p:cNvPr id="2" name="Flecha derecha 1"/>
          <p:cNvSpPr/>
          <p:nvPr/>
        </p:nvSpPr>
        <p:spPr>
          <a:xfrm rot="10800000">
            <a:off x="3992450" y="3284113"/>
            <a:ext cx="1596981" cy="540912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2398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88259" y="1035423"/>
            <a:ext cx="11678646" cy="397031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pPr algn="ctr"/>
            <a:r>
              <a:rPr lang="es-CL" sz="2800" dirty="0"/>
              <a:t>Se busca una cohesión de la organización y una adhesión de las partes.</a:t>
            </a:r>
          </a:p>
          <a:p>
            <a:pPr algn="ctr"/>
            <a:endParaRPr lang="es-CL" sz="2800" dirty="0"/>
          </a:p>
          <a:p>
            <a:pPr algn="ctr"/>
            <a:endParaRPr lang="es-CL" sz="2800" dirty="0"/>
          </a:p>
          <a:p>
            <a:pPr algn="ctr"/>
            <a:r>
              <a:rPr lang="es-CL" sz="2800" dirty="0"/>
              <a:t>El líder se impone más por autoridad (moral o técnica) que por poder.</a:t>
            </a:r>
          </a:p>
          <a:p>
            <a:pPr algn="ctr"/>
            <a:endParaRPr lang="es-CL" sz="2800" dirty="0"/>
          </a:p>
          <a:p>
            <a:pPr algn="ctr"/>
            <a:r>
              <a:rPr lang="es-CL" sz="2800" dirty="0"/>
              <a:t>Clásico liderazgo en organizaciones como los EE.MM.</a:t>
            </a:r>
          </a:p>
          <a:p>
            <a:pPr algn="ctr"/>
            <a:endParaRPr lang="es-CL" sz="2800" dirty="0"/>
          </a:p>
          <a:p>
            <a:pPr algn="ctr"/>
            <a:endParaRPr lang="es-CL" sz="2800" dirty="0"/>
          </a:p>
          <a:p>
            <a:pPr algn="ctr"/>
            <a:r>
              <a:rPr lang="es-CL" sz="2800" dirty="0"/>
              <a:t>Hay que tener presente que quien escucha y toma las decisiones es el superior.</a:t>
            </a:r>
          </a:p>
        </p:txBody>
      </p:sp>
      <p:sp>
        <p:nvSpPr>
          <p:cNvPr id="3" name="CuadroTexto 2"/>
          <p:cNvSpPr txBox="1"/>
          <p:nvPr/>
        </p:nvSpPr>
        <p:spPr>
          <a:xfrm flipH="1">
            <a:off x="3827640" y="242047"/>
            <a:ext cx="3084149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es-CL" sz="2800" dirty="0"/>
              <a:t>El líder participativo </a:t>
            </a:r>
          </a:p>
        </p:txBody>
      </p:sp>
    </p:spTree>
    <p:extLst>
      <p:ext uri="{BB962C8B-B14F-4D97-AF65-F5344CB8AC3E}">
        <p14:creationId xmlns:p14="http://schemas.microsoft.com/office/powerpoint/2010/main" val="16887935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50783" y="291998"/>
            <a:ext cx="7472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Algunos tipos de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50771" y="1468192"/>
            <a:ext cx="6284349" cy="34163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vista desde el ángulo del superior.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Autoritario.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Participativo.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Carismático.</a:t>
            </a:r>
          </a:p>
        </p:txBody>
      </p:sp>
      <p:sp>
        <p:nvSpPr>
          <p:cNvPr id="2" name="Flecha derecha 1"/>
          <p:cNvSpPr/>
          <p:nvPr/>
        </p:nvSpPr>
        <p:spPr>
          <a:xfrm rot="10800000">
            <a:off x="3848758" y="4343600"/>
            <a:ext cx="1596981" cy="540912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336313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941294" y="1048870"/>
            <a:ext cx="10540642" cy="483209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pPr algn="ctr"/>
            <a:r>
              <a:rPr lang="es-CL" sz="2800" dirty="0"/>
              <a:t>Genera entusiasmo.</a:t>
            </a:r>
          </a:p>
          <a:p>
            <a:pPr algn="ctr"/>
            <a:endParaRPr lang="es-CL" sz="2800" dirty="0"/>
          </a:p>
          <a:p>
            <a:pPr algn="ctr"/>
            <a:r>
              <a:rPr lang="es-CL" sz="2800" dirty="0"/>
              <a:t>Ama la vida, es alegre y optimista.</a:t>
            </a:r>
          </a:p>
          <a:p>
            <a:pPr algn="ctr"/>
            <a:endParaRPr lang="es-CL" sz="2800" dirty="0"/>
          </a:p>
          <a:p>
            <a:pPr algn="ctr"/>
            <a:r>
              <a:rPr lang="es-CL" sz="2800" dirty="0"/>
              <a:t>No vive quejándose y tiene tendencia a ver lo mejor de las personas.</a:t>
            </a:r>
          </a:p>
          <a:p>
            <a:pPr algn="ctr"/>
            <a:endParaRPr lang="es-CL" sz="2800" dirty="0"/>
          </a:p>
          <a:p>
            <a:pPr algn="ctr"/>
            <a:r>
              <a:rPr lang="es-CL" sz="2800" dirty="0"/>
              <a:t>Transmite esperanza y contagia al resto.</a:t>
            </a:r>
          </a:p>
          <a:p>
            <a:pPr algn="ctr"/>
            <a:endParaRPr lang="es-CL" sz="2800" dirty="0"/>
          </a:p>
          <a:p>
            <a:pPr algn="ctr"/>
            <a:r>
              <a:rPr lang="es-CL" sz="2800" dirty="0"/>
              <a:t>Es generoso y comparte su conocimiento, recursos y tiempo.</a:t>
            </a:r>
          </a:p>
          <a:p>
            <a:pPr algn="ctr"/>
            <a:endParaRPr lang="es-CL" sz="2800" dirty="0"/>
          </a:p>
          <a:p>
            <a:pPr algn="ctr"/>
            <a:r>
              <a:rPr lang="es-CL" sz="2800" dirty="0"/>
              <a:t>No piensa sólo en cómo sacar provecho a las personas.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4114800" y="268941"/>
            <a:ext cx="2924583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CL" sz="2800" dirty="0"/>
              <a:t>El líder carismático</a:t>
            </a:r>
          </a:p>
        </p:txBody>
      </p:sp>
    </p:spTree>
    <p:extLst>
      <p:ext uri="{BB962C8B-B14F-4D97-AF65-F5344CB8AC3E}">
        <p14:creationId xmlns:p14="http://schemas.microsoft.com/office/powerpoint/2010/main" val="11202158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50783" y="291998"/>
            <a:ext cx="7472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Algunos tipos de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50771" y="1468192"/>
            <a:ext cx="5797778" cy="26776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en base al contexto.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Situacional.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Por contingencia.</a:t>
            </a:r>
          </a:p>
          <a:p>
            <a:pPr lvl="2"/>
            <a:endParaRPr lang="es-CL" sz="2400" dirty="0">
              <a:solidFill>
                <a:srgbClr val="FF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6677" y="2146638"/>
            <a:ext cx="1615580" cy="5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063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2411" y="136124"/>
            <a:ext cx="10032274" cy="6721876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flipH="1">
            <a:off x="1745482" y="382136"/>
            <a:ext cx="549894" cy="6264323"/>
          </a:xfrm>
          <a:prstGeom prst="rect">
            <a:avLst/>
          </a:prstGeom>
          <a:solidFill>
            <a:schemeClr val="bg1"/>
          </a:solidFill>
        </p:spPr>
        <p:txBody>
          <a:bodyPr vert="wordArtVert" wrap="square" rtlCol="0">
            <a:spAutoFit/>
          </a:bodyPr>
          <a:lstStyle/>
          <a:p>
            <a:r>
              <a:rPr lang="es-CL" sz="2000" dirty="0"/>
              <a:t>Conducta de apoyo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353059" y="4855335"/>
            <a:ext cx="443033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                  Conducta directiva</a:t>
            </a:r>
          </a:p>
        </p:txBody>
      </p:sp>
      <p:sp>
        <p:nvSpPr>
          <p:cNvPr id="3" name="Elipse 2"/>
          <p:cNvSpPr/>
          <p:nvPr/>
        </p:nvSpPr>
        <p:spPr>
          <a:xfrm>
            <a:off x="3684494" y="1867033"/>
            <a:ext cx="4719918" cy="32945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chemeClr val="tx1"/>
                </a:solidFill>
              </a:rPr>
              <a:t>Este estilo de liderazgo adecúa la manera de dirigir, a la situación específica y concreta que se está viviendo.</a:t>
            </a:r>
          </a:p>
        </p:txBody>
      </p:sp>
    </p:spTree>
    <p:extLst>
      <p:ext uri="{BB962C8B-B14F-4D97-AF65-F5344CB8AC3E}">
        <p14:creationId xmlns:p14="http://schemas.microsoft.com/office/powerpoint/2010/main" val="113336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2411" y="55442"/>
            <a:ext cx="10032274" cy="6721876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flipH="1">
            <a:off x="1745482" y="382136"/>
            <a:ext cx="549894" cy="6264323"/>
          </a:xfrm>
          <a:prstGeom prst="rect">
            <a:avLst/>
          </a:prstGeom>
          <a:solidFill>
            <a:schemeClr val="bg1"/>
          </a:solidFill>
        </p:spPr>
        <p:txBody>
          <a:bodyPr vert="wordArtVert" wrap="square" rtlCol="0">
            <a:spAutoFit/>
          </a:bodyPr>
          <a:lstStyle/>
          <a:p>
            <a:r>
              <a:rPr lang="es-CL" sz="2000" dirty="0"/>
              <a:t>Conducta de apoyo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353059" y="4855335"/>
            <a:ext cx="443033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                  Conducta directiva</a:t>
            </a:r>
          </a:p>
        </p:txBody>
      </p:sp>
      <p:sp>
        <p:nvSpPr>
          <p:cNvPr id="3" name="Elipse 2"/>
          <p:cNvSpPr/>
          <p:nvPr/>
        </p:nvSpPr>
        <p:spPr>
          <a:xfrm>
            <a:off x="9130091" y="3275463"/>
            <a:ext cx="1938243" cy="9449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/>
              <a:t>Bastante autoritario</a:t>
            </a:r>
          </a:p>
        </p:txBody>
      </p:sp>
      <p:sp>
        <p:nvSpPr>
          <p:cNvPr id="6" name="Elipse 5"/>
          <p:cNvSpPr/>
          <p:nvPr/>
        </p:nvSpPr>
        <p:spPr>
          <a:xfrm>
            <a:off x="2823882" y="5351930"/>
            <a:ext cx="7503459" cy="129453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3102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667" y="-75417"/>
            <a:ext cx="10032274" cy="6721876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flipH="1">
            <a:off x="1745482" y="382136"/>
            <a:ext cx="549894" cy="6264323"/>
          </a:xfrm>
          <a:prstGeom prst="rect">
            <a:avLst/>
          </a:prstGeom>
          <a:solidFill>
            <a:schemeClr val="bg1"/>
          </a:solidFill>
        </p:spPr>
        <p:txBody>
          <a:bodyPr vert="wordArtVert" wrap="square" rtlCol="0">
            <a:spAutoFit/>
          </a:bodyPr>
          <a:lstStyle/>
          <a:p>
            <a:r>
              <a:rPr lang="es-CL" sz="2000" dirty="0"/>
              <a:t>Conducta de apoyo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353059" y="4855335"/>
            <a:ext cx="443033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                  Conducta directiva</a:t>
            </a:r>
          </a:p>
        </p:txBody>
      </p:sp>
      <p:sp>
        <p:nvSpPr>
          <p:cNvPr id="6" name="Elipse 5"/>
          <p:cNvSpPr/>
          <p:nvPr/>
        </p:nvSpPr>
        <p:spPr>
          <a:xfrm>
            <a:off x="7410735" y="1392070"/>
            <a:ext cx="2292824" cy="7915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/>
              <a:t>Se supervisa y conversa.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922" y="5040001"/>
            <a:ext cx="7535309" cy="146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142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2411" y="136124"/>
            <a:ext cx="10032274" cy="6721876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flipH="1">
            <a:off x="1745482" y="382136"/>
            <a:ext cx="549894" cy="6264323"/>
          </a:xfrm>
          <a:prstGeom prst="rect">
            <a:avLst/>
          </a:prstGeom>
          <a:solidFill>
            <a:schemeClr val="bg1"/>
          </a:solidFill>
        </p:spPr>
        <p:txBody>
          <a:bodyPr vert="wordArtVert" wrap="square" rtlCol="0">
            <a:spAutoFit/>
          </a:bodyPr>
          <a:lstStyle/>
          <a:p>
            <a:r>
              <a:rPr lang="es-CL" sz="2000" dirty="0"/>
              <a:t>Conducta de apoyo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353059" y="4855335"/>
            <a:ext cx="443033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                  Conducta directiva</a:t>
            </a:r>
          </a:p>
        </p:txBody>
      </p:sp>
      <p:sp>
        <p:nvSpPr>
          <p:cNvPr id="6" name="Elipse 5"/>
          <p:cNvSpPr/>
          <p:nvPr/>
        </p:nvSpPr>
        <p:spPr>
          <a:xfrm>
            <a:off x="2295376" y="1335673"/>
            <a:ext cx="2729552" cy="13392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/>
              <a:t>Se toman las decisiones haciendo participar.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0570" y="5379860"/>
            <a:ext cx="7535309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45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2411" y="136124"/>
            <a:ext cx="10032274" cy="6721876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flipH="1">
            <a:off x="1745482" y="382136"/>
            <a:ext cx="549894" cy="6264323"/>
          </a:xfrm>
          <a:prstGeom prst="rect">
            <a:avLst/>
          </a:prstGeom>
          <a:solidFill>
            <a:schemeClr val="bg1"/>
          </a:solidFill>
        </p:spPr>
        <p:txBody>
          <a:bodyPr vert="wordArtVert" wrap="square" rtlCol="0">
            <a:spAutoFit/>
          </a:bodyPr>
          <a:lstStyle/>
          <a:p>
            <a:r>
              <a:rPr lang="es-CL" sz="2000" dirty="0"/>
              <a:t>Conducta de apoyo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353059" y="4855335"/>
            <a:ext cx="443033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dirty="0"/>
              <a:t>                  Conducta directiva</a:t>
            </a:r>
          </a:p>
        </p:txBody>
      </p:sp>
      <p:sp>
        <p:nvSpPr>
          <p:cNvPr id="6" name="Elipse 5"/>
          <p:cNvSpPr/>
          <p:nvPr/>
        </p:nvSpPr>
        <p:spPr>
          <a:xfrm>
            <a:off x="3838673" y="3998793"/>
            <a:ext cx="2289172" cy="85654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/>
              <a:t>Se entrega la iniciativa.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0893" y="5323512"/>
            <a:ext cx="7535309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521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50783" y="291998"/>
            <a:ext cx="7472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Algunos tipos de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50771" y="1468192"/>
            <a:ext cx="5967595" cy="26776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en base al contexto.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Situacional.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Por contingencia.</a:t>
            </a:r>
          </a:p>
          <a:p>
            <a:pPr lvl="2"/>
            <a:endParaRPr lang="es-CL" sz="2400" dirty="0">
              <a:solidFill>
                <a:srgbClr val="FF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1586" y="3217792"/>
            <a:ext cx="1615580" cy="57917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9170" y="291998"/>
            <a:ext cx="2857500" cy="19050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9170" y="2550941"/>
            <a:ext cx="2857500" cy="191287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9170" y="4867690"/>
            <a:ext cx="2857500" cy="1680883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4" name="CuadroTexto 3"/>
          <p:cNvSpPr txBox="1"/>
          <p:nvPr/>
        </p:nvSpPr>
        <p:spPr>
          <a:xfrm flipH="1">
            <a:off x="720097" y="4451655"/>
            <a:ext cx="5628941" cy="95410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Ciertas situaciones demanda distintos tipos de conducción. </a:t>
            </a:r>
          </a:p>
        </p:txBody>
      </p:sp>
      <p:sp>
        <p:nvSpPr>
          <p:cNvPr id="9" name="Rectángulo 8"/>
          <p:cNvSpPr/>
          <p:nvPr/>
        </p:nvSpPr>
        <p:spPr>
          <a:xfrm>
            <a:off x="550771" y="5546562"/>
            <a:ext cx="5967595" cy="103744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chemeClr val="tx1"/>
                </a:solidFill>
              </a:rPr>
              <a:t>El líder de acuerdo a la situación debe analizar cuál es el mejor tipo de conducción a aplicar. </a:t>
            </a:r>
          </a:p>
        </p:txBody>
      </p:sp>
    </p:spTree>
    <p:extLst>
      <p:ext uri="{BB962C8B-B14F-4D97-AF65-F5344CB8AC3E}">
        <p14:creationId xmlns:p14="http://schemas.microsoft.com/office/powerpoint/2010/main" val="843983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50783" y="291998"/>
            <a:ext cx="7472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Algunos tipos de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50771" y="1468192"/>
            <a:ext cx="6321218" cy="26776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vista desde el ángulo del seguidor.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Transaccional.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Transformacional.</a:t>
            </a:r>
          </a:p>
          <a:p>
            <a:pPr lvl="2"/>
            <a:endParaRPr lang="es-CL" sz="2400" dirty="0">
              <a:solidFill>
                <a:srgbClr val="FF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8941" y="2233946"/>
            <a:ext cx="1615580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738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50783" y="291998"/>
            <a:ext cx="7472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Algunos tipos de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50771" y="1468192"/>
            <a:ext cx="10683246" cy="433965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800" dirty="0"/>
              <a:t>Conducción vista desde el ángulo del seguidor.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8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800" dirty="0"/>
              <a:t>Transaccional: 	El líder debe entregar valores y atributos, </a:t>
            </a:r>
          </a:p>
          <a:p>
            <a:pPr lvl="2"/>
            <a:r>
              <a:rPr lang="es-CL" sz="2800" dirty="0"/>
              <a:t>			los colaboradores experiencia, cualidades, etc.</a:t>
            </a:r>
          </a:p>
          <a:p>
            <a:pPr lvl="2"/>
            <a:endParaRPr lang="es-CL" sz="2800" dirty="0"/>
          </a:p>
          <a:p>
            <a:pPr lvl="2"/>
            <a:r>
              <a:rPr lang="es-CL" sz="2800" dirty="0"/>
              <a:t>			El líder debe conocer en detalle a su gente y </a:t>
            </a:r>
          </a:p>
          <a:p>
            <a:pPr lvl="2"/>
            <a:r>
              <a:rPr lang="es-CL" sz="2800" dirty="0"/>
              <a:t>			asignarles objetivos logrables y medibles, para</a:t>
            </a:r>
          </a:p>
          <a:p>
            <a:pPr lvl="2"/>
            <a:r>
              <a:rPr lang="es-CL" sz="2800" dirty="0"/>
              <a:t>			así determinar la correspondiente recompensa</a:t>
            </a:r>
          </a:p>
          <a:p>
            <a:pPr lvl="2"/>
            <a:r>
              <a:rPr lang="es-CL" sz="2800" dirty="0"/>
              <a:t>			o punición por lo realizado.</a:t>
            </a:r>
          </a:p>
          <a:p>
            <a:pPr lvl="2"/>
            <a:endParaRPr lang="es-CL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640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50783" y="291998"/>
            <a:ext cx="7472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Algunos tipos de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30850" y="1468192"/>
            <a:ext cx="11500712" cy="39087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800" dirty="0"/>
              <a:t>Conducción vista desde el ángulo del seguidor.</a:t>
            </a:r>
          </a:p>
          <a:p>
            <a:pPr lvl="2"/>
            <a:endParaRPr lang="es-CL" sz="28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800" dirty="0"/>
              <a:t>Transformacional:	Es muy parecido al carismático.</a:t>
            </a:r>
          </a:p>
          <a:p>
            <a:pPr lvl="2"/>
            <a:endParaRPr lang="es-CL" sz="2800" dirty="0"/>
          </a:p>
          <a:p>
            <a:pPr lvl="2"/>
            <a:r>
              <a:rPr lang="es-CL" sz="2800" dirty="0"/>
              <a:t>				Es opuesto al modelo transaccional, ya que lo </a:t>
            </a:r>
          </a:p>
          <a:p>
            <a:pPr lvl="2"/>
            <a:r>
              <a:rPr lang="es-CL" sz="2800" dirty="0"/>
              <a:t>				que pretende es la motivación y compromiso</a:t>
            </a:r>
          </a:p>
          <a:p>
            <a:pPr lvl="2"/>
            <a:r>
              <a:rPr lang="es-CL" sz="2800" dirty="0"/>
              <a:t>				voluntario de la persona sin importar algún</a:t>
            </a:r>
          </a:p>
          <a:p>
            <a:pPr lvl="2"/>
            <a:r>
              <a:rPr lang="es-CL" sz="2800" dirty="0"/>
              <a:t>				tipo de premio o castigo.</a:t>
            </a:r>
          </a:p>
          <a:p>
            <a:pPr lvl="2"/>
            <a:endParaRPr lang="es-CL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3469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436730" y="395784"/>
            <a:ext cx="11016892" cy="267765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marL="355600" lvl="1" indent="-355600">
              <a:buFont typeface="Arial" panose="020B0604020202020204" pitchFamily="34" charset="0"/>
              <a:buChar char="•"/>
            </a:pPr>
            <a:r>
              <a:rPr lang="es-CL" sz="2400" dirty="0"/>
              <a:t>El modelo transaccional se basa en el principio de la retribución, siendo el nivel básico (primer escalón) en la escala de mando.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355600" indent="-355600">
              <a:buFont typeface="Arial" panose="020B0604020202020204" pitchFamily="34" charset="0"/>
              <a:buChar char="•"/>
            </a:pPr>
            <a:r>
              <a:rPr lang="es-CL" sz="2400" dirty="0"/>
              <a:t> También este modelo contempla la reciprocidad, como un segundo escalón.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355600" indent="-355600">
              <a:buFont typeface="Arial" panose="020B0604020202020204" pitchFamily="34" charset="0"/>
              <a:buChar char="•"/>
            </a:pPr>
            <a:r>
              <a:rPr lang="es-CL" sz="2400" dirty="0"/>
              <a:t>El modelo transformacional es un tercer escalón en la escala de mando, ya que se busca el convencimiento.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2352" y="3695151"/>
            <a:ext cx="3712973" cy="27859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279958" y="5709812"/>
            <a:ext cx="1868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/>
              <a:t>Retribución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4148919" y="4626436"/>
            <a:ext cx="2096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/>
              <a:t>Reciprocidad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7230256" y="3695151"/>
            <a:ext cx="2896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/>
              <a:t>Convencimiento</a:t>
            </a:r>
          </a:p>
        </p:txBody>
      </p:sp>
    </p:spTree>
    <p:extLst>
      <p:ext uri="{BB962C8B-B14F-4D97-AF65-F5344CB8AC3E}">
        <p14:creationId xmlns:p14="http://schemas.microsoft.com/office/powerpoint/2010/main" val="34889103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50783" y="291998"/>
            <a:ext cx="7472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Algunos tipos de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50771" y="1468192"/>
            <a:ext cx="6321218" cy="267765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vista desde el ángulo del seguidor.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Transaccional.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s-CL" sz="2400" dirty="0"/>
              <a:t>Transformacional.</a:t>
            </a:r>
          </a:p>
          <a:p>
            <a:pPr lvl="2"/>
            <a:endParaRPr lang="es-CL" sz="2400" dirty="0">
              <a:solidFill>
                <a:srgbClr val="FF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2815" y="3265911"/>
            <a:ext cx="1615580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3386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54547" y="2366682"/>
            <a:ext cx="4726735" cy="3385546"/>
          </a:xfrm>
          <a:prstGeom prst="rect">
            <a:avLst/>
          </a:prstGeom>
          <a:solidFill>
            <a:schemeClr val="bg1">
              <a:lumMod val="95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CuadroTexto 2"/>
          <p:cNvSpPr txBox="1"/>
          <p:nvPr/>
        </p:nvSpPr>
        <p:spPr>
          <a:xfrm>
            <a:off x="3246113" y="279119"/>
            <a:ext cx="41077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Conclusiones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5197" y="1208803"/>
            <a:ext cx="6858000" cy="454342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6" name="CuadroTexto 5"/>
          <p:cNvSpPr txBox="1"/>
          <p:nvPr/>
        </p:nvSpPr>
        <p:spPr>
          <a:xfrm>
            <a:off x="154547" y="1700012"/>
            <a:ext cx="452048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2400" dirty="0"/>
          </a:p>
          <a:p>
            <a:endParaRPr lang="es-CL" sz="2400" dirty="0"/>
          </a:p>
          <a:p>
            <a:r>
              <a:rPr lang="es-CL" sz="2400" dirty="0"/>
              <a:t>1.-	Todos estos estilos 	conviven entre sí, por 	lo 	que no son excluyentes. </a:t>
            </a:r>
          </a:p>
          <a:p>
            <a:pPr algn="just"/>
            <a:endParaRPr lang="es-CL" sz="2400" dirty="0"/>
          </a:p>
          <a:p>
            <a:r>
              <a:rPr lang="es-CL" sz="2400" dirty="0"/>
              <a:t>2.-	El ser autoritario, 	participativo y carismático 	se puede aplicar en un 	mismo instante. </a:t>
            </a:r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393687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3258992" y="0"/>
            <a:ext cx="37083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Conclusiones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240926" y="856357"/>
            <a:ext cx="6726428" cy="5262979"/>
          </a:xfrm>
          <a:prstGeom prst="rect">
            <a:avLst/>
          </a:prstGeom>
          <a:solidFill>
            <a:schemeClr val="bg1">
              <a:lumMod val="95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3.-	La conducción situacional no es otra cosa 	que la 	aplicación de estos tres 	modelos de conducción; autoritario, 	carismático y	participativo. Dependiendo 	del grado de madurez o preparación de 	la gente.  </a:t>
            </a:r>
          </a:p>
          <a:p>
            <a:endParaRPr lang="es-CL" sz="2400" dirty="0"/>
          </a:p>
          <a:p>
            <a:r>
              <a:rPr lang="es-CL" sz="2400" dirty="0"/>
              <a:t>4.-	También los modelos 	transaccional y 	transformacional, se	aplican junto con los 	tres básicos. </a:t>
            </a:r>
          </a:p>
          <a:p>
            <a:endParaRPr lang="es-CL" sz="2400" dirty="0"/>
          </a:p>
          <a:p>
            <a:r>
              <a:rPr lang="es-CL" sz="2400" dirty="0"/>
              <a:t>5.-	En síntesis, no hay fronteras entre los 	modelos de liderazgo, todos ellos conviven 	entre sí.</a:t>
            </a:r>
            <a:endParaRPr lang="es-CL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3433" y="279119"/>
            <a:ext cx="3722799" cy="24818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3433" y="2760985"/>
            <a:ext cx="3722799" cy="357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479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250783" y="291998"/>
            <a:ext cx="74727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Algunos tipos de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50771" y="1468192"/>
            <a:ext cx="6284349" cy="230832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vista desde el ángulo del superior.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en base al contexto.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/>
              <a:t>Conducción vista desde el ángulo del seguidor.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34404601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258473" y="184612"/>
            <a:ext cx="9675053" cy="646331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s-MX" sz="3600" dirty="0"/>
              <a:t>M</a:t>
            </a:r>
            <a:r>
              <a:rPr lang="es-CL" sz="3600" dirty="0" err="1"/>
              <a:t>etodología</a:t>
            </a:r>
            <a:r>
              <a:rPr lang="es-CL" sz="3600" dirty="0"/>
              <a:t> para la implementación del liderazgo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36615" y="1077900"/>
            <a:ext cx="5548548" cy="415498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es-MX" sz="2400" b="1" u="sng" dirty="0"/>
              <a:t>APRENDIZAJE 10 / 20 / 70</a:t>
            </a:r>
          </a:p>
          <a:p>
            <a:pPr algn="just"/>
            <a:endParaRPr lang="es-MX" sz="2400" dirty="0"/>
          </a:p>
          <a:p>
            <a:pPr algn="just"/>
            <a:r>
              <a:rPr lang="es-MX" sz="2400" dirty="0"/>
              <a:t>10% del tiempo es en aula.</a:t>
            </a:r>
          </a:p>
          <a:p>
            <a:pPr algn="just"/>
            <a:endParaRPr lang="es-MX" sz="2400" dirty="0"/>
          </a:p>
          <a:p>
            <a:pPr algn="just"/>
            <a:r>
              <a:rPr lang="es-MX" sz="2400" dirty="0"/>
              <a:t>20% se aprende de los demás</a:t>
            </a:r>
          </a:p>
          <a:p>
            <a:pPr algn="just"/>
            <a:endParaRPr lang="es-MX" sz="2400" dirty="0"/>
          </a:p>
          <a:p>
            <a:pPr algn="just"/>
            <a:r>
              <a:rPr lang="es-MX" sz="2400" dirty="0"/>
              <a:t>70% es experiencia personal </a:t>
            </a:r>
          </a:p>
          <a:p>
            <a:pPr algn="just"/>
            <a:endParaRPr lang="es-MX" sz="2400" dirty="0"/>
          </a:p>
          <a:p>
            <a:pPr algn="just"/>
            <a:endParaRPr lang="es-MX" sz="2400" dirty="0"/>
          </a:p>
          <a:p>
            <a:pPr algn="ctr"/>
            <a:r>
              <a:rPr lang="es-MX" sz="2400" b="1" dirty="0"/>
              <a:t>EN LA ESCUELA NAVAL SE ESTIMA QUE EL 10% DEBIERA SER UN 30%.</a:t>
            </a:r>
            <a:endParaRPr lang="es-CL" sz="2400" b="1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E74C367-05D8-62BF-5D80-E94A41162E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7140" y="1607126"/>
            <a:ext cx="5358245" cy="2679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7506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91741-0C83-7B05-2F08-CFEC72BA3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B2DAE0CA-3EE0-2173-50D8-16A3115A6071}"/>
              </a:ext>
            </a:extLst>
          </p:cNvPr>
          <p:cNvSpPr txBox="1"/>
          <p:nvPr/>
        </p:nvSpPr>
        <p:spPr>
          <a:xfrm>
            <a:off x="1258473" y="184612"/>
            <a:ext cx="9675053" cy="646331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s-MX" sz="3600" dirty="0"/>
              <a:t>M</a:t>
            </a:r>
            <a:r>
              <a:rPr lang="es-CL" sz="3600" dirty="0" err="1"/>
              <a:t>etodología</a:t>
            </a:r>
            <a:r>
              <a:rPr lang="es-CL" sz="3600" dirty="0"/>
              <a:t> para la implementación del liderazgo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67506E2-794A-E193-7B3B-B0E116217D8A}"/>
              </a:ext>
            </a:extLst>
          </p:cNvPr>
          <p:cNvSpPr txBox="1"/>
          <p:nvPr/>
        </p:nvSpPr>
        <p:spPr>
          <a:xfrm>
            <a:off x="436615" y="1077900"/>
            <a:ext cx="5548548" cy="378565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es-MX" sz="2400" b="1" u="sng" dirty="0"/>
              <a:t>COACHING</a:t>
            </a:r>
          </a:p>
          <a:p>
            <a:pPr algn="just"/>
            <a:endParaRPr lang="es-MX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El líder entrega herramientas, tales como conocimiento, tiempo u oportunidades.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El subordinado se debe desarrollar solo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 El objetivo es que la persona se desarrolle solo.</a:t>
            </a:r>
          </a:p>
          <a:p>
            <a:pPr algn="just"/>
            <a:endParaRPr lang="es-MX" sz="2400" dirty="0"/>
          </a:p>
          <a:p>
            <a:pPr algn="just"/>
            <a:r>
              <a:rPr lang="es-MX" sz="2400" b="1" dirty="0"/>
              <a:t>                 LÍDER                SUBORDINADO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06C6440-71A8-FF4D-3659-96FEE40483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105" y="1302328"/>
            <a:ext cx="5323298" cy="2995242"/>
          </a:xfrm>
          <a:prstGeom prst="rect">
            <a:avLst/>
          </a:prstGeom>
        </p:spPr>
      </p:pic>
      <p:sp>
        <p:nvSpPr>
          <p:cNvPr id="2" name="Flecha: a la derecha 1">
            <a:extLst>
              <a:ext uri="{FF2B5EF4-FFF2-40B4-BE49-F238E27FC236}">
                <a16:creationId xmlns:a16="http://schemas.microsoft.com/office/drawing/2014/main" id="{E05D607F-94E2-4164-13A2-228C4E293BAD}"/>
              </a:ext>
            </a:extLst>
          </p:cNvPr>
          <p:cNvSpPr/>
          <p:nvPr/>
        </p:nvSpPr>
        <p:spPr>
          <a:xfrm>
            <a:off x="2618508" y="4408709"/>
            <a:ext cx="789709" cy="34370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371737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3C8314-384B-FCDE-7079-42108F0DAB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8103364-22B2-0072-CD07-38A9413CBC82}"/>
              </a:ext>
            </a:extLst>
          </p:cNvPr>
          <p:cNvSpPr txBox="1"/>
          <p:nvPr/>
        </p:nvSpPr>
        <p:spPr>
          <a:xfrm>
            <a:off x="1258473" y="184612"/>
            <a:ext cx="9675053" cy="646331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s-MX" sz="3600" dirty="0"/>
              <a:t>M</a:t>
            </a:r>
            <a:r>
              <a:rPr lang="es-CL" sz="3600" dirty="0" err="1"/>
              <a:t>etodología</a:t>
            </a:r>
            <a:r>
              <a:rPr lang="es-CL" sz="3600" dirty="0"/>
              <a:t> para la implementación del liderazgo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0CC0F7A-85FA-2217-A8EE-1240FE2EE5D5}"/>
              </a:ext>
            </a:extLst>
          </p:cNvPr>
          <p:cNvSpPr txBox="1"/>
          <p:nvPr/>
        </p:nvSpPr>
        <p:spPr>
          <a:xfrm>
            <a:off x="124690" y="1120676"/>
            <a:ext cx="6165273" cy="378565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es-MX" sz="2400" b="1" u="sng" dirty="0"/>
              <a:t>RETROALIMENTACIÓN (</a:t>
            </a:r>
            <a:r>
              <a:rPr lang="es-MX" sz="2400" b="1" u="sng" dirty="0" err="1"/>
              <a:t>Feedback</a:t>
            </a:r>
            <a:r>
              <a:rPr lang="es-MX" sz="2400" b="1" u="sng" dirty="0"/>
              <a:t>)</a:t>
            </a:r>
          </a:p>
          <a:p>
            <a:pPr algn="just"/>
            <a:endParaRPr lang="es-MX" sz="2400" b="1" u="sng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Recibir información de cómo se están cumpliendo las tareas.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Corregir, reorganizar y mejorar el proceso.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Indicar qué se quiere modificar, de manera oportuna y en privado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Comprobar que el receptor haya entendido el problema.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653D504-5E8A-F47A-6660-CE3C3CE61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2221" y="2372838"/>
            <a:ext cx="5535088" cy="2306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1718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AC0D8B-2704-91E1-EE31-16E6836522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8E5007C-73DE-5704-09B7-84581942F052}"/>
              </a:ext>
            </a:extLst>
          </p:cNvPr>
          <p:cNvSpPr txBox="1"/>
          <p:nvPr/>
        </p:nvSpPr>
        <p:spPr>
          <a:xfrm>
            <a:off x="1258473" y="184612"/>
            <a:ext cx="9675053" cy="646331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s-MX" sz="3600" dirty="0"/>
              <a:t>M</a:t>
            </a:r>
            <a:r>
              <a:rPr lang="es-CL" sz="3600" dirty="0" err="1"/>
              <a:t>etodología</a:t>
            </a:r>
            <a:r>
              <a:rPr lang="es-CL" sz="3600" dirty="0"/>
              <a:t> para la implementación del liderazgo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60A5913-BCBD-4DEE-D9F8-BF758D4BB975}"/>
              </a:ext>
            </a:extLst>
          </p:cNvPr>
          <p:cNvSpPr txBox="1"/>
          <p:nvPr/>
        </p:nvSpPr>
        <p:spPr>
          <a:xfrm>
            <a:off x="124690" y="1120676"/>
            <a:ext cx="6165273" cy="30469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es-MX" sz="2400" b="1" u="sng" dirty="0"/>
              <a:t>MENTORING</a:t>
            </a:r>
          </a:p>
          <a:p>
            <a:pPr algn="just"/>
            <a:endParaRPr lang="es-MX" sz="2400" b="1" u="sng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Un </a:t>
            </a:r>
            <a:r>
              <a:rPr lang="es-MX" sz="2400"/>
              <a:t>experto brinda </a:t>
            </a:r>
            <a:r>
              <a:rPr lang="es-MX" sz="2400" dirty="0"/>
              <a:t>apoyo, experiencia o ideas.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Se debe instruir de tal manera que el receptor aprenda y adquiera un saber profesional.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MX" sz="2400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5AE5E055-F8AC-717E-93BC-3BD48CBFE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7947" y="2057477"/>
            <a:ext cx="5299363" cy="2424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7770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146832-3BF7-2F8C-1570-38BDB5E17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D3B2D05-9C44-8324-3B98-CBD8437A1456}"/>
              </a:ext>
            </a:extLst>
          </p:cNvPr>
          <p:cNvSpPr/>
          <p:nvPr/>
        </p:nvSpPr>
        <p:spPr>
          <a:xfrm>
            <a:off x="2655029" y="0"/>
            <a:ext cx="56394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400" b="1" i="0" u="none" strike="noStrike" kern="1200" cap="none" spc="0" normalizeH="0" baseline="0" noProof="0" dirty="0">
                <a:ln w="12700">
                  <a:solidFill>
                    <a:srgbClr val="5B9BD5">
                      <a:lumMod val="7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rgbClr val="5B9BD5"/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MANDO Y LIDERAZGO I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2CD0C66-D59C-969C-7DC1-58D8A8979D7D}"/>
              </a:ext>
            </a:extLst>
          </p:cNvPr>
          <p:cNvSpPr txBox="1"/>
          <p:nvPr/>
        </p:nvSpPr>
        <p:spPr>
          <a:xfrm>
            <a:off x="262867" y="1056049"/>
            <a:ext cx="5300746" cy="42780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Conceptos generales de la función de mando.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Origen y naturaleza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Visiones o dimensiones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Fuente del poder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Definiciones básicas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Cualidades éticas vinculadas a la carrera naval.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Moral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Ética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Hábitos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Código de honor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Valores institucionales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Carácter.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Rasgos de personalidad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Inteligencia emocional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F7642F8-5624-BFB7-F791-D000AB3FD6E0}"/>
              </a:ext>
            </a:extLst>
          </p:cNvPr>
          <p:cNvSpPr txBox="1"/>
          <p:nvPr/>
        </p:nvSpPr>
        <p:spPr>
          <a:xfrm>
            <a:off x="6365691" y="1069697"/>
            <a:ext cx="5193922" cy="42165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Estilo Naval.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Identidad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Liderazgo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Conocimiento.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Trabajo en equipo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Conducir-gestionar-operar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Visión – contexto – personas – comunicación.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Conformación de un equipo de trabajo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Cadena del valor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Frustración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Conflicto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Liderazgo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Oficial de Marina</a:t>
            </a:r>
            <a:endParaRPr kumimoji="0" lang="es-E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lecha izquierda 2">
            <a:extLst>
              <a:ext uri="{FF2B5EF4-FFF2-40B4-BE49-F238E27FC236}">
                <a16:creationId xmlns:a16="http://schemas.microsoft.com/office/drawing/2014/main" id="{74DF34D4-A33D-A582-AB59-1A078CA649F1}"/>
              </a:ext>
            </a:extLst>
          </p:cNvPr>
          <p:cNvSpPr/>
          <p:nvPr/>
        </p:nvSpPr>
        <p:spPr>
          <a:xfrm rot="20405112">
            <a:off x="7961244" y="4135273"/>
            <a:ext cx="972373" cy="34119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8451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831E82-6CDF-8E90-4CB7-D50693A7E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2246CB12-698A-8D25-FBA2-E42FE984240F}"/>
              </a:ext>
            </a:extLst>
          </p:cNvPr>
          <p:cNvSpPr txBox="1"/>
          <p:nvPr/>
        </p:nvSpPr>
        <p:spPr>
          <a:xfrm>
            <a:off x="975775" y="184612"/>
            <a:ext cx="96750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¿Qué se entiende por líder en la Armada?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D6469A2-8B03-99D0-70F0-99DFCBA1C00B}"/>
              </a:ext>
            </a:extLst>
          </p:cNvPr>
          <p:cNvSpPr txBox="1"/>
          <p:nvPr/>
        </p:nvSpPr>
        <p:spPr>
          <a:xfrm>
            <a:off x="115910" y="1105152"/>
            <a:ext cx="7742056" cy="526297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non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La O.A. indica que el líder debe </a:t>
            </a:r>
            <a:r>
              <a:rPr lang="es-CL" sz="2400" u="sng" dirty="0"/>
              <a:t>infundir positivamente</a:t>
            </a:r>
          </a:p>
          <a:p>
            <a:pPr algn="just"/>
            <a:r>
              <a:rPr lang="es-CL" sz="2400" dirty="0"/>
              <a:t>     enmarcado en los valores morales, con carácter y</a:t>
            </a:r>
          </a:p>
          <a:p>
            <a:pPr algn="just"/>
            <a:r>
              <a:rPr lang="es-CL" sz="2400" dirty="0"/>
              <a:t>     personalidad.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Abrahán </a:t>
            </a:r>
            <a:r>
              <a:rPr lang="es-CL" sz="2400" dirty="0" err="1"/>
              <a:t>Zalesnik</a:t>
            </a:r>
            <a:r>
              <a:rPr lang="es-CL" sz="2400" dirty="0"/>
              <a:t> explica que un administrador es </a:t>
            </a:r>
          </a:p>
          <a:p>
            <a:pPr algn="just"/>
            <a:r>
              <a:rPr lang="es-CL" sz="2400" dirty="0"/>
              <a:t>     pasivo y un </a:t>
            </a:r>
            <a:r>
              <a:rPr lang="es-CL" sz="2400" u="sng" dirty="0"/>
              <a:t>líder adopta una actitud personal (activo)</a:t>
            </a:r>
            <a:r>
              <a:rPr lang="es-CL" sz="2400" dirty="0"/>
              <a:t>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Para ser líder se requiere; </a:t>
            </a:r>
            <a:r>
              <a:rPr lang="es-CL" sz="2400" b="1" dirty="0"/>
              <a:t>valores</a:t>
            </a:r>
            <a:r>
              <a:rPr lang="es-CL" sz="2400" dirty="0"/>
              <a:t> personales, </a:t>
            </a:r>
            <a:r>
              <a:rPr lang="es-CL" sz="2400" b="1" dirty="0"/>
              <a:t>carácter</a:t>
            </a:r>
          </a:p>
          <a:p>
            <a:pPr algn="just"/>
            <a:r>
              <a:rPr lang="es-CL" sz="2400" dirty="0"/>
              <a:t>     para conducir,</a:t>
            </a:r>
            <a:r>
              <a:rPr lang="es-CL" sz="2400" b="1" dirty="0"/>
              <a:t> identidad </a:t>
            </a:r>
            <a:r>
              <a:rPr lang="es-CL" sz="2400" dirty="0"/>
              <a:t>hacia la nación y </a:t>
            </a:r>
            <a:r>
              <a:rPr lang="es-CL" sz="2400" b="1" dirty="0"/>
              <a:t>conocimientos</a:t>
            </a:r>
          </a:p>
          <a:p>
            <a:pPr algn="just"/>
            <a:r>
              <a:rPr lang="es-CL" sz="2400" dirty="0"/>
              <a:t>     al ser competente y culto.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El líder debe; definir objetivos logrables, </a:t>
            </a:r>
            <a:r>
              <a:rPr lang="es-CL" sz="2400" u="sng" dirty="0"/>
              <a:t>influenciar</a:t>
            </a:r>
          </a:p>
          <a:p>
            <a:pPr algn="just"/>
            <a:r>
              <a:rPr lang="es-CL" sz="2400" dirty="0"/>
              <a:t>     y </a:t>
            </a:r>
            <a:r>
              <a:rPr lang="es-CL" sz="2400" u="sng" dirty="0"/>
              <a:t>obtener adhesión </a:t>
            </a:r>
            <a:r>
              <a:rPr lang="es-CL" sz="2400" dirty="0"/>
              <a:t>voluntaria hacia el logro de estos</a:t>
            </a:r>
          </a:p>
          <a:p>
            <a:pPr algn="just"/>
            <a:r>
              <a:rPr lang="es-CL" sz="2400" dirty="0"/>
              <a:t>     objetivos. Debe encontrar lo mejor de las personas. 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E26C02C-9CB2-3014-6127-F3D30A0A9F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192" r="24048" b="14186"/>
          <a:stretch/>
        </p:blipFill>
        <p:spPr>
          <a:xfrm>
            <a:off x="8109399" y="1295783"/>
            <a:ext cx="3880834" cy="214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6672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975775" y="184612"/>
            <a:ext cx="96750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¿Qué se entiende por líder?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474766" y="1105152"/>
            <a:ext cx="7024359" cy="30469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non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El líder en la Armada debe ser </a:t>
            </a:r>
            <a:r>
              <a:rPr lang="es-CL" sz="2400" u="sng" dirty="0"/>
              <a:t>más emocional </a:t>
            </a:r>
            <a:r>
              <a:rPr lang="es-CL" sz="2400" dirty="0"/>
              <a:t>que</a:t>
            </a:r>
          </a:p>
          <a:p>
            <a:pPr algn="just"/>
            <a:r>
              <a:rPr lang="es-CL" sz="2400" dirty="0"/>
              <a:t>     racional, ya que debe capturar las emociones</a:t>
            </a:r>
          </a:p>
          <a:p>
            <a:pPr algn="just"/>
            <a:r>
              <a:rPr lang="es-CL" sz="2400" dirty="0"/>
              <a:t>     de la gente.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La racionalidad es muy necesaria en la toma de </a:t>
            </a:r>
          </a:p>
          <a:p>
            <a:pPr algn="just"/>
            <a:r>
              <a:rPr lang="es-CL" sz="2400" dirty="0"/>
              <a:t>     decisiones complejas, pero en general </a:t>
            </a:r>
            <a:r>
              <a:rPr lang="es-CL" sz="2400" u="sng" dirty="0"/>
              <a:t>debe primar  </a:t>
            </a:r>
          </a:p>
          <a:p>
            <a:pPr algn="just"/>
            <a:r>
              <a:rPr lang="es-CL" sz="2400" dirty="0"/>
              <a:t>     </a:t>
            </a:r>
            <a:r>
              <a:rPr lang="es-CL" sz="2400" u="sng" dirty="0"/>
              <a:t>la emocionalidad.</a:t>
            </a:r>
          </a:p>
          <a:p>
            <a:pPr algn="just"/>
            <a:endParaRPr lang="es-CL" sz="2400" dirty="0">
              <a:solidFill>
                <a:srgbClr val="FF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6417" y="1751972"/>
            <a:ext cx="3645660" cy="4867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4843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3721058" y="13447"/>
            <a:ext cx="65176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Liderazgo en la Armada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64918" y="875152"/>
            <a:ext cx="3092682" cy="378565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El mar.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El uso de la fuerza.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Mandar en combate</a:t>
            </a:r>
          </a:p>
          <a:p>
            <a:pPr algn="just"/>
            <a:r>
              <a:rPr lang="es-CL" sz="2400" dirty="0"/>
              <a:t>     o crisis (estrés).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Entrega máxima.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Sacrificar su vida.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3070" y="3183476"/>
            <a:ext cx="5992164" cy="361527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6135" y="4890392"/>
            <a:ext cx="4071476" cy="177516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9171" y="756562"/>
            <a:ext cx="5279533" cy="296335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" name="CuadroTexto 1"/>
          <p:cNvSpPr txBox="1"/>
          <p:nvPr/>
        </p:nvSpPr>
        <p:spPr>
          <a:xfrm>
            <a:off x="722083" y="351932"/>
            <a:ext cx="2348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/>
              <a:t>El escenario</a:t>
            </a:r>
          </a:p>
        </p:txBody>
      </p:sp>
    </p:spTree>
    <p:extLst>
      <p:ext uri="{BB962C8B-B14F-4D97-AF65-F5344CB8AC3E}">
        <p14:creationId xmlns:p14="http://schemas.microsoft.com/office/powerpoint/2010/main" val="7984373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242946" y="488785"/>
            <a:ext cx="4831330" cy="34163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El Marino en la Armada tiene como propósito mandar en combate.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En temporales el líder debe tomar decisiones.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Debe mandar sin vacilaciones y convencido.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rgbClr val="FF0000"/>
                </a:solidFill>
              </a:rPr>
              <a:t>La gente le debe obedecer y confiar que es correcto. 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7079482" y="4208633"/>
            <a:ext cx="4831330" cy="193899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b="1" dirty="0">
                <a:solidFill>
                  <a:srgbClr val="FF0000"/>
                </a:solidFill>
              </a:rPr>
              <a:t>El miedo no sirve.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Se debe tener prestigio y confianza mutua.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Esperar que lo sigan en situaciones difíciles.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23722" r="18547"/>
          <a:stretch/>
        </p:blipFill>
        <p:spPr>
          <a:xfrm>
            <a:off x="7289442" y="639406"/>
            <a:ext cx="3915177" cy="28575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7265" y="4208633"/>
            <a:ext cx="3902014" cy="259614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2441050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0765" y="234772"/>
            <a:ext cx="5137753" cy="230455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9541" y="2914269"/>
            <a:ext cx="5905500" cy="36957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743" y="234772"/>
            <a:ext cx="4181270" cy="2679497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578222" y="2333685"/>
            <a:ext cx="4249271" cy="452431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algn="just"/>
            <a:r>
              <a:rPr lang="es-CL" sz="2400" dirty="0"/>
              <a:t>                   Escenario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El mar.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El uso de la fuerza.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Mandar en combate</a:t>
            </a:r>
          </a:p>
          <a:p>
            <a:pPr algn="just"/>
            <a:r>
              <a:rPr lang="es-CL" sz="2400" dirty="0"/>
              <a:t>     o crisis (estrés).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Entrega máxima.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Sacrificar su vida.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3830891" y="1603414"/>
            <a:ext cx="5130230" cy="2246769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2800" b="1" dirty="0"/>
              <a:t>EN SÍNTESIS, EL OFICIAL DE MARINA DEBE CONSIDERAR EL ESTAR  PREPARADO PARA MANDAR EN ESCENARIOS HOSTILES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154984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540688" y="226206"/>
            <a:ext cx="11235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Escenario + las características y cualidades de un líder.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385906" y="2073057"/>
            <a:ext cx="3092682" cy="193899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Jerarquía.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Disciplina.</a:t>
            </a:r>
          </a:p>
          <a:p>
            <a:pPr algn="just"/>
            <a:endParaRPr lang="es-CL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Obediencia.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540688" y="1472765"/>
            <a:ext cx="2626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/>
              <a:t>Características.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6096000" y="1472765"/>
            <a:ext cx="5065337" cy="526297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Saber tomar decisiones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Enfrentar personas mayores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Defender ideas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Resiliencia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Asumir riesgos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Asumir responsabilidades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Ser equilibrado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Mandar bajo incertidumbre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Ejercer hacia el bien común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Accionar bajo normas éticas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Cohesión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Confianza mutua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Intuición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Lograr ascendiente</a:t>
            </a:r>
            <a:endParaRPr lang="es-CL" sz="2400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4B3828E-AEA4-AC5F-B060-C62C5BB012C4}"/>
              </a:ext>
            </a:extLst>
          </p:cNvPr>
          <p:cNvSpPr txBox="1"/>
          <p:nvPr/>
        </p:nvSpPr>
        <p:spPr>
          <a:xfrm>
            <a:off x="385905" y="4415739"/>
            <a:ext cx="3853585" cy="193899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400" dirty="0"/>
              <a:t>C</a:t>
            </a:r>
            <a:r>
              <a:rPr lang="es-CL" sz="2400" dirty="0" err="1"/>
              <a:t>apacidad</a:t>
            </a:r>
            <a:r>
              <a:rPr lang="es-CL" sz="2400" dirty="0"/>
              <a:t> profesional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Credibilidad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Entrenamiento intensivo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Valores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Trabajo en equipo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9E595B0-258C-FD54-638B-69B2605EB29E}"/>
              </a:ext>
            </a:extLst>
          </p:cNvPr>
          <p:cNvSpPr txBox="1"/>
          <p:nvPr/>
        </p:nvSpPr>
        <p:spPr>
          <a:xfrm>
            <a:off x="7307136" y="982493"/>
            <a:ext cx="2626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/>
              <a:t>C</a:t>
            </a:r>
            <a:r>
              <a:rPr lang="es-CL" sz="2800" dirty="0" err="1"/>
              <a:t>ualidades</a:t>
            </a:r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1102111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1994" y="3281193"/>
            <a:ext cx="3288327" cy="3288327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8" name="CuadroTexto 7"/>
          <p:cNvSpPr txBox="1"/>
          <p:nvPr/>
        </p:nvSpPr>
        <p:spPr>
          <a:xfrm>
            <a:off x="236466" y="288480"/>
            <a:ext cx="11928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/>
              <a:t>Escenario + las características + cualidades + entorno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755700" y="1204952"/>
            <a:ext cx="10009282" cy="187743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/>
              <a:t>Quien ejerce el mando debe lograr </a:t>
            </a:r>
            <a:r>
              <a:rPr lang="es-ES" sz="2400" u="sng" dirty="0"/>
              <a:t>transmitir valentía a su gente</a:t>
            </a:r>
            <a:r>
              <a:rPr lang="es-ES" sz="2400" dirty="0"/>
              <a:t>, aunque exista al miedo.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/>
              <a:t>Ser creíble.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400" dirty="0"/>
              <a:t>La jerarquía y la obediencia ayuda, pero a veces no es suficiente.</a:t>
            </a:r>
          </a:p>
          <a:p>
            <a:pPr algn="just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160260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13560" y="41564"/>
            <a:ext cx="89777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Liderazgo real y el mando en la Marina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749487" y="811005"/>
            <a:ext cx="4693025" cy="349379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800" dirty="0"/>
              <a:t>Un escenario complejo</a:t>
            </a:r>
            <a:r>
              <a:rPr lang="es-CL" dirty="0"/>
              <a:t>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800" dirty="0"/>
              <a:t>Características especiales.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800" dirty="0"/>
              <a:t>Cualidades exigentes.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CL" sz="2800" dirty="0"/>
              <a:t>Entorno de combate.</a:t>
            </a:r>
          </a:p>
        </p:txBody>
      </p:sp>
    </p:spTree>
    <p:extLst>
      <p:ext uri="{BB962C8B-B14F-4D97-AF65-F5344CB8AC3E}">
        <p14:creationId xmlns:p14="http://schemas.microsoft.com/office/powerpoint/2010/main" val="38671117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551164" y="-32789"/>
            <a:ext cx="65176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Liderazgo en la Armada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907489" y="2705328"/>
            <a:ext cx="3988592" cy="310854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pPr algn="ctr"/>
            <a:r>
              <a:rPr lang="es-CL" sz="3200" dirty="0"/>
              <a:t>En la Armada lo que se</a:t>
            </a:r>
          </a:p>
          <a:p>
            <a:pPr algn="ctr"/>
            <a:r>
              <a:rPr lang="es-CL" sz="3200" dirty="0"/>
              <a:t>requiere es un</a:t>
            </a:r>
          </a:p>
          <a:p>
            <a:pPr algn="ctr"/>
            <a:endParaRPr lang="es-CL" sz="3200" dirty="0"/>
          </a:p>
          <a:p>
            <a:pPr algn="ctr"/>
            <a:r>
              <a:rPr lang="es-CL" sz="3600" b="1" dirty="0"/>
              <a:t>liderazgo eficaz</a:t>
            </a:r>
          </a:p>
          <a:p>
            <a:pPr algn="ctr"/>
            <a:endParaRPr lang="es-CL" sz="3200" dirty="0"/>
          </a:p>
          <a:p>
            <a:pPr algn="ctr"/>
            <a:r>
              <a:rPr lang="es-CL" sz="3200" dirty="0"/>
              <a:t>dado que:</a:t>
            </a:r>
          </a:p>
        </p:txBody>
      </p:sp>
      <p:sp>
        <p:nvSpPr>
          <p:cNvPr id="2" name="Rectángulo 1"/>
          <p:cNvSpPr/>
          <p:nvPr/>
        </p:nvSpPr>
        <p:spPr>
          <a:xfrm>
            <a:off x="5150223" y="1385047"/>
            <a:ext cx="4693025" cy="532503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800" dirty="0"/>
              <a:t>Cohesión.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800" dirty="0"/>
              <a:t>Eficacia (llegar al corazón)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800" dirty="0"/>
              <a:t>Jerarquía militar.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800" dirty="0"/>
              <a:t>Los subordinados piensan y juzgan.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800" b="1" dirty="0">
                <a:solidFill>
                  <a:srgbClr val="FF0000"/>
                </a:solidFill>
              </a:rPr>
              <a:t>Los seguidores deben estar dispuestos a obedecer </a:t>
            </a:r>
            <a:r>
              <a:rPr lang="es-CL" sz="2800" b="1" u="sng" dirty="0">
                <a:solidFill>
                  <a:srgbClr val="FF0000"/>
                </a:solidFill>
              </a:rPr>
              <a:t>pese al riesgo</a:t>
            </a:r>
            <a:r>
              <a:rPr lang="es-CL" sz="2800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8678341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551164" y="-32789"/>
            <a:ext cx="65176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Liderazgo en la Armada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1765114" y="1683351"/>
            <a:ext cx="2811219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pPr algn="ctr"/>
            <a:r>
              <a:rPr lang="es-CL" sz="3200" dirty="0"/>
              <a:t>Liderazgo eficaz</a:t>
            </a:r>
          </a:p>
        </p:txBody>
      </p:sp>
      <p:sp>
        <p:nvSpPr>
          <p:cNvPr id="2" name="Rectángulo 1"/>
          <p:cNvSpPr/>
          <p:nvPr/>
        </p:nvSpPr>
        <p:spPr>
          <a:xfrm>
            <a:off x="5338482" y="1008530"/>
            <a:ext cx="4693025" cy="37651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CL" sz="2800" dirty="0"/>
              <a:t>Lograr la capacidad de conducir personas en situaciones extremas y que ellos lo sigan sin cuestionar y bajo incertidumbre.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46528" y="5381759"/>
            <a:ext cx="12115753" cy="13849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CL" sz="2800" dirty="0"/>
              <a:t>Hay que despertar y </a:t>
            </a:r>
            <a:r>
              <a:rPr lang="es-CL" sz="2800" u="sng" dirty="0"/>
              <a:t>capturar las emociones </a:t>
            </a:r>
            <a:r>
              <a:rPr lang="es-CL" sz="2800" dirty="0"/>
              <a:t>para que la gente actúe fuera de toda </a:t>
            </a:r>
          </a:p>
          <a:p>
            <a:pPr algn="ctr"/>
            <a:r>
              <a:rPr lang="es-CL" sz="2800" dirty="0"/>
              <a:t>racionalidad, aceptando los sacrificios de la vida en el mar y por cierto la</a:t>
            </a:r>
          </a:p>
          <a:p>
            <a:pPr algn="ctr"/>
            <a:r>
              <a:rPr lang="es-CL" sz="2800" dirty="0"/>
              <a:t>incertidumbre del riesgo. Es decir, una adhesión a toda prueba.</a:t>
            </a:r>
          </a:p>
        </p:txBody>
      </p:sp>
      <p:sp>
        <p:nvSpPr>
          <p:cNvPr id="6" name="Rectángulo 5"/>
          <p:cNvSpPr/>
          <p:nvPr/>
        </p:nvSpPr>
        <p:spPr>
          <a:xfrm rot="20414980">
            <a:off x="690203" y="2239641"/>
            <a:ext cx="10999871" cy="175432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CL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El miedo o la amenaza no sirven para </a:t>
            </a:r>
          </a:p>
          <a:p>
            <a:pPr algn="ctr"/>
            <a:r>
              <a:rPr lang="es-CL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ser un líder eficaz.</a:t>
            </a:r>
            <a:endParaRPr lang="es-C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7506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2551164" y="-32789"/>
            <a:ext cx="65176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400" dirty="0"/>
              <a:t>Liderazgo en la Armada</a:t>
            </a:r>
          </a:p>
        </p:txBody>
      </p:sp>
      <p:sp>
        <p:nvSpPr>
          <p:cNvPr id="2" name="Rectángulo 1"/>
          <p:cNvSpPr/>
          <p:nvPr/>
        </p:nvSpPr>
        <p:spPr>
          <a:xfrm>
            <a:off x="755644" y="695382"/>
            <a:ext cx="6736977" cy="61213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Cercano y empático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Dar el ejemplo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Buena comunicación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Cumplir con el código de honor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Justo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Disciplinado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Leal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Seguir el bien común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Sobrio y probo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Respetuoso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2400" dirty="0"/>
              <a:t>Veraz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400" dirty="0"/>
          </a:p>
        </p:txBody>
      </p:sp>
      <p:sp>
        <p:nvSpPr>
          <p:cNvPr id="4" name="CuadroTexto 3"/>
          <p:cNvSpPr txBox="1"/>
          <p:nvPr/>
        </p:nvSpPr>
        <p:spPr>
          <a:xfrm>
            <a:off x="8202305" y="2265529"/>
            <a:ext cx="3098041" cy="19389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s-ES" sz="4000" dirty="0"/>
              <a:t>Ser un buen oficial de división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756291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Imagen 89" descr="Punta de iceberg sumergida en el agua">
            <a:extLst>
              <a:ext uri="{FF2B5EF4-FFF2-40B4-BE49-F238E27FC236}">
                <a16:creationId xmlns:a16="http://schemas.microsoft.com/office/drawing/2014/main" id="{5875D089-6921-AC59-D53B-42E7E36942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7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765" y="969071"/>
            <a:ext cx="8266471" cy="4771103"/>
          </a:xfrm>
          <a:prstGeom prst="rect">
            <a:avLst/>
          </a:prstGeom>
        </p:spPr>
      </p:pic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B85EC24D-1B30-B66E-9276-7C4F23404575}"/>
              </a:ext>
            </a:extLst>
          </p:cNvPr>
          <p:cNvCxnSpPr>
            <a:cxnSpLocks/>
          </p:cNvCxnSpPr>
          <p:nvPr/>
        </p:nvCxnSpPr>
        <p:spPr>
          <a:xfrm flipV="1">
            <a:off x="6095999" y="2173014"/>
            <a:ext cx="0" cy="52726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cto 31">
            <a:extLst>
              <a:ext uri="{FF2B5EF4-FFF2-40B4-BE49-F238E27FC236}">
                <a16:creationId xmlns:a16="http://schemas.microsoft.com/office/drawing/2014/main" id="{A72E0A6E-91EA-C413-429C-A465F42EE7BD}"/>
              </a:ext>
            </a:extLst>
          </p:cNvPr>
          <p:cNvCxnSpPr>
            <a:cxnSpLocks/>
          </p:cNvCxnSpPr>
          <p:nvPr/>
        </p:nvCxnSpPr>
        <p:spPr>
          <a:xfrm flipV="1">
            <a:off x="6656438" y="2508132"/>
            <a:ext cx="1034322" cy="799544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D0DF25F3-0F02-A208-3A72-2DB7BCF17FE9}"/>
              </a:ext>
            </a:extLst>
          </p:cNvPr>
          <p:cNvCxnSpPr>
            <a:cxnSpLocks/>
          </p:cNvCxnSpPr>
          <p:nvPr/>
        </p:nvCxnSpPr>
        <p:spPr>
          <a:xfrm>
            <a:off x="6558654" y="3244128"/>
            <a:ext cx="1132107" cy="334201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37">
            <a:extLst>
              <a:ext uri="{FF2B5EF4-FFF2-40B4-BE49-F238E27FC236}">
                <a16:creationId xmlns:a16="http://schemas.microsoft.com/office/drawing/2014/main" id="{4F4AC9E0-D38E-5847-A740-3FB20D9C3818}"/>
              </a:ext>
            </a:extLst>
          </p:cNvPr>
          <p:cNvCxnSpPr>
            <a:cxnSpLocks/>
          </p:cNvCxnSpPr>
          <p:nvPr/>
        </p:nvCxnSpPr>
        <p:spPr>
          <a:xfrm flipH="1" flipV="1">
            <a:off x="4448719" y="2508133"/>
            <a:ext cx="1177829" cy="906343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recto 40">
            <a:extLst>
              <a:ext uri="{FF2B5EF4-FFF2-40B4-BE49-F238E27FC236}">
                <a16:creationId xmlns:a16="http://schemas.microsoft.com/office/drawing/2014/main" id="{0F524EC5-6B07-1A64-C0CF-32D0385A0733}"/>
              </a:ext>
            </a:extLst>
          </p:cNvPr>
          <p:cNvCxnSpPr>
            <a:cxnSpLocks/>
          </p:cNvCxnSpPr>
          <p:nvPr/>
        </p:nvCxnSpPr>
        <p:spPr>
          <a:xfrm flipH="1" flipV="1">
            <a:off x="6095999" y="3688000"/>
            <a:ext cx="2040" cy="706592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47">
            <a:extLst>
              <a:ext uri="{FF2B5EF4-FFF2-40B4-BE49-F238E27FC236}">
                <a16:creationId xmlns:a16="http://schemas.microsoft.com/office/drawing/2014/main" id="{FFD68647-F3FB-0E95-3678-77638FC64C7C}"/>
              </a:ext>
            </a:extLst>
          </p:cNvPr>
          <p:cNvCxnSpPr>
            <a:cxnSpLocks/>
          </p:cNvCxnSpPr>
          <p:nvPr/>
        </p:nvCxnSpPr>
        <p:spPr>
          <a:xfrm flipH="1">
            <a:off x="4644653" y="3280509"/>
            <a:ext cx="802175" cy="377603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26" name="Vista general de diapositiva 25">
                <a:extLst>
                  <a:ext uri="{FF2B5EF4-FFF2-40B4-BE49-F238E27FC236}">
                    <a16:creationId xmlns:a16="http://schemas.microsoft.com/office/drawing/2014/main" id="{A91CB92B-E7EC-78FA-6F10-FB1E49F0274C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5375970" y="2640144"/>
              <a:ext cx="1440063" cy="1285875"/>
            </p:xfrm>
            <a:graphic>
              <a:graphicData uri="http://schemas.microsoft.com/office/powerpoint/2016/slidezoom">
                <pslz:sldZm>
                  <pslz:sldZmObj sldId="265" cId="1716868154">
                    <pslz:zmPr id="{051E2A67-E381-4203-86BD-587D6E25579F}" imageType="cover" transitionDur="4000">
                      <p166:blipFill xmlns:p166="http://schemas.microsoft.com/office/powerpoint/2016/6/main">
                        <a:blip r:embed="rId3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440063" cy="1285875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26" name="Vista general de diapositiva 25">
                <a:extLst>
                  <a:ext uri="{FF2B5EF4-FFF2-40B4-BE49-F238E27FC236}">
                    <a16:creationId xmlns:a16="http://schemas.microsoft.com/office/drawing/2014/main" id="{A91CB92B-E7EC-78FA-6F10-FB1E49F0274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75970" y="2640144"/>
                <a:ext cx="1440063" cy="1285875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p:sp>
        <p:nvSpPr>
          <p:cNvPr id="2" name="Marcador de número de diapositiva 5">
            <a:extLst>
              <a:ext uri="{FF2B5EF4-FFF2-40B4-BE49-F238E27FC236}">
                <a16:creationId xmlns:a16="http://schemas.microsoft.com/office/drawing/2014/main" id="{B47002F1-5DC1-16C3-4802-5E483D5B756D}"/>
              </a:ext>
            </a:extLst>
          </p:cNvPr>
          <p:cNvSpPr txBox="1">
            <a:spLocks/>
          </p:cNvSpPr>
          <p:nvPr/>
        </p:nvSpPr>
        <p:spPr>
          <a:xfrm>
            <a:off x="10320338" y="5689719"/>
            <a:ext cx="216694" cy="216694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</p:spPr>
        <p:txBody>
          <a:bodyPr lIns="0" tIns="0" rIns="0" bIns="0" rtlCol="0" anchor="ctr"/>
          <a:lstStyle>
            <a:defPPr>
              <a:defRPr lang="es-CL"/>
            </a:defPPr>
            <a:lvl1pPr marL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lang="en-ZA"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defRPr/>
            </a:pPr>
            <a:fld id="{5AB48011-FE0A-5040-9809-EB422CBA25ED}" type="slidenum">
              <a:rPr lang="es-ES" sz="750">
                <a:solidFill>
                  <a:prstClr val="white"/>
                </a:solidFill>
                <a:latin typeface="Calibri"/>
              </a:rPr>
              <a:pPr defTabSz="685800">
                <a:defRPr/>
              </a:pPr>
              <a:t>46</a:t>
            </a:fld>
            <a:endParaRPr lang="es-ES" sz="750" dirty="0">
              <a:solidFill>
                <a:prstClr val="white"/>
              </a:solidFill>
              <a:latin typeface="Calibri"/>
            </a:endParaRPr>
          </a:p>
        </p:txBody>
      </p:sp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5" name="Vista general de diapositiva 4">
                <a:extLst>
                  <a:ext uri="{FF2B5EF4-FFF2-40B4-BE49-F238E27FC236}">
                    <a16:creationId xmlns:a16="http://schemas.microsoft.com/office/drawing/2014/main" id="{4505EE3D-A87D-0FF2-061C-CB2E13EFC77E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3568315" y="1780194"/>
              <a:ext cx="1175996" cy="1161000"/>
            </p:xfrm>
            <a:graphic>
              <a:graphicData uri="http://schemas.microsoft.com/office/powerpoint/2016/slidezoom">
                <pslz:sldZm>
                  <pslz:sldZmObj sldId="271" cId="244964408">
                    <pslz:zmPr id="{EA00101F-8689-4CC8-92E0-33D93420EE9B}" imageType="cover" transitionDur="2000">
                      <p166:blipFill xmlns:p166="http://schemas.microsoft.com/office/powerpoint/2016/6/main">
                        <a:blip r:embed="rId5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75996" cy="1161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5" name="Vista general de diapositiva 4">
                <a:extLst>
                  <a:ext uri="{FF2B5EF4-FFF2-40B4-BE49-F238E27FC236}">
                    <a16:creationId xmlns:a16="http://schemas.microsoft.com/office/drawing/2014/main" id="{4505EE3D-A87D-0FF2-061C-CB2E13EFC77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68315" y="1780194"/>
                <a:ext cx="1175996" cy="1161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7" name="Vista general de diapositiva 6">
                <a:extLst>
                  <a:ext uri="{FF2B5EF4-FFF2-40B4-BE49-F238E27FC236}">
                    <a16:creationId xmlns:a16="http://schemas.microsoft.com/office/drawing/2014/main" id="{94CB1EFC-245C-33E9-438B-96231A830003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5503437" y="1102297"/>
              <a:ext cx="1178125" cy="1161000"/>
            </p:xfrm>
            <a:graphic>
              <a:graphicData uri="http://schemas.microsoft.com/office/powerpoint/2016/slidezoom">
                <pslz:sldZm>
                  <pslz:sldZmObj sldId="269" cId="3029294001">
                    <pslz:zmPr id="{3DB4C226-4E29-4B46-9FE3-4D257A46F67C}" imageType="cover" transitionDur="2000">
                      <p166:blipFill xmlns:p166="http://schemas.microsoft.com/office/powerpoint/2016/6/main">
                        <a:blip r:embed="rId7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78125" cy="1161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7" name="Vista general de diapositiva 6">
                <a:extLst>
                  <a:ext uri="{FF2B5EF4-FFF2-40B4-BE49-F238E27FC236}">
                    <a16:creationId xmlns:a16="http://schemas.microsoft.com/office/drawing/2014/main" id="{94CB1EFC-245C-33E9-438B-96231A83000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03437" y="1102297"/>
                <a:ext cx="1178125" cy="1161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0" name="Vista general de diapositiva 9">
                <a:extLst>
                  <a:ext uri="{FF2B5EF4-FFF2-40B4-BE49-F238E27FC236}">
                    <a16:creationId xmlns:a16="http://schemas.microsoft.com/office/drawing/2014/main" id="{3226B551-6E4B-CBCA-9427-7A26BE9F0FD1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7574551" y="3208787"/>
              <a:ext cx="1173836" cy="1161000"/>
            </p:xfrm>
            <a:graphic>
              <a:graphicData uri="http://schemas.microsoft.com/office/powerpoint/2016/slidezoom">
                <pslz:sldZm>
                  <pslz:sldZmObj sldId="270" cId="793996804">
                    <pslz:zmPr id="{7D4346A7-8CED-4FA2-BAE7-0F318E07DCAC}" imageType="cover" transitionDur="2000">
                      <p166:blipFill xmlns:p166="http://schemas.microsoft.com/office/powerpoint/2016/6/main">
                        <a:blip r:embed="rId9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73836" cy="1161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0" name="Vista general de diapositiva 9">
                <a:extLst>
                  <a:ext uri="{FF2B5EF4-FFF2-40B4-BE49-F238E27FC236}">
                    <a16:creationId xmlns:a16="http://schemas.microsoft.com/office/drawing/2014/main" id="{3226B551-6E4B-CBCA-9427-7A26BE9F0FD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74551" y="3208787"/>
                <a:ext cx="1173836" cy="1161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3" name="Vista general de diapositiva 12">
                <a:extLst>
                  <a:ext uri="{FF2B5EF4-FFF2-40B4-BE49-F238E27FC236}">
                    <a16:creationId xmlns:a16="http://schemas.microsoft.com/office/drawing/2014/main" id="{25B3B065-76A7-F180-DDB4-735A76E6C662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7361737" y="1760337"/>
              <a:ext cx="1178125" cy="1161000"/>
            </p:xfrm>
            <a:graphic>
              <a:graphicData uri="http://schemas.microsoft.com/office/powerpoint/2016/slidezoom">
                <pslz:sldZm>
                  <pslz:sldZmObj sldId="272" cId="2715289184">
                    <pslz:zmPr id="{1633456A-671F-49D9-B5BF-7787BB8D9C46}" imageType="cover" transitionDur="2000">
                      <p166:blipFill xmlns:p166="http://schemas.microsoft.com/office/powerpoint/2016/6/main">
                        <a:blip r:embed="rId11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78125" cy="1161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3" name="Vista general de diapositiva 12">
                <a:extLst>
                  <a:ext uri="{FF2B5EF4-FFF2-40B4-BE49-F238E27FC236}">
                    <a16:creationId xmlns:a16="http://schemas.microsoft.com/office/drawing/2014/main" id="{25B3B065-76A7-F180-DDB4-735A76E6C66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61737" y="1760337"/>
                <a:ext cx="1178125" cy="1161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5" name="Vista general de diapositiva 14">
                <a:extLst>
                  <a:ext uri="{FF2B5EF4-FFF2-40B4-BE49-F238E27FC236}">
                    <a16:creationId xmlns:a16="http://schemas.microsoft.com/office/drawing/2014/main" id="{415C567E-3ED1-47EB-87FB-FC336C1E2033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5514557" y="4334788"/>
              <a:ext cx="1178125" cy="1161000"/>
            </p:xfrm>
            <a:graphic>
              <a:graphicData uri="http://schemas.microsoft.com/office/powerpoint/2016/slidezoom">
                <pslz:sldZm>
                  <pslz:sldZmObj sldId="273" cId="4239905259">
                    <pslz:zmPr id="{D66BFDCF-DE66-434E-832E-03F6762C5580}" imageType="cover" transitionDur="2000">
                      <p166:blipFill xmlns:p166="http://schemas.microsoft.com/office/powerpoint/2016/6/main">
                        <a:blip r:embed="rId13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78125" cy="1161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5" name="Vista general de diapositiva 14">
                <a:extLst>
                  <a:ext uri="{FF2B5EF4-FFF2-40B4-BE49-F238E27FC236}">
                    <a16:creationId xmlns:a16="http://schemas.microsoft.com/office/drawing/2014/main" id="{415C567E-3ED1-47EB-87FB-FC336C1E203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14557" y="4334788"/>
                <a:ext cx="1178125" cy="1161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7" name="Vista general de diapositiva 16">
                <a:extLst>
                  <a:ext uri="{FF2B5EF4-FFF2-40B4-BE49-F238E27FC236}">
                    <a16:creationId xmlns:a16="http://schemas.microsoft.com/office/drawing/2014/main" id="{942DD4FB-B664-B26D-B7C5-E0686608B586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3563083" y="3279547"/>
              <a:ext cx="1175996" cy="1161000"/>
            </p:xfrm>
            <a:graphic>
              <a:graphicData uri="http://schemas.microsoft.com/office/powerpoint/2016/slidezoom">
                <pslz:sldZm>
                  <pslz:sldZmObj sldId="3987" cId="3419947846">
                    <pslz:zmPr id="{C1E9956E-798A-4731-B2B9-6A8783EA8A76}" imageType="cover" transitionDur="2000">
                      <p166:blipFill xmlns:p166="http://schemas.microsoft.com/office/powerpoint/2016/6/main">
                        <a:blip r:embed="rId15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75996" cy="1161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7" name="Vista general de diapositiva 16">
                <a:extLst>
                  <a:ext uri="{FF2B5EF4-FFF2-40B4-BE49-F238E27FC236}">
                    <a16:creationId xmlns:a16="http://schemas.microsoft.com/office/drawing/2014/main" id="{942DD4FB-B664-B26D-B7C5-E0686608B58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63083" y="3279547"/>
                <a:ext cx="1175996" cy="1161000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7553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C76F71-BBFB-94BB-B164-648921179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CAEA746-61D1-978C-71BB-F56F4C4C46D8}"/>
              </a:ext>
            </a:extLst>
          </p:cNvPr>
          <p:cNvSpPr/>
          <p:nvPr/>
        </p:nvSpPr>
        <p:spPr>
          <a:xfrm>
            <a:off x="2655029" y="0"/>
            <a:ext cx="56394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400" b="1" i="0" u="none" strike="noStrike" kern="1200" cap="none" spc="0" normalizeH="0" baseline="0" noProof="0" dirty="0">
                <a:ln w="12700">
                  <a:solidFill>
                    <a:srgbClr val="5B9BD5">
                      <a:lumMod val="7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rgbClr val="5B9BD5"/>
                  </a:outerShdw>
                  <a:reflection blurRad="6350" stA="55000" endA="300" endPos="45500" dir="5400000" sy="-100000" algn="bl" rotWithShape="0"/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MANDO Y LIDERAZGO I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1F56B8A-7603-B221-F35A-E8ABEBE427BF}"/>
              </a:ext>
            </a:extLst>
          </p:cNvPr>
          <p:cNvSpPr txBox="1"/>
          <p:nvPr/>
        </p:nvSpPr>
        <p:spPr>
          <a:xfrm>
            <a:off x="262867" y="1056049"/>
            <a:ext cx="5300746" cy="42780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Conceptos generales de la función de mando.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Origen y naturaleza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Visiones o dimensiones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Fuente del poder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Definiciones básicas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Cualidades éticas vinculadas a la carrera naval.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Moral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Ética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Hábitos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Código de honor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Valores institucionales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Carácter.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Rasgos de personalidad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Inteligencia emocional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90C1F8D-A490-C282-CEEB-21121C33B124}"/>
              </a:ext>
            </a:extLst>
          </p:cNvPr>
          <p:cNvSpPr txBox="1"/>
          <p:nvPr/>
        </p:nvSpPr>
        <p:spPr>
          <a:xfrm>
            <a:off x="6365691" y="1069697"/>
            <a:ext cx="5193922" cy="48320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Estilo Naval.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Identidad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Liderazgo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Conocimiento.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Trabajo en equipo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Conducir-gestionar-operar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Visión – contexto – personas – comunicación.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Conformación de un equipo de trabajo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Cadena del valor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Frustración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Conflicto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Liderazgo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Oficial de Marina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2000" b="1" dirty="0">
                <a:solidFill>
                  <a:prstClr val="black"/>
                </a:solidFill>
                <a:latin typeface="Calibri" panose="020F0502020204030204"/>
              </a:rPr>
              <a:t>Normas de comportamiento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Toma de decisión</a:t>
            </a:r>
            <a:endParaRPr kumimoji="0" lang="es-ES" sz="2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lecha izquierda 2">
            <a:extLst>
              <a:ext uri="{FF2B5EF4-FFF2-40B4-BE49-F238E27FC236}">
                <a16:creationId xmlns:a16="http://schemas.microsoft.com/office/drawing/2014/main" id="{90CEAB7E-1523-D52A-3BB4-7C34A2B81A56}"/>
              </a:ext>
            </a:extLst>
          </p:cNvPr>
          <p:cNvSpPr/>
          <p:nvPr/>
        </p:nvSpPr>
        <p:spPr>
          <a:xfrm rot="20405112">
            <a:off x="9485244" y="4717164"/>
            <a:ext cx="972373" cy="34119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0157E45-AABC-FFAA-8734-3A3B6595E2D4}"/>
              </a:ext>
            </a:extLst>
          </p:cNvPr>
          <p:cNvSpPr/>
          <p:nvPr/>
        </p:nvSpPr>
        <p:spPr>
          <a:xfrm>
            <a:off x="831273" y="2507673"/>
            <a:ext cx="3879272" cy="191192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400" b="1" dirty="0">
                <a:solidFill>
                  <a:schemeClr val="tx1"/>
                </a:solidFill>
              </a:rPr>
              <a:t>PRÓXIMA SEMANA</a:t>
            </a:r>
            <a:endParaRPr lang="es-CL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97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4400</TotalTime>
  <Words>2049</Words>
  <Application>Microsoft Office PowerPoint</Application>
  <PresentationFormat>Panorámica</PresentationFormat>
  <Paragraphs>447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2" baseType="lpstr">
      <vt:lpstr>Arial</vt:lpstr>
      <vt:lpstr>Calibri</vt:lpstr>
      <vt:lpstr>Calibri Light</vt:lpstr>
      <vt:lpstr>Tema de Office</vt:lpstr>
      <vt:lpstr>4_Tema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Eduardo</dc:creator>
  <cp:lastModifiedBy>Eduardo Sims</cp:lastModifiedBy>
  <cp:revision>119</cp:revision>
  <dcterms:created xsi:type="dcterms:W3CDTF">2017-05-20T17:06:38Z</dcterms:created>
  <dcterms:modified xsi:type="dcterms:W3CDTF">2025-05-13T20:12:34Z</dcterms:modified>
</cp:coreProperties>
</file>