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975" r:id="rId2"/>
    <p:sldMasterId id="2147484133" r:id="rId3"/>
    <p:sldMasterId id="2147484219" r:id="rId4"/>
  </p:sldMasterIdLst>
  <p:notesMasterIdLst>
    <p:notesMasterId r:id="rId20"/>
  </p:notesMasterIdLst>
  <p:handoutMasterIdLst>
    <p:handoutMasterId r:id="rId21"/>
  </p:handoutMasterIdLst>
  <p:sldIdLst>
    <p:sldId id="1202" r:id="rId5"/>
    <p:sldId id="1221" r:id="rId6"/>
    <p:sldId id="1864" r:id="rId7"/>
    <p:sldId id="730" r:id="rId8"/>
    <p:sldId id="1206" r:id="rId9"/>
    <p:sldId id="1315" r:id="rId10"/>
    <p:sldId id="1870" r:id="rId11"/>
    <p:sldId id="1205" r:id="rId12"/>
    <p:sldId id="1868" r:id="rId13"/>
    <p:sldId id="1316" r:id="rId14"/>
    <p:sldId id="1211" r:id="rId15"/>
    <p:sldId id="1213" r:id="rId16"/>
    <p:sldId id="1866" r:id="rId17"/>
    <p:sldId id="1865" r:id="rId18"/>
    <p:sldId id="805" r:id="rId19"/>
  </p:sldIdLst>
  <p:sldSz cx="12192000" cy="6858000"/>
  <p:notesSz cx="7102475" cy="9388475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6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3793" userDrawn="1">
          <p15:clr>
            <a:srgbClr val="A4A3A4"/>
          </p15:clr>
        </p15:guide>
        <p15:guide id="4" pos="5586" userDrawn="1">
          <p15:clr>
            <a:srgbClr val="A4A3A4"/>
          </p15:clr>
        </p15:guide>
        <p15:guide id="5" pos="3841">
          <p15:clr>
            <a:srgbClr val="A4A3A4"/>
          </p15:clr>
        </p15:guide>
        <p15:guide id="6" orient="horz" pos="3527">
          <p15:clr>
            <a:srgbClr val="A4A3A4"/>
          </p15:clr>
        </p15:guide>
        <p15:guide id="7" pos="555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724" userDrawn="1">
          <p15:clr>
            <a:srgbClr val="A4A3A4"/>
          </p15:clr>
        </p15:guide>
        <p15:guide id="2" pos="2257" userDrawn="1">
          <p15:clr>
            <a:srgbClr val="A4A3A4"/>
          </p15:clr>
        </p15:guide>
        <p15:guide id="3" orient="horz" pos="2957" userDrawn="1">
          <p15:clr>
            <a:srgbClr val="A4A3A4"/>
          </p15:clr>
        </p15:guide>
        <p15:guide id="4" pos="223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FFC111"/>
    <a:srgbClr val="FF9933"/>
    <a:srgbClr val="FFEEBD"/>
    <a:srgbClr val="FFCC00"/>
    <a:srgbClr val="000066"/>
    <a:srgbClr val="00003E"/>
    <a:srgbClr val="000099"/>
    <a:srgbClr val="FF0000"/>
    <a:srgbClr val="106A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779" autoAdjust="0"/>
    <p:restoredTop sz="94291" autoAdjust="0"/>
  </p:normalViewPr>
  <p:slideViewPr>
    <p:cSldViewPr snapToGrid="0">
      <p:cViewPr varScale="1">
        <p:scale>
          <a:sx n="107" d="100"/>
          <a:sy n="107" d="100"/>
        </p:scale>
        <p:origin x="108" y="180"/>
      </p:cViewPr>
      <p:guideLst>
        <p:guide orient="horz" pos="2296"/>
        <p:guide pos="3840"/>
        <p:guide orient="horz" pos="3793"/>
        <p:guide pos="5586"/>
        <p:guide pos="3841"/>
        <p:guide orient="horz" pos="3527"/>
        <p:guide pos="55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510"/>
    </p:cViewPr>
  </p:sorterViewPr>
  <p:notesViewPr>
    <p:cSldViewPr snapToGrid="0">
      <p:cViewPr>
        <p:scale>
          <a:sx n="50" d="100"/>
          <a:sy n="50" d="100"/>
        </p:scale>
        <p:origin x="-2934" y="-180"/>
      </p:cViewPr>
      <p:guideLst>
        <p:guide orient="horz" pos="2724"/>
        <p:guide pos="2257"/>
        <p:guide orient="horz" pos="2957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2"/>
            <a:ext cx="3078513" cy="469950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4022304" y="2"/>
            <a:ext cx="3078513" cy="469950"/>
          </a:xfrm>
          <a:prstGeom prst="rect">
            <a:avLst/>
          </a:prstGeom>
        </p:spPr>
        <p:txBody>
          <a:bodyPr vert="horz" lIns="92464" tIns="46232" rIns="92464" bIns="46232" rtlCol="0"/>
          <a:lstStyle>
            <a:lvl1pPr algn="r">
              <a:defRPr sz="1200"/>
            </a:lvl1pPr>
          </a:lstStyle>
          <a:p>
            <a:fld id="{1D46DD8E-8965-4001-96CE-7D3C574ED5D8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917025"/>
            <a:ext cx="3078513" cy="469949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4022304" y="8917025"/>
            <a:ext cx="3078513" cy="469949"/>
          </a:xfrm>
          <a:prstGeom prst="rect">
            <a:avLst/>
          </a:prstGeom>
        </p:spPr>
        <p:txBody>
          <a:bodyPr vert="horz" lIns="92464" tIns="46232" rIns="92464" bIns="46232" rtlCol="0" anchor="b"/>
          <a:lstStyle>
            <a:lvl1pPr algn="r">
              <a:defRPr sz="1200"/>
            </a:lvl1pPr>
          </a:lstStyle>
          <a:p>
            <a:fld id="{FB210550-6982-4B84-AACA-D84A7353A12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9723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8515" y="1178453"/>
            <a:ext cx="12659504" cy="7041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1607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9" y="4517822"/>
            <a:ext cx="5682645" cy="3696534"/>
          </a:xfrm>
          <a:prstGeom prst="rect">
            <a:avLst/>
          </a:prstGeom>
        </p:spPr>
        <p:txBody>
          <a:bodyPr lIns="92464" tIns="46232" rIns="92464" bIns="46232"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981761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01655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031270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9997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737393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5946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71053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78271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837643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52385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6600" y="1174750"/>
            <a:ext cx="5629275" cy="31670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7" y="4517819"/>
            <a:ext cx="5682643" cy="3696534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65036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709919" y="4517822"/>
            <a:ext cx="5682645" cy="3696534"/>
          </a:xfrm>
          <a:prstGeom prst="rect">
            <a:avLst/>
          </a:prstGeom>
        </p:spPr>
        <p:txBody>
          <a:bodyPr lIns="92464" tIns="46232" rIns="92464" bIns="46232"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66294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0165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03881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3" y="1709881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3" y="45896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6522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4382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90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91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5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5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491059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37624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8808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79962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569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5354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65572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260234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0004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2" y="2130534"/>
            <a:ext cx="10363200" cy="1470025"/>
          </a:xfrm>
        </p:spPr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2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76811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7404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6" y="440700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963086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6858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09602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3575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9343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9343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4057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19866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9994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766735" y="273156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8888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190437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43925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743"/>
            <a:ext cx="2743200" cy="5851525"/>
          </a:xfrm>
        </p:spPr>
        <p:txBody>
          <a:bodyPr vert="eaVert"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09602" y="274743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8757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09599" y="6356459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165602" y="635645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737601" y="6356459"/>
            <a:ext cx="2844800" cy="365125"/>
          </a:xfrm>
          <a:prstGeom prst="rect">
            <a:avLst/>
          </a:prstGeom>
        </p:spPr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527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198698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2_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143612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1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1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05266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4242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85" y="171019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85" y="4590031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54504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92474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1" y="365129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823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823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37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37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08254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977133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82215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884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82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2671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822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884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822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22516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232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71059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09601" y="274743"/>
            <a:ext cx="109728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599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2" y="6245225"/>
            <a:ext cx="3860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5225"/>
            <a:ext cx="28448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821F-77C0-4523-BE09-0C9B196C4F9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145346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530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88DAA-F2A3-494E-8874-DCB87BC9344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0457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ED217D-E68D-465E-B571-840031515D33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0512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700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E9D5A4-C872-4707-9552-A1A55FDF888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192920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A6996-3FA7-490A-82A9-498C83BEE0F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74741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437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437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67CDD-1748-4468-B449-8E2A9EDD9F3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673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8AEFA2-8125-4939-BCD6-B2A9568F2604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1354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AC729-58CC-4E18-B92E-769A443BB9F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97543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15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78C6F-ED02-438C-A84F-85B5B70C120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90211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0D524-72D7-44AE-BC3F-171D64B905C7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46767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CCF99-127C-4003-8493-2B2C611BE4B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529420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743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743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EAD65F-9842-4B5F-A27F-E4275535A60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91268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839063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TwoObj" preserve="1">
  <p:cSld name="Título, tex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197600" y="3938693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CBFCC8-767C-49C2-B8EF-AAC8EF2A03F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7358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609600" y="3938693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7600" y="3938693"/>
            <a:ext cx="5384800" cy="2187575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86DA89-6C2E-44E3-8B8B-7627074962D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140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7.xml"/><Relationship Id="rId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5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2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2" y="63565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/>
              <a:pPr/>
              <a:t>22-04-2026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1" y="635651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51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/>
              <a:pPr/>
              <a:t>‹Nº›</a:t>
            </a:fld>
            <a:endParaRPr lang="es-CL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54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5226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421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09601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09599" y="63564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165602" y="635645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737601" y="635645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9D75A1A-12DD-5948-ADD3-D262F67AB74B}" type="slidenum">
              <a:rPr lang="es-ES_tradnl" smtClean="0">
                <a:solidFill>
                  <a:prstClr val="black">
                    <a:tint val="75000"/>
                  </a:prstClr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prstClr val="black">
                  <a:tint val="75000"/>
                </a:prstClr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836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8" r:id="rId12"/>
    <p:sldLayoutId id="2147483989" r:id="rId13"/>
    <p:sldLayoutId id="2147483990" r:id="rId14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33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33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  <a:endParaRPr lang="es-CL" dirty="0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33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44C7FA-D2DA-4C93-AA6D-482386E504F2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22-04-2026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1" y="635691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9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96AFE8-5BB0-475E-AD14-347CF40154A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6036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34" r:id="rId1"/>
    <p:sldLayoutId id="2147484135" r:id="rId2"/>
    <p:sldLayoutId id="2147484136" r:id="rId3"/>
    <p:sldLayoutId id="2147484137" r:id="rId4"/>
    <p:sldLayoutId id="2147484138" r:id="rId5"/>
    <p:sldLayoutId id="2147484139" r:id="rId6"/>
    <p:sldLayoutId id="2147484140" r:id="rId7"/>
    <p:sldLayoutId id="2147484141" r:id="rId8"/>
    <p:sldLayoutId id="2147484142" r:id="rId9"/>
    <p:sldLayoutId id="2147484143" r:id="rId10"/>
    <p:sldLayoutId id="2147484144" r:id="rId11"/>
    <p:sldLayoutId id="214748421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67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6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9A48CC9-F4B8-4494-8C2C-3A24507CBB82}" type="slidenum">
              <a:rPr lang="es-E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0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0" r:id="rId1"/>
    <p:sldLayoutId id="2147484221" r:id="rId2"/>
    <p:sldLayoutId id="2147484222" r:id="rId3"/>
    <p:sldLayoutId id="2147484223" r:id="rId4"/>
    <p:sldLayoutId id="2147484224" r:id="rId5"/>
    <p:sldLayoutId id="2147484225" r:id="rId6"/>
    <p:sldLayoutId id="2147484226" r:id="rId7"/>
    <p:sldLayoutId id="2147484227" r:id="rId8"/>
    <p:sldLayoutId id="2147484228" r:id="rId9"/>
    <p:sldLayoutId id="2147484229" r:id="rId10"/>
    <p:sldLayoutId id="2147484230" r:id="rId11"/>
    <p:sldLayoutId id="2147484231" r:id="rId12"/>
    <p:sldLayoutId id="2147484232" r:id="rId13"/>
    <p:sldLayoutId id="2147484233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hyperlink" Target="file:///C:\Users\9238412-8\Downloads\La%20marina.mp4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5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jpeg"/><Relationship Id="rId4" Type="http://schemas.openxmlformats.org/officeDocument/2006/relationships/image" Target="../media/image7.jpeg"/><Relationship Id="rId9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12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0.xml"/><Relationship Id="rId6" Type="http://schemas.openxmlformats.org/officeDocument/2006/relationships/image" Target="../media/image19.png"/><Relationship Id="rId11" Type="http://schemas.openxmlformats.org/officeDocument/2006/relationships/image" Target="../media/image4.png"/><Relationship Id="rId5" Type="http://schemas.openxmlformats.org/officeDocument/2006/relationships/image" Target="../media/image18.jpeg"/><Relationship Id="rId10" Type="http://schemas.microsoft.com/office/2007/relationships/hdphoto" Target="../media/hdphoto1.wdp"/><Relationship Id="rId4" Type="http://schemas.openxmlformats.org/officeDocument/2006/relationships/image" Target="../media/image17.jpeg"/><Relationship Id="rId9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Relationship Id="rId6" Type="http://schemas.microsoft.com/office/2007/relationships/hdphoto" Target="../media/hdphoto2.wdp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8.xml"/><Relationship Id="rId6" Type="http://schemas.openxmlformats.org/officeDocument/2006/relationships/slide" Target="slide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png"/><Relationship Id="rId9" Type="http://schemas.openxmlformats.org/officeDocument/2006/relationships/image" Target="../media/image3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35.jpe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3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4.pn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43.png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5" t="5838" r="2319" b="8068"/>
          <a:stretch/>
        </p:blipFill>
        <p:spPr>
          <a:xfrm>
            <a:off x="-39699" y="6944"/>
            <a:ext cx="12230112" cy="6858000"/>
          </a:xfrm>
          <a:prstGeom prst="rect">
            <a:avLst/>
          </a:prstGeom>
        </p:spPr>
      </p:pic>
      <p:sp>
        <p:nvSpPr>
          <p:cNvPr id="12" name="2 Rectángulo">
            <a:extLst>
              <a:ext uri="{FF2B5EF4-FFF2-40B4-BE49-F238E27FC236}">
                <a16:creationId xmlns:a16="http://schemas.microsoft.com/office/drawing/2014/main" id="{166AF2F1-9E2B-4E2A-AE34-1DD12DCD61C8}"/>
              </a:ext>
            </a:extLst>
          </p:cNvPr>
          <p:cNvSpPr/>
          <p:nvPr/>
        </p:nvSpPr>
        <p:spPr>
          <a:xfrm>
            <a:off x="0" y="1042587"/>
            <a:ext cx="12186303" cy="1217669"/>
          </a:xfrm>
          <a:prstGeom prst="rect">
            <a:avLst/>
          </a:prstGeom>
          <a:gradFill flip="none" rotWithShape="1">
            <a:gsLst>
              <a:gs pos="77000">
                <a:srgbClr val="000066">
                  <a:alpha val="86000"/>
                </a:srgbClr>
              </a:gs>
              <a:gs pos="54000">
                <a:srgbClr val="000066">
                  <a:alpha val="63000"/>
                </a:srgbClr>
              </a:gs>
              <a:gs pos="0">
                <a:schemeClr val="tx1">
                  <a:alpha val="63000"/>
                </a:schemeClr>
              </a:gs>
              <a:gs pos="100000">
                <a:schemeClr val="accent1">
                  <a:tint val="50000"/>
                  <a:shade val="100000"/>
                  <a:satMod val="350000"/>
                  <a:alpha val="63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19" tIns="45710" rIns="91419" bIns="45710" rtlCol="0" anchor="ctr" anchorCtr="1"/>
          <a:lstStyle/>
          <a:p>
            <a:pPr marL="263525" algn="ctr"/>
            <a:r>
              <a:rPr lang="es-CL" sz="4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La Armada de Chile</a:t>
            </a:r>
            <a:endParaRPr lang="es-CL" sz="4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F51FBD-35CB-422D-9687-72719435BFD8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780" y="96184"/>
            <a:ext cx="664522" cy="1054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54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96A5592-3870-42B6-A2F9-8687D3289543}"/>
              </a:ext>
            </a:extLst>
          </p:cNvPr>
          <p:cNvSpPr/>
          <p:nvPr/>
        </p:nvSpPr>
        <p:spPr>
          <a:xfrm>
            <a:off x="1017649" y="2069471"/>
            <a:ext cx="2066209" cy="1875000"/>
          </a:xfrm>
          <a:prstGeom prst="ellipse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shade val="90000"/>
              <a:hueOff val="0"/>
              <a:satOff val="0"/>
              <a:lumOff val="0"/>
              <a:alphaOff val="0"/>
            </a:schemeClr>
          </a:fillRef>
          <a:effectRef idx="1">
            <a:schemeClr val="accent1">
              <a:shade val="9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es-C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EB5403-1BE4-4DEF-B7ED-95AD6A20E473}"/>
              </a:ext>
            </a:extLst>
          </p:cNvPr>
          <p:cNvSpPr txBox="1"/>
          <p:nvPr/>
        </p:nvSpPr>
        <p:spPr>
          <a:xfrm>
            <a:off x="1030093" y="2443164"/>
            <a:ext cx="19922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000" b="1" dirty="0">
                <a:latin typeface="Arial" panose="020B0604020202020204" pitchFamily="34" charset="0"/>
                <a:cs typeface="Arial" panose="020B0604020202020204" pitchFamily="34" charset="0"/>
              </a:rPr>
              <a:t>¿Para </a:t>
            </a:r>
            <a:r>
              <a:rPr lang="es-CL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qué existe la marina?</a:t>
            </a:r>
            <a:endParaRPr lang="es-CL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Marcador de número de diapositiva 3">
            <a:extLst>
              <a:ext uri="{FF2B5EF4-FFF2-40B4-BE49-F238E27FC236}">
                <a16:creationId xmlns:a16="http://schemas.microsoft.com/office/drawing/2014/main" id="{AE4E8F2B-A572-4A12-BB5C-22BD9FECCAC0}"/>
              </a:ext>
            </a:extLst>
          </p:cNvPr>
          <p:cNvSpPr txBox="1">
            <a:spLocks/>
          </p:cNvSpPr>
          <p:nvPr/>
        </p:nvSpPr>
        <p:spPr>
          <a:xfrm>
            <a:off x="8885093" y="60117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2</a:t>
            </a:fld>
            <a:endParaRPr lang="es-CL" dirty="0"/>
          </a:p>
        </p:txBody>
      </p:sp>
      <p:sp>
        <p:nvSpPr>
          <p:cNvPr id="39" name="Rectángulo 38">
            <a:extLst>
              <a:ext uri="{FF2B5EF4-FFF2-40B4-BE49-F238E27FC236}">
                <a16:creationId xmlns:a16="http://schemas.microsoft.com/office/drawing/2014/main" id="{CAEE5216-E49E-4AB6-9A19-245DCD6CE1B1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40" name="Proceso alternativo 7">
            <a:extLst>
              <a:ext uri="{FF2B5EF4-FFF2-40B4-BE49-F238E27FC236}">
                <a16:creationId xmlns:a16="http://schemas.microsoft.com/office/drawing/2014/main" id="{2E102E8E-4173-4E2C-978E-23977A11C72C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89F8422-74E8-49C4-9928-E9143699412E}"/>
              </a:ext>
            </a:extLst>
          </p:cNvPr>
          <p:cNvSpPr txBox="1"/>
          <p:nvPr/>
        </p:nvSpPr>
        <p:spPr>
          <a:xfrm>
            <a:off x="3567991" y="1456616"/>
            <a:ext cx="467948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 muy  simple y válida.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97152CEC-95DB-4513-BC75-6A35981D13AA}"/>
              </a:ext>
            </a:extLst>
          </p:cNvPr>
          <p:cNvSpPr txBox="1"/>
          <p:nvPr/>
        </p:nvSpPr>
        <p:spPr>
          <a:xfrm>
            <a:off x="3435471" y="2235761"/>
            <a:ext cx="39132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“Para defender la Patria”.</a:t>
            </a:r>
          </a:p>
          <a:p>
            <a:endParaRPr lang="es-CL" sz="2400" dirty="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F07C47FF-C564-4F8D-9F7C-469CB14B1AAF}"/>
              </a:ext>
            </a:extLst>
          </p:cNvPr>
          <p:cNvSpPr txBox="1"/>
          <p:nvPr/>
        </p:nvSpPr>
        <p:spPr>
          <a:xfrm>
            <a:off x="3435471" y="2988489"/>
            <a:ext cx="38924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¿Sólo defender la Patria?</a:t>
            </a:r>
          </a:p>
          <a:p>
            <a:endParaRPr lang="es-CL" sz="2400" dirty="0"/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D0E0C609-5ED7-45A9-B838-FEF84BA84280}"/>
              </a:ext>
            </a:extLst>
          </p:cNvPr>
          <p:cNvSpPr txBox="1"/>
          <p:nvPr/>
        </p:nvSpPr>
        <p:spPr>
          <a:xfrm>
            <a:off x="3562081" y="3694372"/>
            <a:ext cx="543450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¡¡La Marina es más¡¡, mucho más….</a:t>
            </a:r>
          </a:p>
          <a:p>
            <a:endParaRPr lang="es-CL" sz="2400" dirty="0"/>
          </a:p>
        </p:txBody>
      </p:sp>
      <p:sp>
        <p:nvSpPr>
          <p:cNvPr id="23" name="20 Rectángulo">
            <a:extLst>
              <a:ext uri="{FF2B5EF4-FFF2-40B4-BE49-F238E27FC236}">
                <a16:creationId xmlns:a16="http://schemas.microsoft.com/office/drawing/2014/main" id="{527D2BC6-7FC5-4953-9851-E0CFB246C457}"/>
              </a:ext>
            </a:extLst>
          </p:cNvPr>
          <p:cNvSpPr/>
          <p:nvPr/>
        </p:nvSpPr>
        <p:spPr>
          <a:xfrm>
            <a:off x="1642833" y="65624"/>
            <a:ext cx="8269357" cy="4924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600" b="1" cap="all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FUNDAMENTOS DE LA ARMADA DE CHILE</a:t>
            </a:r>
            <a:endParaRPr lang="es-ES" sz="2600" b="1" cap="all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19685" dist="12700" dir="5400000" algn="tl" rotWithShape="0">
                  <a:srgbClr val="4F81BD">
                    <a:satMod val="130000"/>
                    <a:alpha val="60000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4" name="Conector recto 23">
            <a:extLst>
              <a:ext uri="{FF2B5EF4-FFF2-40B4-BE49-F238E27FC236}">
                <a16:creationId xmlns:a16="http://schemas.microsoft.com/office/drawing/2014/main" id="{11ACE339-1ADB-4C5B-A0A1-823BE369733A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27" name="Picture 2" descr="Resultado de imagen para escudo armada de chile">
            <a:extLst>
              <a:ext uri="{FF2B5EF4-FFF2-40B4-BE49-F238E27FC236}">
                <a16:creationId xmlns:a16="http://schemas.microsoft.com/office/drawing/2014/main" id="{18CB9A41-B100-4468-A97B-15F65A1946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425AF718-8DA1-4B72-AF7E-BCA3E57A2C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lecha derecha 3">
            <a:hlinkClick r:id="rId5" action="ppaction://hlinkfile"/>
          </p:cNvPr>
          <p:cNvSpPr/>
          <p:nvPr/>
        </p:nvSpPr>
        <p:spPr>
          <a:xfrm>
            <a:off x="9770301" y="5248405"/>
            <a:ext cx="978408" cy="484632"/>
          </a:xfrm>
          <a:prstGeom prst="right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89957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1" grpId="0"/>
      <p:bldP spid="25" grpId="0"/>
      <p:bldP spid="2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7" name="Picture 6" descr="Imagen relacionada">
            <a:extLst>
              <a:ext uri="{FF2B5EF4-FFF2-40B4-BE49-F238E27FC236}">
                <a16:creationId xmlns:a16="http://schemas.microsoft.com/office/drawing/2014/main" id="{B58AA0B1-CF4A-48A0-9CD2-6BCF28CD2D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83" y="2604842"/>
            <a:ext cx="1121244" cy="1244581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upload.wikimedia.org/wikipedia/commons/a/a2/Ohiggins.jpg">
            <a:extLst>
              <a:ext uri="{FF2B5EF4-FFF2-40B4-BE49-F238E27FC236}">
                <a16:creationId xmlns:a16="http://schemas.microsoft.com/office/drawing/2014/main" id="{70BFC5C5-653F-4A53-9331-B881754AB5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191" y="1033460"/>
            <a:ext cx="1096828" cy="1399356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Documents and Settings\Administrador\Escritorio\Presentación Armada\img\barco-02.png">
            <a:extLst>
              <a:ext uri="{FF2B5EF4-FFF2-40B4-BE49-F238E27FC236}">
                <a16:creationId xmlns:a16="http://schemas.microsoft.com/office/drawing/2014/main" id="{EC39270B-C04F-4372-9ABC-C71D435F75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l="3548" t="5333" r="6451" b="7326"/>
          <a:stretch/>
        </p:blipFill>
        <p:spPr bwMode="auto">
          <a:xfrm>
            <a:off x="1925919" y="2179433"/>
            <a:ext cx="1157170" cy="817149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Flecha: a la derecha 2">
            <a:extLst>
              <a:ext uri="{FF2B5EF4-FFF2-40B4-BE49-F238E27FC236}">
                <a16:creationId xmlns:a16="http://schemas.microsoft.com/office/drawing/2014/main" id="{05739748-4F69-430C-A3B3-0109272A3EE4}"/>
              </a:ext>
            </a:extLst>
          </p:cNvPr>
          <p:cNvSpPr/>
          <p:nvPr/>
        </p:nvSpPr>
        <p:spPr>
          <a:xfrm>
            <a:off x="1876425" y="3429000"/>
            <a:ext cx="8801100" cy="581019"/>
          </a:xfrm>
          <a:prstGeom prst="rightArrow">
            <a:avLst/>
          </a:prstGeom>
          <a:gradFill flip="none" rotWithShape="1">
            <a:gsLst>
              <a:gs pos="19000">
                <a:srgbClr val="00B050"/>
              </a:gs>
              <a:gs pos="40000">
                <a:srgbClr val="FF0000"/>
              </a:gs>
              <a:gs pos="46000">
                <a:srgbClr val="B5D2EC"/>
              </a:gs>
              <a:gs pos="59000">
                <a:srgbClr val="106A21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Capacidad de la Marina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003C936-1C67-459D-8488-8BD254BDA2B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t="13659"/>
          <a:stretch/>
        </p:blipFill>
        <p:spPr>
          <a:xfrm>
            <a:off x="7770297" y="2174879"/>
            <a:ext cx="1388936" cy="808072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4CC8B22F-EEC0-41C7-9216-EFBDB7B86BD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303519" y="2152077"/>
            <a:ext cx="1454492" cy="818152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Picture 6" descr="Imagen relacionada">
            <a:extLst>
              <a:ext uri="{FF2B5EF4-FFF2-40B4-BE49-F238E27FC236}">
                <a16:creationId xmlns:a16="http://schemas.microsoft.com/office/drawing/2014/main" id="{497BE0F2-C5E7-4AE8-8912-CE0D2FA330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4995" y="5124342"/>
            <a:ext cx="1879552" cy="1004386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Resultado de imagen para blindado cochrane">
            <a:extLst>
              <a:ext uri="{FF2B5EF4-FFF2-40B4-BE49-F238E27FC236}">
                <a16:creationId xmlns:a16="http://schemas.microsoft.com/office/drawing/2014/main" id="{65EF0156-3531-416C-9325-59F104F6DE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745" y="2171739"/>
            <a:ext cx="1494054" cy="813751"/>
          </a:xfrm>
          <a:prstGeom prst="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 descr="Imagen que contiene persona, hombre, interior, suelo&#10;&#10;Descripción generada con confianza muy alta">
            <a:extLst>
              <a:ext uri="{FF2B5EF4-FFF2-40B4-BE49-F238E27FC236}">
                <a16:creationId xmlns:a16="http://schemas.microsoft.com/office/drawing/2014/main" id="{B92F97E3-D4DA-4AA7-91B0-A67767D8919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72" y="4037525"/>
            <a:ext cx="1143466" cy="2173634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85C64985-1712-4A2E-94D6-FF7BCD9EB35B}"/>
              </a:ext>
            </a:extLst>
          </p:cNvPr>
          <p:cNvSpPr txBox="1"/>
          <p:nvPr/>
        </p:nvSpPr>
        <p:spPr>
          <a:xfrm>
            <a:off x="1860340" y="1769253"/>
            <a:ext cx="1252266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Independencia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4C8B7448-3374-4884-8CA5-A9C072548208}"/>
              </a:ext>
            </a:extLst>
          </p:cNvPr>
          <p:cNvSpPr/>
          <p:nvPr/>
        </p:nvSpPr>
        <p:spPr>
          <a:xfrm>
            <a:off x="1388300" y="4556254"/>
            <a:ext cx="45719" cy="4571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23E6A2BA-BB45-4C81-8A61-FBBE3011AB2B}"/>
              </a:ext>
            </a:extLst>
          </p:cNvPr>
          <p:cNvSpPr txBox="1"/>
          <p:nvPr/>
        </p:nvSpPr>
        <p:spPr>
          <a:xfrm>
            <a:off x="6036347" y="1728445"/>
            <a:ext cx="1552092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Guerra del Pacífico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80ED2DE4-6D55-4CA6-B19B-07A8F9C9DE49}"/>
              </a:ext>
            </a:extLst>
          </p:cNvPr>
          <p:cNvSpPr txBox="1"/>
          <p:nvPr/>
        </p:nvSpPr>
        <p:spPr>
          <a:xfrm>
            <a:off x="7681537" y="1721823"/>
            <a:ext cx="1621982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Conflicto del Beagle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DD8466C0-7E2D-4EBA-A722-AE63C43145F5}"/>
              </a:ext>
            </a:extLst>
          </p:cNvPr>
          <p:cNvSpPr txBox="1"/>
          <p:nvPr/>
        </p:nvSpPr>
        <p:spPr>
          <a:xfrm>
            <a:off x="9396617" y="1728444"/>
            <a:ext cx="1268296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Armada actual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30E886F5-75D6-4F8E-BD96-9F6EADC7B049}"/>
              </a:ext>
            </a:extLst>
          </p:cNvPr>
          <p:cNvSpPr txBox="1"/>
          <p:nvPr/>
        </p:nvSpPr>
        <p:spPr>
          <a:xfrm>
            <a:off x="6449412" y="5298528"/>
            <a:ext cx="2856296" cy="646331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Bombardeo de Valparaíso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</a:t>
            </a:r>
            <a:r>
              <a:rPr kumimoji="0" lang="es-CL" sz="18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uerra</a:t>
            </a:r>
            <a:r>
              <a:rPr kumimoji="0" lang="es-CL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con España</a:t>
            </a:r>
          </a:p>
        </p:txBody>
      </p:sp>
      <p:sp>
        <p:nvSpPr>
          <p:cNvPr id="6" name="Flecha: hacia abajo 5">
            <a:extLst>
              <a:ext uri="{FF2B5EF4-FFF2-40B4-BE49-F238E27FC236}">
                <a16:creationId xmlns:a16="http://schemas.microsoft.com/office/drawing/2014/main" id="{B3468A21-3079-4426-A62A-3DF39E2F048E}"/>
              </a:ext>
            </a:extLst>
          </p:cNvPr>
          <p:cNvSpPr/>
          <p:nvPr/>
        </p:nvSpPr>
        <p:spPr>
          <a:xfrm>
            <a:off x="5056151" y="3901716"/>
            <a:ext cx="296883" cy="56705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1F4FABF7-E411-42CF-88C5-9BEF8FD97B3E}"/>
              </a:ext>
            </a:extLst>
          </p:cNvPr>
          <p:cNvSpPr txBox="1"/>
          <p:nvPr/>
        </p:nvSpPr>
        <p:spPr>
          <a:xfrm>
            <a:off x="3409014" y="4572153"/>
            <a:ext cx="4013762" cy="369332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48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Período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sin Poder Naval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78EE590-E091-4ADE-8344-81A404B45905}"/>
              </a:ext>
            </a:extLst>
          </p:cNvPr>
          <p:cNvSpPr txBox="1"/>
          <p:nvPr/>
        </p:nvSpPr>
        <p:spPr>
          <a:xfrm>
            <a:off x="3395705" y="1754095"/>
            <a:ext cx="1233415" cy="307777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Confederación</a:t>
            </a:r>
            <a:endParaRPr kumimoji="0" lang="es-CL" sz="14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6" name="Imagen 15" descr="Imagen que contiene barco, agua, exterior, transporte&#10;&#10;Descripción generada con confianza muy alta">
            <a:extLst>
              <a:ext uri="{FF2B5EF4-FFF2-40B4-BE49-F238E27FC236}">
                <a16:creationId xmlns:a16="http://schemas.microsoft.com/office/drawing/2014/main" id="{443FAA25-B01A-4DA4-A3D3-DCFCDADBFD4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203" y="2200547"/>
            <a:ext cx="1143466" cy="840448"/>
          </a:xfrm>
          <a:prstGeom prst="rect">
            <a:avLst/>
          </a:prstGeom>
          <a:ln w="28575">
            <a:solidFill>
              <a:schemeClr val="bg1"/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0" name="CuadroTexto 29">
            <a:extLst>
              <a:ext uri="{FF2B5EF4-FFF2-40B4-BE49-F238E27FC236}">
                <a16:creationId xmlns:a16="http://schemas.microsoft.com/office/drawing/2014/main" id="{3C89125F-10CE-4666-99C3-4541920D5F89}"/>
              </a:ext>
            </a:extLst>
          </p:cNvPr>
          <p:cNvSpPr txBox="1"/>
          <p:nvPr/>
        </p:nvSpPr>
        <p:spPr>
          <a:xfrm>
            <a:off x="6284547" y="3094794"/>
            <a:ext cx="4159335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48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Período con Poder Naval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1" name="Marcador de número de diapositiva 3">
            <a:extLst>
              <a:ext uri="{FF2B5EF4-FFF2-40B4-BE49-F238E27FC236}">
                <a16:creationId xmlns:a16="http://schemas.microsoft.com/office/drawing/2014/main" id="{1EEC335C-FEC8-42CA-947F-FDD796F0C7A4}"/>
              </a:ext>
            </a:extLst>
          </p:cNvPr>
          <p:cNvSpPr txBox="1">
            <a:spLocks/>
          </p:cNvSpPr>
          <p:nvPr/>
        </p:nvSpPr>
        <p:spPr>
          <a:xfrm>
            <a:off x="8885093" y="60117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4E269B-6955-48EA-A516-7F9DC7F9B94A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CL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33627AAE-B4CB-4318-903A-438A99C2DB21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 A T R I O T I S M O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1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39" name="Proceso alternativo 7">
            <a:extLst>
              <a:ext uri="{FF2B5EF4-FFF2-40B4-BE49-F238E27FC236}">
                <a16:creationId xmlns:a16="http://schemas.microsoft.com/office/drawing/2014/main" id="{FDFE3ADD-FA2D-4595-94EE-3CD7F59ADA92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3" name="Conector recto 32">
            <a:extLst>
              <a:ext uri="{FF2B5EF4-FFF2-40B4-BE49-F238E27FC236}">
                <a16:creationId xmlns:a16="http://schemas.microsoft.com/office/drawing/2014/main" id="{E66C5060-B2AB-42F4-B9D2-AF10928C7EE0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34" name="Picture 2" descr="Resultado de imagen para escudo armada de chile">
            <a:extLst>
              <a:ext uri="{FF2B5EF4-FFF2-40B4-BE49-F238E27FC236}">
                <a16:creationId xmlns:a16="http://schemas.microsoft.com/office/drawing/2014/main" id="{7E0CCBD0-A311-4FC7-AADC-47B5FF908C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D06C634B-5299-4E25-8972-B20C8D9DFE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20 Rectángulo">
            <a:extLst>
              <a:ext uri="{FF2B5EF4-FFF2-40B4-BE49-F238E27FC236}">
                <a16:creationId xmlns:a16="http://schemas.microsoft.com/office/drawing/2014/main" id="{DBB70B75-5337-481B-A03B-42687963B9A0}"/>
              </a:ext>
            </a:extLst>
          </p:cNvPr>
          <p:cNvSpPr/>
          <p:nvPr/>
        </p:nvSpPr>
        <p:spPr>
          <a:xfrm>
            <a:off x="2994870" y="20705"/>
            <a:ext cx="6122084" cy="51073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600" b="1" cap="all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NUESTRA HISTORIA</a:t>
            </a:r>
          </a:p>
        </p:txBody>
      </p:sp>
      <p:sp>
        <p:nvSpPr>
          <p:cNvPr id="11" name="CuadroTexto 10"/>
          <p:cNvSpPr txBox="1"/>
          <p:nvPr/>
        </p:nvSpPr>
        <p:spPr>
          <a:xfrm>
            <a:off x="3395705" y="813664"/>
            <a:ext cx="386681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La Armada, a través de su Poder Naval, ha contribuido a la defensa de la patria</a:t>
            </a:r>
            <a:endParaRPr lang="es-CL" dirty="0"/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3C89125F-10CE-4666-99C3-4541920D5F89}"/>
              </a:ext>
            </a:extLst>
          </p:cNvPr>
          <p:cNvSpPr txBox="1"/>
          <p:nvPr/>
        </p:nvSpPr>
        <p:spPr>
          <a:xfrm>
            <a:off x="1936814" y="3111360"/>
            <a:ext cx="2931021" cy="36933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4800" b="1"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Período con Poder Naval</a:t>
            </a:r>
            <a:endParaRPr kumimoji="0" lang="es-CL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45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2" t="6010" r="26422" b="28029"/>
          <a:stretch/>
        </p:blipFill>
        <p:spPr bwMode="auto">
          <a:xfrm rot="16200000">
            <a:off x="2457027" y="-2817246"/>
            <a:ext cx="7214780" cy="12128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8477517" y="2094507"/>
            <a:ext cx="5613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Chile</a:t>
            </a:r>
          </a:p>
        </p:txBody>
      </p:sp>
      <p:sp>
        <p:nvSpPr>
          <p:cNvPr id="20" name="19 CuadroTexto"/>
          <p:cNvSpPr txBox="1"/>
          <p:nvPr/>
        </p:nvSpPr>
        <p:spPr>
          <a:xfrm>
            <a:off x="9839375" y="3348507"/>
            <a:ext cx="90281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2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Argentina</a:t>
            </a:r>
          </a:p>
        </p:txBody>
      </p:sp>
      <p:sp>
        <p:nvSpPr>
          <p:cNvPr id="9" name="8 Estrella de 4 puntas"/>
          <p:cNvSpPr/>
          <p:nvPr/>
        </p:nvSpPr>
        <p:spPr>
          <a:xfrm>
            <a:off x="175587" y="2202432"/>
            <a:ext cx="288032" cy="216024"/>
          </a:xfrm>
          <a:prstGeom prst="star4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417" y="1500802"/>
            <a:ext cx="1498960" cy="7494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 descr="http://www.ptowilliams.cl/imagenjpg/MVC-119F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3969" y="5081197"/>
            <a:ext cx="1030199" cy="5794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181" y="5657056"/>
            <a:ext cx="1549816" cy="62630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51905" y="5366302"/>
            <a:ext cx="1607075" cy="77968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614152" y="2371448"/>
            <a:ext cx="7625981" cy="292924"/>
          </a:xfrm>
          <a:custGeom>
            <a:avLst/>
            <a:gdLst>
              <a:gd name="connsiteX0" fmla="*/ 5644055 w 5644055"/>
              <a:gd name="connsiteY0" fmla="*/ 252248 h 252248"/>
              <a:gd name="connsiteX1" fmla="*/ 0 w 5644055"/>
              <a:gd name="connsiteY1" fmla="*/ 0 h 2522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44055" h="252248">
                <a:moveTo>
                  <a:pt x="5644055" y="252248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rgbClr val="FFFF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15 Elipse"/>
          <p:cNvSpPr/>
          <p:nvPr/>
        </p:nvSpPr>
        <p:spPr>
          <a:xfrm>
            <a:off x="7056108" y="5444098"/>
            <a:ext cx="613357" cy="433174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16 Forma libre"/>
          <p:cNvSpPr/>
          <p:nvPr/>
        </p:nvSpPr>
        <p:spPr>
          <a:xfrm>
            <a:off x="6557980" y="2648609"/>
            <a:ext cx="1682133" cy="2916621"/>
          </a:xfrm>
          <a:custGeom>
            <a:avLst/>
            <a:gdLst>
              <a:gd name="connsiteX0" fmla="*/ 1261600 w 1261600"/>
              <a:gd name="connsiteY0" fmla="*/ 0 h 2916621"/>
              <a:gd name="connsiteX1" fmla="*/ 709807 w 1261600"/>
              <a:gd name="connsiteY1" fmla="*/ 520262 h 2916621"/>
              <a:gd name="connsiteX2" fmla="*/ 331434 w 1261600"/>
              <a:gd name="connsiteY2" fmla="*/ 1481959 h 2916621"/>
              <a:gd name="connsiteX3" fmla="*/ 358 w 1261600"/>
              <a:gd name="connsiteY3" fmla="*/ 2522483 h 2916621"/>
              <a:gd name="connsiteX4" fmla="*/ 394496 w 1261600"/>
              <a:gd name="connsiteY4" fmla="*/ 2916621 h 2916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1600" h="2916621">
                <a:moveTo>
                  <a:pt x="1261600" y="0"/>
                </a:moveTo>
                <a:cubicBezTo>
                  <a:pt x="1063217" y="136634"/>
                  <a:pt x="864835" y="273269"/>
                  <a:pt x="709807" y="520262"/>
                </a:cubicBezTo>
                <a:cubicBezTo>
                  <a:pt x="554779" y="767255"/>
                  <a:pt x="449676" y="1148255"/>
                  <a:pt x="331434" y="1481959"/>
                </a:cubicBezTo>
                <a:cubicBezTo>
                  <a:pt x="213192" y="1815663"/>
                  <a:pt x="-10152" y="2283373"/>
                  <a:pt x="358" y="2522483"/>
                </a:cubicBezTo>
                <a:cubicBezTo>
                  <a:pt x="10868" y="2761593"/>
                  <a:pt x="202682" y="2839107"/>
                  <a:pt x="394496" y="2916621"/>
                </a:cubicBezTo>
              </a:path>
            </a:pathLst>
          </a:custGeom>
          <a:noFill/>
          <a:ln w="19050">
            <a:solidFill>
              <a:srgbClr val="FFFF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1" name="20 Forma libre"/>
          <p:cNvSpPr/>
          <p:nvPr/>
        </p:nvSpPr>
        <p:spPr>
          <a:xfrm>
            <a:off x="5797089" y="2632842"/>
            <a:ext cx="2590171" cy="3657684"/>
          </a:xfrm>
          <a:custGeom>
            <a:avLst/>
            <a:gdLst>
              <a:gd name="connsiteX0" fmla="*/ 1816503 w 1816503"/>
              <a:gd name="connsiteY0" fmla="*/ 0 h 3657633"/>
              <a:gd name="connsiteX1" fmla="*/ 539496 w 1816503"/>
              <a:gd name="connsiteY1" fmla="*/ 1135118 h 3657633"/>
              <a:gd name="connsiteX2" fmla="*/ 3469 w 1816503"/>
              <a:gd name="connsiteY2" fmla="*/ 2096814 h 3657633"/>
              <a:gd name="connsiteX3" fmla="*/ 334545 w 1816503"/>
              <a:gd name="connsiteY3" fmla="*/ 3342290 h 3657633"/>
              <a:gd name="connsiteX4" fmla="*/ 839041 w 1816503"/>
              <a:gd name="connsiteY4" fmla="*/ 3657600 h 3657633"/>
              <a:gd name="connsiteX5" fmla="*/ 1800738 w 1816503"/>
              <a:gd name="connsiteY5" fmla="*/ 3358056 h 3657633"/>
              <a:gd name="connsiteX0" fmla="*/ 1816503 w 1942628"/>
              <a:gd name="connsiteY0" fmla="*/ 0 h 3657684"/>
              <a:gd name="connsiteX1" fmla="*/ 539496 w 1942628"/>
              <a:gd name="connsiteY1" fmla="*/ 1135118 h 3657684"/>
              <a:gd name="connsiteX2" fmla="*/ 3469 w 1942628"/>
              <a:gd name="connsiteY2" fmla="*/ 2096814 h 3657684"/>
              <a:gd name="connsiteX3" fmla="*/ 334545 w 1942628"/>
              <a:gd name="connsiteY3" fmla="*/ 3342290 h 3657684"/>
              <a:gd name="connsiteX4" fmla="*/ 839041 w 1942628"/>
              <a:gd name="connsiteY4" fmla="*/ 3657600 h 3657684"/>
              <a:gd name="connsiteX5" fmla="*/ 1942628 w 1942628"/>
              <a:gd name="connsiteY5" fmla="*/ 3326525 h 36576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42628" h="3657684">
                <a:moveTo>
                  <a:pt x="1816503" y="0"/>
                </a:moveTo>
                <a:cubicBezTo>
                  <a:pt x="1329085" y="392824"/>
                  <a:pt x="841668" y="785649"/>
                  <a:pt x="539496" y="1135118"/>
                </a:cubicBezTo>
                <a:cubicBezTo>
                  <a:pt x="237324" y="1484587"/>
                  <a:pt x="37627" y="1728952"/>
                  <a:pt x="3469" y="2096814"/>
                </a:cubicBezTo>
                <a:cubicBezTo>
                  <a:pt x="-30689" y="2464676"/>
                  <a:pt x="195283" y="3082159"/>
                  <a:pt x="334545" y="3342290"/>
                </a:cubicBezTo>
                <a:cubicBezTo>
                  <a:pt x="473807" y="3602421"/>
                  <a:pt x="571027" y="3660227"/>
                  <a:pt x="839041" y="3657600"/>
                </a:cubicBezTo>
                <a:cubicBezTo>
                  <a:pt x="1107055" y="3654973"/>
                  <a:pt x="1583962" y="3477611"/>
                  <a:pt x="1942628" y="3326525"/>
                </a:cubicBezTo>
              </a:path>
            </a:pathLst>
          </a:custGeom>
          <a:noFill/>
          <a:ln w="19050">
            <a:solidFill>
              <a:srgbClr val="FFFF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911" y="4160234"/>
            <a:ext cx="1009948" cy="504056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5427" y="4789073"/>
            <a:ext cx="1253620" cy="528121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8" name="37 Elipse"/>
          <p:cNvSpPr/>
          <p:nvPr/>
        </p:nvSpPr>
        <p:spPr>
          <a:xfrm>
            <a:off x="8477517" y="5785690"/>
            <a:ext cx="498803" cy="27813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2" name="21 Forma libre"/>
          <p:cNvSpPr/>
          <p:nvPr/>
        </p:nvSpPr>
        <p:spPr>
          <a:xfrm>
            <a:off x="8765631" y="6069811"/>
            <a:ext cx="210692" cy="441435"/>
          </a:xfrm>
          <a:custGeom>
            <a:avLst/>
            <a:gdLst>
              <a:gd name="connsiteX0" fmla="*/ 0 w 78827"/>
              <a:gd name="connsiteY0" fmla="*/ 0 h 441435"/>
              <a:gd name="connsiteX1" fmla="*/ 78827 w 78827"/>
              <a:gd name="connsiteY1" fmla="*/ 441435 h 44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827" h="441435">
                <a:moveTo>
                  <a:pt x="0" y="0"/>
                </a:moveTo>
                <a:lnTo>
                  <a:pt x="78827" y="441435"/>
                </a:lnTo>
              </a:path>
            </a:pathLst>
          </a:custGeom>
          <a:noFill/>
          <a:ln w="19050">
            <a:solidFill>
              <a:srgbClr val="FFFF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solidFill>
                  <a:srgbClr val="FF0000"/>
                </a:solidFill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4" name="23 Elipse"/>
          <p:cNvSpPr/>
          <p:nvPr/>
        </p:nvSpPr>
        <p:spPr>
          <a:xfrm>
            <a:off x="8621813" y="6533596"/>
            <a:ext cx="766331" cy="273666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  <a:headEnd type="oval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463621" y="2636999"/>
            <a:ext cx="1791955" cy="5071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1888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ISLA DE PASCUA</a:t>
            </a:r>
          </a:p>
        </p:txBody>
      </p:sp>
      <p:sp>
        <p:nvSpPr>
          <p:cNvPr id="42" name="41 Rectángulo redondeado"/>
          <p:cNvSpPr/>
          <p:nvPr/>
        </p:nvSpPr>
        <p:spPr>
          <a:xfrm>
            <a:off x="7372879" y="3644904"/>
            <a:ext cx="1937705" cy="48298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1843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ESTRECHO DE MAGALLANES</a:t>
            </a:r>
          </a:p>
        </p:txBody>
      </p:sp>
      <p:sp>
        <p:nvSpPr>
          <p:cNvPr id="43" name="42 Rectángulo redondeado"/>
          <p:cNvSpPr/>
          <p:nvPr/>
        </p:nvSpPr>
        <p:spPr>
          <a:xfrm>
            <a:off x="6387130" y="6321874"/>
            <a:ext cx="2090425" cy="516754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1953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PUERTO WILLIAMS</a:t>
            </a:r>
          </a:p>
        </p:txBody>
      </p:sp>
      <p:sp>
        <p:nvSpPr>
          <p:cNvPr id="44" name="43 Rectángulo redondeado"/>
          <p:cNvSpPr/>
          <p:nvPr/>
        </p:nvSpPr>
        <p:spPr>
          <a:xfrm>
            <a:off x="9818346" y="6321875"/>
            <a:ext cx="2098647" cy="48538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1947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ANTÁRTICA CHILENA</a:t>
            </a:r>
          </a:p>
        </p:txBody>
      </p:sp>
      <p:pic>
        <p:nvPicPr>
          <p:cNvPr id="8206" name="Picture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45" y="782543"/>
            <a:ext cx="1957995" cy="101918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AFCACE36-B3F1-4208-8546-4B7E4F403E08}"/>
              </a:ext>
            </a:extLst>
          </p:cNvPr>
          <p:cNvSpPr/>
          <p:nvPr/>
        </p:nvSpPr>
        <p:spPr>
          <a:xfrm>
            <a:off x="304800" y="3712499"/>
            <a:ext cx="5278583" cy="23083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dirty="0" smtClean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LA ARMADA </a:t>
            </a:r>
            <a:r>
              <a:rPr lang="es-ES" sz="2400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CONTRIBUYÓ A</a:t>
            </a:r>
            <a:r>
              <a:rPr lang="es-ES" sz="2400" dirty="0" smtClean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:</a:t>
            </a:r>
          </a:p>
          <a:p>
            <a:pPr algn="ctr"/>
            <a:endParaRPr lang="es-ES" sz="2400" dirty="0">
              <a:ln w="0"/>
              <a:solidFill>
                <a:schemeClr val="accent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400" b="0" cap="none" spc="0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Obtener la Independencia.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400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Proteger el tráfico marítimo.</a:t>
            </a:r>
            <a:endParaRPr lang="es-ES" sz="2400" b="0" cap="none" spc="0" dirty="0">
              <a:ln w="0"/>
              <a:solidFill>
                <a:schemeClr val="accent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s-ES" sz="2400" b="0" cap="none" spc="0" dirty="0">
                <a:ln w="0"/>
                <a:solidFill>
                  <a:schemeClr val="accent4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Establecer límites tricontinentales.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s-ES" sz="2400" b="0" cap="none" spc="0" dirty="0">
              <a:ln w="0"/>
              <a:solidFill>
                <a:schemeClr val="accent4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B7107A1-7BD4-4201-BFC3-64C9B2CE0DBA}"/>
              </a:ext>
            </a:extLst>
          </p:cNvPr>
          <p:cNvSpPr txBox="1"/>
          <p:nvPr/>
        </p:nvSpPr>
        <p:spPr>
          <a:xfrm>
            <a:off x="3285067" y="3928533"/>
            <a:ext cx="116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5" name="20 Rectángulo">
            <a:extLst>
              <a:ext uri="{FF2B5EF4-FFF2-40B4-BE49-F238E27FC236}">
                <a16:creationId xmlns:a16="http://schemas.microsoft.com/office/drawing/2014/main" id="{23C0766D-0E9B-4F2D-B0A0-7C6305331216}"/>
              </a:ext>
            </a:extLst>
          </p:cNvPr>
          <p:cNvSpPr/>
          <p:nvPr/>
        </p:nvSpPr>
        <p:spPr>
          <a:xfrm>
            <a:off x="2987317" y="38999"/>
            <a:ext cx="6129637" cy="492443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 anchor="ctr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2600" b="1" cap="all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NUESTRA HISTORIA</a:t>
            </a:r>
          </a:p>
        </p:txBody>
      </p:sp>
      <p:cxnSp>
        <p:nvCxnSpPr>
          <p:cNvPr id="32" name="Conector recto 31">
            <a:extLst>
              <a:ext uri="{FF2B5EF4-FFF2-40B4-BE49-F238E27FC236}">
                <a16:creationId xmlns:a16="http://schemas.microsoft.com/office/drawing/2014/main" id="{B335DC40-B149-4CA6-A309-7CA04FE010E3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37" name="Picture 2" descr="Resultado de imagen para escudo armada de chile">
            <a:extLst>
              <a:ext uri="{FF2B5EF4-FFF2-40B4-BE49-F238E27FC236}">
                <a16:creationId xmlns:a16="http://schemas.microsoft.com/office/drawing/2014/main" id="{585C8FDA-87EA-47E0-B7DF-F9346CF8B3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72852FF8-2C05-457C-804B-0E166D8ED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481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"/>
                                        <p:tgtEl>
                                          <p:spTgt spid="8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75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4" dur="75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8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1" dur="75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  <p:bldP spid="17" grpId="0" animBg="1"/>
      <p:bldP spid="21" grpId="0" animBg="1"/>
      <p:bldP spid="38" grpId="0" animBg="1"/>
      <p:bldP spid="22" grpId="0" animBg="1"/>
      <p:bldP spid="24" grpId="0" animBg="1"/>
      <p:bldP spid="26" grpId="0" animBg="1"/>
      <p:bldP spid="42" grpId="0" animBg="1"/>
      <p:bldP spid="43" grpId="0" animBg="1"/>
      <p:bldP spid="44" grpId="0" animBg="1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ECEE6891-AF60-4CFD-A7FD-9621CAC9F22B}"/>
              </a:ext>
            </a:extLst>
          </p:cNvPr>
          <p:cNvGrpSpPr/>
          <p:nvPr/>
        </p:nvGrpSpPr>
        <p:grpSpPr>
          <a:xfrm>
            <a:off x="1226042" y="563999"/>
            <a:ext cx="9863716" cy="2854398"/>
            <a:chOff x="1226042" y="563999"/>
            <a:chExt cx="9863716" cy="2854398"/>
          </a:xfrm>
        </p:grpSpPr>
        <p:sp>
          <p:nvSpPr>
            <p:cNvPr id="18" name="20 Rectángulo"/>
            <p:cNvSpPr/>
            <p:nvPr/>
          </p:nvSpPr>
          <p:spPr>
            <a:xfrm>
              <a:off x="2244437" y="2772066"/>
              <a:ext cx="7329054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3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¿Para qué lo hacemos?</a:t>
              </a:r>
            </a:p>
          </p:txBody>
        </p:sp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DF3C860F-6D81-4CC2-9EA1-3127641664D3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7B231F3-13AB-41FD-9CC3-F28D7A9DA5F5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6" name="Proceso alternativo 7">
            <a:extLst>
              <a:ext uri="{FF2B5EF4-FFF2-40B4-BE49-F238E27FC236}">
                <a16:creationId xmlns:a16="http://schemas.microsoft.com/office/drawing/2014/main" id="{94347553-1494-410B-845E-C0013011FB16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6442FF93-6760-40DB-B1DF-3F0F30526F7A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11" name="Picture 2" descr="Resultado de imagen para escudo armada de chile">
            <a:extLst>
              <a:ext uri="{FF2B5EF4-FFF2-40B4-BE49-F238E27FC236}">
                <a16:creationId xmlns:a16="http://schemas.microsoft.com/office/drawing/2014/main" id="{D1AD6AEE-1CD5-4670-A4CE-460238FE65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A9957936-0EF9-4048-877E-D1EB041683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934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3A6F4DAB-0832-4CE4-932F-909284107BFD}"/>
              </a:ext>
            </a:extLst>
          </p:cNvPr>
          <p:cNvSpPr/>
          <p:nvPr/>
        </p:nvSpPr>
        <p:spPr>
          <a:xfrm>
            <a:off x="3337560" y="1337063"/>
            <a:ext cx="4465320" cy="1849268"/>
          </a:xfrm>
          <a:prstGeom prst="roundRect">
            <a:avLst/>
          </a:pr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lumMod val="75000"/>
                </a:schemeClr>
              </a:gs>
            </a:gsLst>
          </a:gradFill>
          <a:ln/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i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¿Para qué lo hacemos?</a:t>
            </a:r>
          </a:p>
          <a:p>
            <a:pPr lvl="0" algn="ctr"/>
            <a:r>
              <a:rPr lang="es-MX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contribuir 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la  prosperidad y bienestar de Chile a través del </a:t>
            </a:r>
            <a:r>
              <a:rPr lang="es-MX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mar.</a:t>
            </a:r>
            <a:endParaRPr lang="es-C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4 CuadroTexto">
            <a:extLst>
              <a:ext uri="{FF2B5EF4-FFF2-40B4-BE49-F238E27FC236}">
                <a16:creationId xmlns:a16="http://schemas.microsoft.com/office/drawing/2014/main" id="{357C775C-CA17-44D4-801A-F105AD784FC9}"/>
              </a:ext>
            </a:extLst>
          </p:cNvPr>
          <p:cNvSpPr txBox="1"/>
          <p:nvPr/>
        </p:nvSpPr>
        <p:spPr>
          <a:xfrm>
            <a:off x="357907" y="3460298"/>
            <a:ext cx="1003160" cy="369204"/>
          </a:xfrm>
          <a:prstGeom prst="rect">
            <a:avLst/>
          </a:prstGeom>
          <a:solidFill>
            <a:srgbClr val="0000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799" b="1" dirty="0">
                <a:solidFill>
                  <a:srgbClr val="FFFFFF"/>
                </a:solidFill>
              </a:rPr>
              <a:t>1818</a:t>
            </a:r>
          </a:p>
        </p:txBody>
      </p:sp>
      <p:sp>
        <p:nvSpPr>
          <p:cNvPr id="33" name="4 CuadroTexto">
            <a:extLst>
              <a:ext uri="{FF2B5EF4-FFF2-40B4-BE49-F238E27FC236}">
                <a16:creationId xmlns:a16="http://schemas.microsoft.com/office/drawing/2014/main" id="{B5D3134B-9F8E-4CD4-B548-AADC17833675}"/>
              </a:ext>
            </a:extLst>
          </p:cNvPr>
          <p:cNvSpPr txBox="1"/>
          <p:nvPr/>
        </p:nvSpPr>
        <p:spPr>
          <a:xfrm>
            <a:off x="9375758" y="3460298"/>
            <a:ext cx="1003160" cy="369204"/>
          </a:xfrm>
          <a:prstGeom prst="rect">
            <a:avLst/>
          </a:prstGeom>
          <a:solidFill>
            <a:srgbClr val="00006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799" b="1" dirty="0" smtClean="0">
                <a:solidFill>
                  <a:srgbClr val="FFFFFF"/>
                </a:solidFill>
              </a:rPr>
              <a:t>2020</a:t>
            </a:r>
            <a:endParaRPr lang="es-CL" sz="1799" b="1" dirty="0">
              <a:solidFill>
                <a:srgbClr val="FFFFFF"/>
              </a:solidFill>
            </a:endParaRPr>
          </a:p>
        </p:txBody>
      </p:sp>
      <p:sp>
        <p:nvSpPr>
          <p:cNvPr id="34" name="Forma libre: forma 33">
            <a:extLst>
              <a:ext uri="{FF2B5EF4-FFF2-40B4-BE49-F238E27FC236}">
                <a16:creationId xmlns:a16="http://schemas.microsoft.com/office/drawing/2014/main" id="{97655C1B-A6B7-43A5-99F2-650B0696B23C}"/>
              </a:ext>
            </a:extLst>
          </p:cNvPr>
          <p:cNvSpPr/>
          <p:nvPr/>
        </p:nvSpPr>
        <p:spPr>
          <a:xfrm>
            <a:off x="123825" y="4037542"/>
            <a:ext cx="11824908" cy="1972332"/>
          </a:xfrm>
          <a:custGeom>
            <a:avLst/>
            <a:gdLst>
              <a:gd name="connsiteX0" fmla="*/ 0 w 8128000"/>
              <a:gd name="connsiteY0" fmla="*/ 169333 h 1693333"/>
              <a:gd name="connsiteX1" fmla="*/ 169333 w 8128000"/>
              <a:gd name="connsiteY1" fmla="*/ 0 h 1693333"/>
              <a:gd name="connsiteX2" fmla="*/ 7958667 w 8128000"/>
              <a:gd name="connsiteY2" fmla="*/ 0 h 1693333"/>
              <a:gd name="connsiteX3" fmla="*/ 8128000 w 8128000"/>
              <a:gd name="connsiteY3" fmla="*/ 169333 h 1693333"/>
              <a:gd name="connsiteX4" fmla="*/ 8128000 w 8128000"/>
              <a:gd name="connsiteY4" fmla="*/ 1524000 h 1693333"/>
              <a:gd name="connsiteX5" fmla="*/ 7958667 w 8128000"/>
              <a:gd name="connsiteY5" fmla="*/ 1693333 h 1693333"/>
              <a:gd name="connsiteX6" fmla="*/ 169333 w 8128000"/>
              <a:gd name="connsiteY6" fmla="*/ 1693333 h 1693333"/>
              <a:gd name="connsiteX7" fmla="*/ 0 w 8128000"/>
              <a:gd name="connsiteY7" fmla="*/ 1524000 h 1693333"/>
              <a:gd name="connsiteX8" fmla="*/ 0 w 8128000"/>
              <a:gd name="connsiteY8" fmla="*/ 169333 h 16933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128000" h="1693333">
                <a:moveTo>
                  <a:pt x="0" y="169333"/>
                </a:moveTo>
                <a:cubicBezTo>
                  <a:pt x="0" y="75813"/>
                  <a:pt x="75813" y="0"/>
                  <a:pt x="169333" y="0"/>
                </a:cubicBezTo>
                <a:lnTo>
                  <a:pt x="7958667" y="0"/>
                </a:lnTo>
                <a:cubicBezTo>
                  <a:pt x="8052187" y="0"/>
                  <a:pt x="8128000" y="75813"/>
                  <a:pt x="8128000" y="169333"/>
                </a:cubicBezTo>
                <a:lnTo>
                  <a:pt x="8128000" y="1524000"/>
                </a:lnTo>
                <a:cubicBezTo>
                  <a:pt x="8128000" y="1617520"/>
                  <a:pt x="8052187" y="1693333"/>
                  <a:pt x="7958667" y="1693333"/>
                </a:cubicBezTo>
                <a:lnTo>
                  <a:pt x="169333" y="1693333"/>
                </a:lnTo>
                <a:cubicBezTo>
                  <a:pt x="75813" y="1693333"/>
                  <a:pt x="0" y="1617520"/>
                  <a:pt x="0" y="1524000"/>
                </a:cubicBezTo>
                <a:lnTo>
                  <a:pt x="0" y="169333"/>
                </a:lnTo>
                <a:close/>
              </a:path>
            </a:pathLst>
          </a:custGeom>
          <a:gradFill>
            <a:gsLst>
              <a:gs pos="0">
                <a:srgbClr val="002060"/>
              </a:gs>
              <a:gs pos="100000">
                <a:schemeClr val="tx2">
                  <a:lumMod val="60000"/>
                  <a:lumOff val="40000"/>
                </a:schemeClr>
              </a:gs>
            </a:gsLst>
          </a:gra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hueOff val="4681519"/>
              <a:satOff val="-5839"/>
              <a:lumOff val="1373"/>
              <a:alphaOff val="0"/>
            </a:schemeClr>
          </a:fillRef>
          <a:effectRef idx="3">
            <a:schemeClr val="accent2">
              <a:hueOff val="4681519"/>
              <a:satOff val="-5839"/>
              <a:lumOff val="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878753" tIns="83820" rIns="83821" bIns="83820" numCol="1" spcCol="1270" anchor="ctr" anchorCtr="0">
            <a:noAutofit/>
          </a:bodyPr>
          <a:lstStyle/>
          <a:p>
            <a:pPr marL="1438275" lvl="1" algn="l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90%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de las exportaciones  e importaciones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mundiales son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por vía marítima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es-E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438275" lvl="1" algn="l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"/>
            </a:pPr>
            <a:r>
              <a:rPr lang="es-ES" sz="2000" kern="1200" dirty="0">
                <a:latin typeface="Arial" panose="020B0604020202020204" pitchFamily="34" charset="0"/>
                <a:cs typeface="Arial" panose="020B0604020202020204" pitchFamily="34" charset="0"/>
              </a:rPr>
              <a:t> El buque mercante es el </a:t>
            </a:r>
            <a:r>
              <a:rPr lang="es-ES" sz="2000" kern="1200" dirty="0" smtClean="0">
                <a:latin typeface="Arial" panose="020B0604020202020204" pitchFamily="34" charset="0"/>
                <a:cs typeface="Arial" panose="020B0604020202020204" pitchFamily="34" charset="0"/>
              </a:rPr>
              <a:t>actor principal de </a:t>
            </a:r>
            <a:r>
              <a:rPr lang="es-ES" sz="2000" kern="1200" dirty="0">
                <a:latin typeface="Arial" panose="020B0604020202020204" pitchFamily="34" charset="0"/>
                <a:cs typeface="Arial" panose="020B0604020202020204" pitchFamily="34" charset="0"/>
              </a:rPr>
              <a:t>la Globalización</a:t>
            </a:r>
            <a:r>
              <a:rPr lang="es-ES" sz="2000" kern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" sz="200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550070AD-3C25-4247-A4E4-180EC94C12BB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3267" y="4206651"/>
            <a:ext cx="2975359" cy="16724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Picture 3" descr="C:\Documents and Settings\Administrador\Escritorio\Presentación Armada\img\barco-02.png">
            <a:extLst>
              <a:ext uri="{FF2B5EF4-FFF2-40B4-BE49-F238E27FC236}">
                <a16:creationId xmlns:a16="http://schemas.microsoft.com/office/drawing/2014/main" id="{638B6F56-552D-44BD-A381-E3D1265359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/>
          <a:srcRect l="3548" t="5333" r="6451" b="7326"/>
          <a:stretch/>
        </p:blipFill>
        <p:spPr bwMode="auto">
          <a:xfrm>
            <a:off x="398715" y="1369748"/>
            <a:ext cx="2354793" cy="16628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2EC22A6D-FBC8-4122-AE88-DECB15839CB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5954" r="7472"/>
          <a:stretch/>
        </p:blipFill>
        <p:spPr>
          <a:xfrm>
            <a:off x="8098714" y="1431985"/>
            <a:ext cx="2975359" cy="16755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Marcador de número de diapositiva 3">
            <a:extLst>
              <a:ext uri="{FF2B5EF4-FFF2-40B4-BE49-F238E27FC236}">
                <a16:creationId xmlns:a16="http://schemas.microsoft.com/office/drawing/2014/main" id="{EEBBF0E7-9EA7-4CE5-A3E2-B310768C67D6}"/>
              </a:ext>
            </a:extLst>
          </p:cNvPr>
          <p:cNvSpPr txBox="1">
            <a:spLocks/>
          </p:cNvSpPr>
          <p:nvPr/>
        </p:nvSpPr>
        <p:spPr>
          <a:xfrm>
            <a:off x="8885093" y="544823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/>
              <a:pPr/>
              <a:t>6</a:t>
            </a:fld>
            <a:endParaRPr lang="es-CL" dirty="0"/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ECEE6891-AF60-4CFD-A7FD-9621CAC9F22B}"/>
              </a:ext>
            </a:extLst>
          </p:cNvPr>
          <p:cNvGrpSpPr/>
          <p:nvPr/>
        </p:nvGrpSpPr>
        <p:grpSpPr>
          <a:xfrm>
            <a:off x="1226042" y="38999"/>
            <a:ext cx="9863716" cy="525000"/>
            <a:chOff x="1226042" y="38999"/>
            <a:chExt cx="9863716" cy="525000"/>
          </a:xfrm>
        </p:grpSpPr>
        <p:sp>
          <p:nvSpPr>
            <p:cNvPr id="18" name="20 Rectángulo"/>
            <p:cNvSpPr/>
            <p:nvPr/>
          </p:nvSpPr>
          <p:spPr>
            <a:xfrm>
              <a:off x="2987317" y="38999"/>
              <a:ext cx="6129637" cy="49244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2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¿Para qué lo hacemos?</a:t>
              </a:r>
            </a:p>
          </p:txBody>
        </p:sp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DF3C860F-6D81-4CC2-9EA1-3127641664D3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7B231F3-13AB-41FD-9CC3-F28D7A9DA5F5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6" name="Proceso alternativo 7">
            <a:extLst>
              <a:ext uri="{FF2B5EF4-FFF2-40B4-BE49-F238E27FC236}">
                <a16:creationId xmlns:a16="http://schemas.microsoft.com/office/drawing/2014/main" id="{94347553-1494-410B-845E-C0013011FB16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56D73391-55B8-46E5-8492-9747B61429EA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23" name="Picture 2" descr="Resultado de imagen para escudo armada de chile">
            <a:extLst>
              <a:ext uri="{FF2B5EF4-FFF2-40B4-BE49-F238E27FC236}">
                <a16:creationId xmlns:a16="http://schemas.microsoft.com/office/drawing/2014/main" id="{DBF18CB7-C35F-42E9-8F30-4F6B34E22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8F2E262D-D48A-494D-B0B9-7EBFDBD8E5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Flecha: a la derecha 27">
            <a:extLst>
              <a:ext uri="{FF2B5EF4-FFF2-40B4-BE49-F238E27FC236}">
                <a16:creationId xmlns:a16="http://schemas.microsoft.com/office/drawing/2014/main" id="{9D5B2A77-C502-4376-8C32-21B355889216}"/>
              </a:ext>
            </a:extLst>
          </p:cNvPr>
          <p:cNvSpPr/>
          <p:nvPr/>
        </p:nvSpPr>
        <p:spPr>
          <a:xfrm>
            <a:off x="10621296" y="3475726"/>
            <a:ext cx="1154202" cy="338348"/>
          </a:xfrm>
          <a:prstGeom prst="rightArrow">
            <a:avLst/>
          </a:prstGeom>
          <a:pattFill prst="narVert">
            <a:fgClr>
              <a:srgbClr val="FF0000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62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p-146211772938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3578" y="4587498"/>
            <a:ext cx="4465615" cy="1976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3 Imagen" descr="Supertanker_AbQaiq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509" y="4475913"/>
            <a:ext cx="5349872" cy="19437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26" name="AutoShape 2" descr="Antonov AN-22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1028" name="AutoShape 4" descr="Antonov AN-22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9" name="8 Imagen" descr="5e95da1e15ea4b55204bbb85.jpg"/>
          <p:cNvPicPr>
            <a:picLocks noChangeAspect="1"/>
          </p:cNvPicPr>
          <p:nvPr/>
        </p:nvPicPr>
        <p:blipFill>
          <a:blip r:embed="rId4"/>
          <a:srcRect b="14488"/>
          <a:stretch>
            <a:fillRect/>
          </a:stretch>
        </p:blipFill>
        <p:spPr>
          <a:xfrm>
            <a:off x="8592815" y="1242885"/>
            <a:ext cx="3340880" cy="21426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10 Imagen" descr="V5ITJJJ3QRGMLHQ5FAVOFX37MU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2094" y="1579211"/>
            <a:ext cx="4711484" cy="26276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11 Flecha derecha">
            <a:hlinkClick r:id="rId6" action="ppaction://hlinksldjump"/>
          </p:cNvPr>
          <p:cNvSpPr/>
          <p:nvPr/>
        </p:nvSpPr>
        <p:spPr>
          <a:xfrm rot="10800000">
            <a:off x="11437750" y="3936568"/>
            <a:ext cx="495945" cy="37614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CuadroTexto 1"/>
          <p:cNvSpPr txBox="1"/>
          <p:nvPr/>
        </p:nvSpPr>
        <p:spPr>
          <a:xfrm>
            <a:off x="1662857" y="1502867"/>
            <a:ext cx="2575320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ESLORA:  400 MTS 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Desplazamiento:  240.000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Tons</a:t>
            </a:r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Capacidad: 24.000 contenedores</a:t>
            </a:r>
            <a:endParaRPr lang="es-CL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460375" y="6050232"/>
            <a:ext cx="3108993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ESLORA:  380 MTS 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Desplazamiento:  510.000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Tons</a:t>
            </a:r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Capacidad:  500.000.000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Lts</a:t>
            </a:r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 de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Petroleo</a:t>
            </a:r>
            <a:endParaRPr lang="es-CL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9591492" y="4312711"/>
            <a:ext cx="220271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ESLORA:  265 MTS </a:t>
            </a: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Capacidad:  7.200 vehículos</a:t>
            </a:r>
            <a:endParaRPr lang="es-CL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CuadroTexto 15"/>
          <p:cNvSpPr txBox="1"/>
          <p:nvPr/>
        </p:nvSpPr>
        <p:spPr>
          <a:xfrm>
            <a:off x="9253306" y="682369"/>
            <a:ext cx="2184444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Peso vacío :  285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Tons</a:t>
            </a:r>
            <a:endParaRPr lang="es-ES" sz="1400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Capacidad:   250 </a:t>
            </a:r>
            <a:r>
              <a:rPr lang="es-ES" sz="1400" dirty="0" err="1" smtClean="0">
                <a:solidFill>
                  <a:schemeClr val="accent1">
                    <a:lumMod val="50000"/>
                  </a:schemeClr>
                </a:solidFill>
              </a:rPr>
              <a:t>Tons</a:t>
            </a:r>
            <a:r>
              <a:rPr lang="es-ES" sz="1400" dirty="0" smtClean="0">
                <a:solidFill>
                  <a:schemeClr val="accent1">
                    <a:lumMod val="50000"/>
                  </a:schemeClr>
                </a:solidFill>
              </a:rPr>
              <a:t> carga</a:t>
            </a:r>
            <a:endParaRPr lang="es-CL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977153" y="250972"/>
            <a:ext cx="8964706" cy="3693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1438275" lvl="1" defTabSz="75565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buque mercante </a:t>
            </a:r>
            <a:r>
              <a:rPr lang="es-E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actor </a:t>
            </a:r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principal de la Globalización.</a:t>
            </a:r>
          </a:p>
        </p:txBody>
      </p:sp>
    </p:spTree>
    <p:extLst>
      <p:ext uri="{BB962C8B-B14F-4D97-AF65-F5344CB8AC3E}">
        <p14:creationId xmlns:p14="http://schemas.microsoft.com/office/powerpoint/2010/main" val="28036425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Forma libre: forma 32">
            <a:extLst>
              <a:ext uri="{FF2B5EF4-FFF2-40B4-BE49-F238E27FC236}">
                <a16:creationId xmlns:a16="http://schemas.microsoft.com/office/drawing/2014/main" id="{E6EB55FB-1185-40CD-95E6-600837C33868}"/>
              </a:ext>
            </a:extLst>
          </p:cNvPr>
          <p:cNvSpPr/>
          <p:nvPr/>
        </p:nvSpPr>
        <p:spPr>
          <a:xfrm>
            <a:off x="320973" y="794666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3">
            <a:schemeClr val="accent3">
              <a:hueOff val="0"/>
              <a:satOff val="0"/>
              <a:lumOff val="0"/>
              <a:alphaOff val="0"/>
            </a:schemeClr>
          </a:fillRef>
          <a:effectRef idx="3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565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kern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es-ES" sz="1500" b="1" kern="1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Forma libre: forma 33">
            <a:extLst>
              <a:ext uri="{FF2B5EF4-FFF2-40B4-BE49-F238E27FC236}">
                <a16:creationId xmlns:a16="http://schemas.microsoft.com/office/drawing/2014/main" id="{F5C6FA97-E39A-496B-9659-7CB3C72374B1}"/>
              </a:ext>
            </a:extLst>
          </p:cNvPr>
          <p:cNvSpPr/>
          <p:nvPr/>
        </p:nvSpPr>
        <p:spPr>
          <a:xfrm>
            <a:off x="1019516" y="738892"/>
            <a:ext cx="5874644" cy="704763"/>
          </a:xfrm>
          <a:custGeom>
            <a:avLst/>
            <a:gdLst>
              <a:gd name="connsiteX0" fmla="*/ 108167 w 648988"/>
              <a:gd name="connsiteY0" fmla="*/ 0 h 10274256"/>
              <a:gd name="connsiteX1" fmla="*/ 540821 w 648988"/>
              <a:gd name="connsiteY1" fmla="*/ 0 h 10274256"/>
              <a:gd name="connsiteX2" fmla="*/ 648988 w 648988"/>
              <a:gd name="connsiteY2" fmla="*/ 108167 h 10274256"/>
              <a:gd name="connsiteX3" fmla="*/ 648988 w 648988"/>
              <a:gd name="connsiteY3" fmla="*/ 10274256 h 10274256"/>
              <a:gd name="connsiteX4" fmla="*/ 648988 w 648988"/>
              <a:gd name="connsiteY4" fmla="*/ 10274256 h 10274256"/>
              <a:gd name="connsiteX5" fmla="*/ 0 w 648988"/>
              <a:gd name="connsiteY5" fmla="*/ 10274256 h 10274256"/>
              <a:gd name="connsiteX6" fmla="*/ 0 w 648988"/>
              <a:gd name="connsiteY6" fmla="*/ 10274256 h 10274256"/>
              <a:gd name="connsiteX7" fmla="*/ 0 w 648988"/>
              <a:gd name="connsiteY7" fmla="*/ 108167 h 10274256"/>
              <a:gd name="connsiteX8" fmla="*/ 108167 w 648988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988" h="10274256">
                <a:moveTo>
                  <a:pt x="648988" y="1712418"/>
                </a:moveTo>
                <a:lnTo>
                  <a:pt x="648988" y="8561838"/>
                </a:lnTo>
                <a:cubicBezTo>
                  <a:pt x="648988" y="9507576"/>
                  <a:pt x="645929" y="10274248"/>
                  <a:pt x="642155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2155" y="8"/>
                </a:lnTo>
                <a:cubicBezTo>
                  <a:pt x="645929" y="8"/>
                  <a:pt x="648988" y="766680"/>
                  <a:pt x="648988" y="1712418"/>
                </a:cubicBezTo>
                <a:close/>
              </a:path>
            </a:pathLst>
          </a:custGeom>
        </p:spPr>
        <p:style>
          <a:lnRef idx="1">
            <a:schemeClr val="accent3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80" rIns="44380" bIns="44382" numCol="1" spcCol="1270" anchor="ctr" anchorCtr="0">
            <a:noAutofit/>
          </a:bodyPr>
          <a:lstStyle/>
          <a:p>
            <a:pPr marL="269875" lvl="1" indent="4763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CL" sz="1750" kern="1200" dirty="0">
                <a:latin typeface="Arial" panose="020B0604020202020204" pitchFamily="34" charset="0"/>
                <a:cs typeface="Arial" panose="020B0604020202020204" pitchFamily="34" charset="0"/>
              </a:rPr>
              <a:t>El mar es el principal y más seguro medio de intercambio de bienes; </a:t>
            </a:r>
            <a:r>
              <a:rPr lang="es-CL" sz="1750" kern="1200" dirty="0" smtClean="0">
                <a:latin typeface="Arial" panose="020B0604020202020204" pitchFamily="34" charset="0"/>
                <a:cs typeface="Arial" panose="020B0604020202020204" pitchFamily="34" charset="0"/>
              </a:rPr>
              <a:t>90% </a:t>
            </a:r>
            <a:r>
              <a:rPr lang="es-CL" sz="1750" kern="1200" dirty="0">
                <a:latin typeface="Arial" panose="020B0604020202020204" pitchFamily="34" charset="0"/>
                <a:cs typeface="Arial" panose="020B0604020202020204" pitchFamily="34" charset="0"/>
              </a:rPr>
              <a:t>de nuestro comercio internacional se transporta por vía marítima.</a:t>
            </a:r>
            <a:endParaRPr lang="es-ES" sz="1750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Forma libre: forma 35">
            <a:extLst>
              <a:ext uri="{FF2B5EF4-FFF2-40B4-BE49-F238E27FC236}">
                <a16:creationId xmlns:a16="http://schemas.microsoft.com/office/drawing/2014/main" id="{469C3242-330C-4030-90FE-909F0C10C90E}"/>
              </a:ext>
            </a:extLst>
          </p:cNvPr>
          <p:cNvSpPr/>
          <p:nvPr/>
        </p:nvSpPr>
        <p:spPr>
          <a:xfrm>
            <a:off x="320973" y="1596073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3">
              <a:hueOff val="2812566"/>
              <a:satOff val="-4220"/>
              <a:lumOff val="-686"/>
              <a:alphaOff val="0"/>
            </a:schemeClr>
          </a:lnRef>
          <a:fillRef idx="3">
            <a:schemeClr val="accent3">
              <a:hueOff val="2812566"/>
              <a:satOff val="-4220"/>
              <a:lumOff val="-686"/>
              <a:alphaOff val="0"/>
            </a:schemeClr>
          </a:fillRef>
          <a:effectRef idx="3">
            <a:schemeClr val="accent3">
              <a:hueOff val="2812566"/>
              <a:satOff val="-4220"/>
              <a:lumOff val="-686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493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kern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37" name="Forma libre: forma 36">
            <a:extLst>
              <a:ext uri="{FF2B5EF4-FFF2-40B4-BE49-F238E27FC236}">
                <a16:creationId xmlns:a16="http://schemas.microsoft.com/office/drawing/2014/main" id="{58B5B88A-4412-4F28-A6EE-3F2807E1DF14}"/>
              </a:ext>
            </a:extLst>
          </p:cNvPr>
          <p:cNvSpPr/>
          <p:nvPr/>
        </p:nvSpPr>
        <p:spPr>
          <a:xfrm>
            <a:off x="1019516" y="1596081"/>
            <a:ext cx="5904128" cy="648648"/>
          </a:xfrm>
          <a:custGeom>
            <a:avLst/>
            <a:gdLst>
              <a:gd name="connsiteX0" fmla="*/ 108110 w 648647"/>
              <a:gd name="connsiteY0" fmla="*/ 0 h 10274256"/>
              <a:gd name="connsiteX1" fmla="*/ 540537 w 648647"/>
              <a:gd name="connsiteY1" fmla="*/ 0 h 10274256"/>
              <a:gd name="connsiteX2" fmla="*/ 648647 w 648647"/>
              <a:gd name="connsiteY2" fmla="*/ 108110 h 10274256"/>
              <a:gd name="connsiteX3" fmla="*/ 648647 w 648647"/>
              <a:gd name="connsiteY3" fmla="*/ 10274256 h 10274256"/>
              <a:gd name="connsiteX4" fmla="*/ 648647 w 648647"/>
              <a:gd name="connsiteY4" fmla="*/ 10274256 h 10274256"/>
              <a:gd name="connsiteX5" fmla="*/ 0 w 648647"/>
              <a:gd name="connsiteY5" fmla="*/ 10274256 h 10274256"/>
              <a:gd name="connsiteX6" fmla="*/ 0 w 648647"/>
              <a:gd name="connsiteY6" fmla="*/ 10274256 h 10274256"/>
              <a:gd name="connsiteX7" fmla="*/ 0 w 648647"/>
              <a:gd name="connsiteY7" fmla="*/ 108110 h 10274256"/>
              <a:gd name="connsiteX8" fmla="*/ 108110 w 648647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647" h="10274256">
                <a:moveTo>
                  <a:pt x="648647" y="1712416"/>
                </a:moveTo>
                <a:lnTo>
                  <a:pt x="648647" y="8561840"/>
                </a:lnTo>
                <a:cubicBezTo>
                  <a:pt x="648647" y="9507585"/>
                  <a:pt x="645591" y="10274248"/>
                  <a:pt x="641822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1822" y="8"/>
                </a:lnTo>
                <a:cubicBezTo>
                  <a:pt x="645591" y="8"/>
                  <a:pt x="648647" y="766671"/>
                  <a:pt x="648647" y="1712416"/>
                </a:cubicBezTo>
                <a:close/>
              </a:path>
            </a:pathLst>
          </a:custGeom>
        </p:spPr>
        <p:style>
          <a:lnRef idx="1">
            <a:schemeClr val="accent3">
              <a:hueOff val="2812566"/>
              <a:satOff val="-4220"/>
              <a:lumOff val="-686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64" rIns="44364" bIns="44365" numCol="1" spcCol="1270" anchor="ctr" anchorCtr="0">
            <a:noAutofit/>
          </a:bodyPr>
          <a:lstStyle/>
          <a:p>
            <a:pPr marL="269875" lvl="1" indent="4763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CL" kern="12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 95% de la información se mueve y distribuye por el mar. </a:t>
            </a:r>
            <a:r>
              <a:rPr lang="es-CL" b="1" kern="1200" dirty="0"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Ciberespacio bajo el agua.</a:t>
            </a:r>
            <a:endParaRPr lang="es-ES" b="1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Forma libre: forma 38">
            <a:extLst>
              <a:ext uri="{FF2B5EF4-FFF2-40B4-BE49-F238E27FC236}">
                <a16:creationId xmlns:a16="http://schemas.microsoft.com/office/drawing/2014/main" id="{90EBF711-8F38-46C1-A567-9809BA5B02B0}"/>
              </a:ext>
            </a:extLst>
          </p:cNvPr>
          <p:cNvSpPr/>
          <p:nvPr/>
        </p:nvSpPr>
        <p:spPr>
          <a:xfrm>
            <a:off x="320973" y="2387386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3">
            <a:schemeClr val="accent3">
              <a:hueOff val="5625132"/>
              <a:satOff val="-8440"/>
              <a:lumOff val="-1373"/>
              <a:alphaOff val="0"/>
            </a:schemeClr>
          </a:fillRef>
          <a:effectRef idx="3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493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kern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40" name="Forma libre: forma 39">
            <a:extLst>
              <a:ext uri="{FF2B5EF4-FFF2-40B4-BE49-F238E27FC236}">
                <a16:creationId xmlns:a16="http://schemas.microsoft.com/office/drawing/2014/main" id="{79376E32-325C-459D-81D7-9616D5DAF64D}"/>
              </a:ext>
            </a:extLst>
          </p:cNvPr>
          <p:cNvSpPr/>
          <p:nvPr/>
        </p:nvSpPr>
        <p:spPr>
          <a:xfrm>
            <a:off x="1019516" y="2387413"/>
            <a:ext cx="5904128" cy="648648"/>
          </a:xfrm>
          <a:custGeom>
            <a:avLst/>
            <a:gdLst>
              <a:gd name="connsiteX0" fmla="*/ 108110 w 648647"/>
              <a:gd name="connsiteY0" fmla="*/ 0 h 10274256"/>
              <a:gd name="connsiteX1" fmla="*/ 540537 w 648647"/>
              <a:gd name="connsiteY1" fmla="*/ 0 h 10274256"/>
              <a:gd name="connsiteX2" fmla="*/ 648647 w 648647"/>
              <a:gd name="connsiteY2" fmla="*/ 108110 h 10274256"/>
              <a:gd name="connsiteX3" fmla="*/ 648647 w 648647"/>
              <a:gd name="connsiteY3" fmla="*/ 10274256 h 10274256"/>
              <a:gd name="connsiteX4" fmla="*/ 648647 w 648647"/>
              <a:gd name="connsiteY4" fmla="*/ 10274256 h 10274256"/>
              <a:gd name="connsiteX5" fmla="*/ 0 w 648647"/>
              <a:gd name="connsiteY5" fmla="*/ 10274256 h 10274256"/>
              <a:gd name="connsiteX6" fmla="*/ 0 w 648647"/>
              <a:gd name="connsiteY6" fmla="*/ 10274256 h 10274256"/>
              <a:gd name="connsiteX7" fmla="*/ 0 w 648647"/>
              <a:gd name="connsiteY7" fmla="*/ 108110 h 10274256"/>
              <a:gd name="connsiteX8" fmla="*/ 108110 w 648647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647" h="10274256">
                <a:moveTo>
                  <a:pt x="648647" y="1712416"/>
                </a:moveTo>
                <a:lnTo>
                  <a:pt x="648647" y="8561840"/>
                </a:lnTo>
                <a:cubicBezTo>
                  <a:pt x="648647" y="9507585"/>
                  <a:pt x="645591" y="10274248"/>
                  <a:pt x="641822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1822" y="8"/>
                </a:lnTo>
                <a:cubicBezTo>
                  <a:pt x="645591" y="8"/>
                  <a:pt x="648647" y="766671"/>
                  <a:pt x="648647" y="1712416"/>
                </a:cubicBezTo>
                <a:close/>
              </a:path>
            </a:pathLst>
          </a:custGeom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64" rIns="44364" bIns="44365" numCol="1" spcCol="1270" anchor="ctr" anchorCtr="0">
            <a:noAutofit/>
          </a:bodyPr>
          <a:lstStyle/>
          <a:p>
            <a:pPr marL="228600" lvl="1" indent="46038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CL" kern="1200" dirty="0">
                <a:latin typeface="Arial" panose="020B0604020202020204" pitchFamily="34" charset="0"/>
                <a:cs typeface="Arial" panose="020B0604020202020204" pitchFamily="34" charset="0"/>
              </a:rPr>
              <a:t>Es fuente de riquezas, alimentos y energía.</a:t>
            </a:r>
            <a:endParaRPr lang="es-ES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Imagen 46">
            <a:extLst>
              <a:ext uri="{FF2B5EF4-FFF2-40B4-BE49-F238E27FC236}">
                <a16:creationId xmlns:a16="http://schemas.microsoft.com/office/drawing/2014/main" id="{DFA559D9-F440-491F-8338-8741ED5341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571" b="14454"/>
          <a:stretch/>
        </p:blipFill>
        <p:spPr>
          <a:xfrm>
            <a:off x="4463665" y="4802535"/>
            <a:ext cx="2146747" cy="13649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6" name="Forma libre: forma 15">
            <a:extLst>
              <a:ext uri="{FF2B5EF4-FFF2-40B4-BE49-F238E27FC236}">
                <a16:creationId xmlns:a16="http://schemas.microsoft.com/office/drawing/2014/main" id="{7B2DE19D-2434-4D3A-BE29-2783BA3D0DCA}"/>
              </a:ext>
            </a:extLst>
          </p:cNvPr>
          <p:cNvSpPr/>
          <p:nvPr/>
        </p:nvSpPr>
        <p:spPr>
          <a:xfrm>
            <a:off x="317451" y="3188793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3">
            <a:schemeClr val="accent3">
              <a:hueOff val="5625132"/>
              <a:satOff val="-8440"/>
              <a:lumOff val="-1373"/>
              <a:alphaOff val="0"/>
            </a:schemeClr>
          </a:fillRef>
          <a:effectRef idx="3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493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s-ES" sz="2400" b="1" kern="12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Forma libre: forma 18">
            <a:extLst>
              <a:ext uri="{FF2B5EF4-FFF2-40B4-BE49-F238E27FC236}">
                <a16:creationId xmlns:a16="http://schemas.microsoft.com/office/drawing/2014/main" id="{8A6A6F4E-F5FD-4D21-BBC3-BD43FA1F0BCF}"/>
              </a:ext>
            </a:extLst>
          </p:cNvPr>
          <p:cNvSpPr/>
          <p:nvPr/>
        </p:nvSpPr>
        <p:spPr>
          <a:xfrm>
            <a:off x="1019516" y="3189206"/>
            <a:ext cx="5904128" cy="648648"/>
          </a:xfrm>
          <a:custGeom>
            <a:avLst/>
            <a:gdLst>
              <a:gd name="connsiteX0" fmla="*/ 108110 w 648647"/>
              <a:gd name="connsiteY0" fmla="*/ 0 h 10274256"/>
              <a:gd name="connsiteX1" fmla="*/ 540537 w 648647"/>
              <a:gd name="connsiteY1" fmla="*/ 0 h 10274256"/>
              <a:gd name="connsiteX2" fmla="*/ 648647 w 648647"/>
              <a:gd name="connsiteY2" fmla="*/ 108110 h 10274256"/>
              <a:gd name="connsiteX3" fmla="*/ 648647 w 648647"/>
              <a:gd name="connsiteY3" fmla="*/ 10274256 h 10274256"/>
              <a:gd name="connsiteX4" fmla="*/ 648647 w 648647"/>
              <a:gd name="connsiteY4" fmla="*/ 10274256 h 10274256"/>
              <a:gd name="connsiteX5" fmla="*/ 0 w 648647"/>
              <a:gd name="connsiteY5" fmla="*/ 10274256 h 10274256"/>
              <a:gd name="connsiteX6" fmla="*/ 0 w 648647"/>
              <a:gd name="connsiteY6" fmla="*/ 10274256 h 10274256"/>
              <a:gd name="connsiteX7" fmla="*/ 0 w 648647"/>
              <a:gd name="connsiteY7" fmla="*/ 108110 h 10274256"/>
              <a:gd name="connsiteX8" fmla="*/ 108110 w 648647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647" h="10274256">
                <a:moveTo>
                  <a:pt x="648647" y="1712416"/>
                </a:moveTo>
                <a:lnTo>
                  <a:pt x="648647" y="8561840"/>
                </a:lnTo>
                <a:cubicBezTo>
                  <a:pt x="648647" y="9507585"/>
                  <a:pt x="645591" y="10274248"/>
                  <a:pt x="641822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1822" y="8"/>
                </a:lnTo>
                <a:cubicBezTo>
                  <a:pt x="645591" y="8"/>
                  <a:pt x="648647" y="766671"/>
                  <a:pt x="648647" y="1712416"/>
                </a:cubicBezTo>
                <a:close/>
              </a:path>
            </a:pathLst>
          </a:custGeom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64" rIns="44364" bIns="44365" numCol="1" spcCol="1270" anchor="ctr" anchorCtr="0">
            <a:noAutofit/>
          </a:bodyPr>
          <a:lstStyle/>
          <a:p>
            <a:pPr marL="228600" lvl="1" indent="46038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Su conservación y biodiversidad son vitales para las      siguientes generaciones.</a:t>
            </a:r>
            <a:endParaRPr lang="es-ES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Forma libre: forma 19">
            <a:extLst>
              <a:ext uri="{FF2B5EF4-FFF2-40B4-BE49-F238E27FC236}">
                <a16:creationId xmlns:a16="http://schemas.microsoft.com/office/drawing/2014/main" id="{67F3DF2C-6E95-4006-8D1E-CE4581167D5C}"/>
              </a:ext>
            </a:extLst>
          </p:cNvPr>
          <p:cNvSpPr/>
          <p:nvPr/>
        </p:nvSpPr>
        <p:spPr>
          <a:xfrm>
            <a:off x="320764" y="3967036"/>
            <a:ext cx="698544" cy="997919"/>
          </a:xfrm>
          <a:custGeom>
            <a:avLst/>
            <a:gdLst>
              <a:gd name="connsiteX0" fmla="*/ 0 w 997918"/>
              <a:gd name="connsiteY0" fmla="*/ 0 h 698543"/>
              <a:gd name="connsiteX1" fmla="*/ 648647 w 997918"/>
              <a:gd name="connsiteY1" fmla="*/ 0 h 698543"/>
              <a:gd name="connsiteX2" fmla="*/ 997918 w 997918"/>
              <a:gd name="connsiteY2" fmla="*/ 349272 h 698543"/>
              <a:gd name="connsiteX3" fmla="*/ 648647 w 997918"/>
              <a:gd name="connsiteY3" fmla="*/ 698543 h 698543"/>
              <a:gd name="connsiteX4" fmla="*/ 0 w 997918"/>
              <a:gd name="connsiteY4" fmla="*/ 698543 h 698543"/>
              <a:gd name="connsiteX5" fmla="*/ 349272 w 997918"/>
              <a:gd name="connsiteY5" fmla="*/ 349272 h 698543"/>
              <a:gd name="connsiteX6" fmla="*/ 0 w 997918"/>
              <a:gd name="connsiteY6" fmla="*/ 0 h 69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97918" h="698543">
                <a:moveTo>
                  <a:pt x="997917" y="0"/>
                </a:moveTo>
                <a:lnTo>
                  <a:pt x="997917" y="454053"/>
                </a:lnTo>
                <a:lnTo>
                  <a:pt x="498958" y="698543"/>
                </a:lnTo>
                <a:lnTo>
                  <a:pt x="1" y="454053"/>
                </a:lnTo>
                <a:lnTo>
                  <a:pt x="1" y="0"/>
                </a:lnTo>
                <a:lnTo>
                  <a:pt x="498958" y="244491"/>
                </a:lnTo>
                <a:lnTo>
                  <a:pt x="997917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3">
            <a:schemeClr val="accent3">
              <a:hueOff val="5625132"/>
              <a:satOff val="-8440"/>
              <a:lumOff val="-1373"/>
              <a:alphaOff val="0"/>
            </a:schemeClr>
          </a:fillRef>
          <a:effectRef idx="3">
            <a:schemeClr val="accent3">
              <a:hueOff val="5625132"/>
              <a:satOff val="-8440"/>
              <a:lumOff val="-1373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241" tIns="493273" rIns="15240" bIns="364511" numCol="1" spcCol="1270" anchor="ctr" anchorCtr="0">
            <a:noAutofit/>
          </a:bodyPr>
          <a:lstStyle/>
          <a:p>
            <a:pPr marL="0" lvl="0" indent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s-ES" sz="2400" b="1" kern="12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22" name="Forma libre: forma 21">
            <a:extLst>
              <a:ext uri="{FF2B5EF4-FFF2-40B4-BE49-F238E27FC236}">
                <a16:creationId xmlns:a16="http://schemas.microsoft.com/office/drawing/2014/main" id="{30CA39EB-A3AE-4ED0-B468-303FB656B4CC}"/>
              </a:ext>
            </a:extLst>
          </p:cNvPr>
          <p:cNvSpPr/>
          <p:nvPr/>
        </p:nvSpPr>
        <p:spPr>
          <a:xfrm>
            <a:off x="1022829" y="3967449"/>
            <a:ext cx="5904128" cy="648648"/>
          </a:xfrm>
          <a:custGeom>
            <a:avLst/>
            <a:gdLst>
              <a:gd name="connsiteX0" fmla="*/ 108110 w 648647"/>
              <a:gd name="connsiteY0" fmla="*/ 0 h 10274256"/>
              <a:gd name="connsiteX1" fmla="*/ 540537 w 648647"/>
              <a:gd name="connsiteY1" fmla="*/ 0 h 10274256"/>
              <a:gd name="connsiteX2" fmla="*/ 648647 w 648647"/>
              <a:gd name="connsiteY2" fmla="*/ 108110 h 10274256"/>
              <a:gd name="connsiteX3" fmla="*/ 648647 w 648647"/>
              <a:gd name="connsiteY3" fmla="*/ 10274256 h 10274256"/>
              <a:gd name="connsiteX4" fmla="*/ 648647 w 648647"/>
              <a:gd name="connsiteY4" fmla="*/ 10274256 h 10274256"/>
              <a:gd name="connsiteX5" fmla="*/ 0 w 648647"/>
              <a:gd name="connsiteY5" fmla="*/ 10274256 h 10274256"/>
              <a:gd name="connsiteX6" fmla="*/ 0 w 648647"/>
              <a:gd name="connsiteY6" fmla="*/ 10274256 h 10274256"/>
              <a:gd name="connsiteX7" fmla="*/ 0 w 648647"/>
              <a:gd name="connsiteY7" fmla="*/ 108110 h 10274256"/>
              <a:gd name="connsiteX8" fmla="*/ 108110 w 648647"/>
              <a:gd name="connsiteY8" fmla="*/ 0 h 10274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48647" h="10274256">
                <a:moveTo>
                  <a:pt x="648647" y="1712416"/>
                </a:moveTo>
                <a:lnTo>
                  <a:pt x="648647" y="8561840"/>
                </a:lnTo>
                <a:cubicBezTo>
                  <a:pt x="648647" y="9507585"/>
                  <a:pt x="645591" y="10274248"/>
                  <a:pt x="641822" y="10274248"/>
                </a:cubicBezTo>
                <a:lnTo>
                  <a:pt x="0" y="10274248"/>
                </a:lnTo>
                <a:lnTo>
                  <a:pt x="0" y="10274248"/>
                </a:lnTo>
                <a:lnTo>
                  <a:pt x="0" y="8"/>
                </a:lnTo>
                <a:lnTo>
                  <a:pt x="0" y="8"/>
                </a:lnTo>
                <a:lnTo>
                  <a:pt x="641822" y="8"/>
                </a:lnTo>
                <a:cubicBezTo>
                  <a:pt x="645591" y="8"/>
                  <a:pt x="648647" y="766671"/>
                  <a:pt x="648647" y="1712416"/>
                </a:cubicBezTo>
                <a:close/>
              </a:path>
            </a:pathLst>
          </a:custGeom>
        </p:spPr>
        <p:style>
          <a:lnRef idx="1">
            <a:schemeClr val="accent3">
              <a:hueOff val="5625132"/>
              <a:satOff val="-8440"/>
              <a:lumOff val="-1373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2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42241" tIns="44364" rIns="44364" bIns="44365" numCol="1" spcCol="1270" anchor="ctr" anchorCtr="0">
            <a:noAutofit/>
          </a:bodyPr>
          <a:lstStyle/>
          <a:p>
            <a:pPr marL="228600" lvl="1" indent="46038" algn="l" defTabSz="8890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Symbol" panose="05050102010706020507" pitchFamily="18" charset="2"/>
              <a:buNone/>
            </a:pPr>
            <a:r>
              <a:rPr lang="es-MX" kern="1200" dirty="0">
                <a:latin typeface="Arial" panose="020B0604020202020204" pitchFamily="34" charset="0"/>
                <a:cs typeface="Arial" panose="020B0604020202020204" pitchFamily="34" charset="0"/>
              </a:rPr>
              <a:t>La seguridad de la vida humana en el mar es fundamental para el uso del mar.</a:t>
            </a:r>
            <a:endParaRPr lang="es-ES" kern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 descr="Imagen que contiene texto, mapa&#10;&#10;Descripción generada con confianza muy alta">
            <a:extLst>
              <a:ext uri="{FF2B5EF4-FFF2-40B4-BE49-F238E27FC236}">
                <a16:creationId xmlns:a16="http://schemas.microsoft.com/office/drawing/2014/main" id="{9DFD596A-90BC-4D50-9244-83314ACDE9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9404" y="4157016"/>
            <a:ext cx="3646231" cy="20923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2E6B122-0776-43BA-87FA-F322C55D8E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1357" y="667066"/>
            <a:ext cx="1889637" cy="14172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17E057B6-9379-45DC-A1C9-BBCEBBCDA7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197" y="4786269"/>
            <a:ext cx="2096176" cy="13974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3" name="Marcador de número de diapositiva 3">
            <a:extLst>
              <a:ext uri="{FF2B5EF4-FFF2-40B4-BE49-F238E27FC236}">
                <a16:creationId xmlns:a16="http://schemas.microsoft.com/office/drawing/2014/main" id="{D0C22E85-5FAA-41CD-BE11-CAE635116D8A}"/>
              </a:ext>
            </a:extLst>
          </p:cNvPr>
          <p:cNvSpPr txBox="1">
            <a:spLocks/>
          </p:cNvSpPr>
          <p:nvPr/>
        </p:nvSpPr>
        <p:spPr>
          <a:xfrm>
            <a:off x="8948891" y="576720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8</a:t>
            </a:fld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71532FD0-6444-4ACE-A8FF-612DE41292AE}"/>
              </a:ext>
            </a:extLst>
          </p:cNvPr>
          <p:cNvGrpSpPr/>
          <p:nvPr/>
        </p:nvGrpSpPr>
        <p:grpSpPr>
          <a:xfrm>
            <a:off x="1226042" y="38999"/>
            <a:ext cx="9863716" cy="525000"/>
            <a:chOff x="1226042" y="38999"/>
            <a:chExt cx="9863716" cy="525000"/>
          </a:xfrm>
        </p:grpSpPr>
        <p:sp>
          <p:nvSpPr>
            <p:cNvPr id="25" name="20 Rectángulo">
              <a:extLst>
                <a:ext uri="{FF2B5EF4-FFF2-40B4-BE49-F238E27FC236}">
                  <a16:creationId xmlns:a16="http://schemas.microsoft.com/office/drawing/2014/main" id="{12FD81CE-93E6-44B7-8FF3-AAFE2B758B58}"/>
                </a:ext>
              </a:extLst>
            </p:cNvPr>
            <p:cNvSpPr/>
            <p:nvPr/>
          </p:nvSpPr>
          <p:spPr>
            <a:xfrm>
              <a:off x="2987317" y="38999"/>
              <a:ext cx="6129637" cy="49244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2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¿Para qué lo hacemos?</a:t>
              </a:r>
            </a:p>
          </p:txBody>
        </p:sp>
        <p:cxnSp>
          <p:nvCxnSpPr>
            <p:cNvPr id="27" name="Conector recto 26">
              <a:extLst>
                <a:ext uri="{FF2B5EF4-FFF2-40B4-BE49-F238E27FC236}">
                  <a16:creationId xmlns:a16="http://schemas.microsoft.com/office/drawing/2014/main" id="{D6F0FA92-8556-4177-B8E4-A5A98F550708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30" name="Rectángulo 29">
            <a:extLst>
              <a:ext uri="{FF2B5EF4-FFF2-40B4-BE49-F238E27FC236}">
                <a16:creationId xmlns:a16="http://schemas.microsoft.com/office/drawing/2014/main" id="{FFA57E74-9897-41DE-84BA-E58BC8F77664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31" name="Proceso alternativo 7">
            <a:extLst>
              <a:ext uri="{FF2B5EF4-FFF2-40B4-BE49-F238E27FC236}">
                <a16:creationId xmlns:a16="http://schemas.microsoft.com/office/drawing/2014/main" id="{27C478AB-DD0F-4113-81E9-DED0064867F2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0AF9BF29-CF8D-45AD-A00A-AAF38EA8413D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29" name="Picture 2" descr="Resultado de imagen para escudo armada de chile">
            <a:extLst>
              <a:ext uri="{FF2B5EF4-FFF2-40B4-BE49-F238E27FC236}">
                <a16:creationId xmlns:a16="http://schemas.microsoft.com/office/drawing/2014/main" id="{55DDF9E0-8623-4C9D-A50D-8E4C84DB1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C5EC3BB1-2C64-4C09-992A-902F6B2DB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31 Imagen" descr="buque-kjuD--510x349@abc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22829" y="2211025"/>
            <a:ext cx="2732806" cy="18647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17605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5493BED-1CA4-4C9E-A8D6-8028FD9A89C9}"/>
              </a:ext>
            </a:extLst>
          </p:cNvPr>
          <p:cNvSpPr txBox="1"/>
          <p:nvPr/>
        </p:nvSpPr>
        <p:spPr>
          <a:xfrm>
            <a:off x="3542592" y="7798089"/>
            <a:ext cx="8545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>
                <a:latin typeface="Arial" panose="020B0604020202020204" pitchFamily="34" charset="0"/>
                <a:cs typeface="Arial" panose="020B0604020202020204" pitchFamily="34" charset="0"/>
              </a:rPr>
              <a:t>Han cambiado los medios, pero el por qué lo hacemos no cambiado en 200 años,</a:t>
            </a:r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Marcador de número de diapositiva 3">
            <a:extLst>
              <a:ext uri="{FF2B5EF4-FFF2-40B4-BE49-F238E27FC236}">
                <a16:creationId xmlns:a16="http://schemas.microsoft.com/office/drawing/2014/main" id="{97EAD2AB-70F4-44D1-98AB-E8757CEEDFB7}"/>
              </a:ext>
            </a:extLst>
          </p:cNvPr>
          <p:cNvSpPr txBox="1">
            <a:spLocks/>
          </p:cNvSpPr>
          <p:nvPr/>
        </p:nvSpPr>
        <p:spPr>
          <a:xfrm>
            <a:off x="8342810" y="60117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9</a:t>
            </a:fld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" name="Picture 2" descr="Resultado de imagen para escudo armada de chile">
            <a:extLst>
              <a:ext uri="{FF2B5EF4-FFF2-40B4-BE49-F238E27FC236}">
                <a16:creationId xmlns:a16="http://schemas.microsoft.com/office/drawing/2014/main" id="{7F417A80-D024-48FD-B412-EFA417FDFB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50C8A559-88C5-446E-8EBB-DDF3ECCE6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Imagen1">
            <a:extLst>
              <a:ext uri="{FF2B5EF4-FFF2-40B4-BE49-F238E27FC236}">
                <a16:creationId xmlns:a16="http://schemas.microsoft.com/office/drawing/2014/main" id="{E4896D59-4FDA-40E7-9DE1-B055B73F12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/>
          <a:srcRect l="15216"/>
          <a:stretch/>
        </p:blipFill>
        <p:spPr bwMode="auto">
          <a:xfrm>
            <a:off x="1545022" y="1"/>
            <a:ext cx="8135006" cy="6975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5" name="Freeform 5">
            <a:extLst>
              <a:ext uri="{FF2B5EF4-FFF2-40B4-BE49-F238E27FC236}">
                <a16:creationId xmlns:a16="http://schemas.microsoft.com/office/drawing/2014/main" id="{CB629234-628D-4168-ADAC-E8CC4B100972}"/>
              </a:ext>
            </a:extLst>
          </p:cNvPr>
          <p:cNvSpPr>
            <a:spLocks/>
          </p:cNvSpPr>
          <p:nvPr/>
        </p:nvSpPr>
        <p:spPr bwMode="auto">
          <a:xfrm>
            <a:off x="1717141" y="54476"/>
            <a:ext cx="6739605" cy="6944977"/>
          </a:xfrm>
          <a:custGeom>
            <a:avLst/>
            <a:gdLst>
              <a:gd name="T0" fmla="*/ 1496 w 3966"/>
              <a:gd name="T1" fmla="*/ 0 h 3744"/>
              <a:gd name="T2" fmla="*/ 2626 w 3966"/>
              <a:gd name="T3" fmla="*/ 156 h 3744"/>
              <a:gd name="T4" fmla="*/ 3966 w 3966"/>
              <a:gd name="T5" fmla="*/ 532 h 3744"/>
              <a:gd name="T6" fmla="*/ 3902 w 3966"/>
              <a:gd name="T7" fmla="*/ 676 h 3744"/>
              <a:gd name="T8" fmla="*/ 3881 w 3966"/>
              <a:gd name="T9" fmla="*/ 712 h 3744"/>
              <a:gd name="T10" fmla="*/ 3761 w 3966"/>
              <a:gd name="T11" fmla="*/ 864 h 3744"/>
              <a:gd name="T12" fmla="*/ 3734 w 3966"/>
              <a:gd name="T13" fmla="*/ 907 h 3744"/>
              <a:gd name="T14" fmla="*/ 3653 w 3966"/>
              <a:gd name="T15" fmla="*/ 1011 h 3744"/>
              <a:gd name="T16" fmla="*/ 3584 w 3966"/>
              <a:gd name="T17" fmla="*/ 1062 h 3744"/>
              <a:gd name="T18" fmla="*/ 3558 w 3966"/>
              <a:gd name="T19" fmla="*/ 1116 h 3744"/>
              <a:gd name="T20" fmla="*/ 3531 w 3966"/>
              <a:gd name="T21" fmla="*/ 1139 h 3744"/>
              <a:gd name="T22" fmla="*/ 3464 w 3966"/>
              <a:gd name="T23" fmla="*/ 1249 h 3744"/>
              <a:gd name="T24" fmla="*/ 3420 w 3966"/>
              <a:gd name="T25" fmla="*/ 1289 h 3744"/>
              <a:gd name="T26" fmla="*/ 3378 w 3966"/>
              <a:gd name="T27" fmla="*/ 1327 h 3744"/>
              <a:gd name="T28" fmla="*/ 3303 w 3966"/>
              <a:gd name="T29" fmla="*/ 1376 h 3744"/>
              <a:gd name="T30" fmla="*/ 3206 w 3966"/>
              <a:gd name="T31" fmla="*/ 1449 h 3744"/>
              <a:gd name="T32" fmla="*/ 3171 w 3966"/>
              <a:gd name="T33" fmla="*/ 1469 h 3744"/>
              <a:gd name="T34" fmla="*/ 3114 w 3966"/>
              <a:gd name="T35" fmla="*/ 1574 h 3744"/>
              <a:gd name="T36" fmla="*/ 3016 w 3966"/>
              <a:gd name="T37" fmla="*/ 1658 h 3744"/>
              <a:gd name="T38" fmla="*/ 3065 w 3966"/>
              <a:gd name="T39" fmla="*/ 1687 h 3744"/>
              <a:gd name="T40" fmla="*/ 2971 w 3966"/>
              <a:gd name="T41" fmla="*/ 1763 h 3744"/>
              <a:gd name="T42" fmla="*/ 2938 w 3966"/>
              <a:gd name="T43" fmla="*/ 1824 h 3744"/>
              <a:gd name="T44" fmla="*/ 2803 w 3966"/>
              <a:gd name="T45" fmla="*/ 1844 h 3744"/>
              <a:gd name="T46" fmla="*/ 2722 w 3966"/>
              <a:gd name="T47" fmla="*/ 1955 h 3744"/>
              <a:gd name="T48" fmla="*/ 2616 w 3966"/>
              <a:gd name="T49" fmla="*/ 1995 h 3744"/>
              <a:gd name="T50" fmla="*/ 2526 w 3966"/>
              <a:gd name="T51" fmla="*/ 2117 h 3744"/>
              <a:gd name="T52" fmla="*/ 2480 w 3966"/>
              <a:gd name="T53" fmla="*/ 2204 h 3744"/>
              <a:gd name="T54" fmla="*/ 2475 w 3966"/>
              <a:gd name="T55" fmla="*/ 2272 h 3744"/>
              <a:gd name="T56" fmla="*/ 2597 w 3966"/>
              <a:gd name="T57" fmla="*/ 2446 h 3744"/>
              <a:gd name="T58" fmla="*/ 2372 w 3966"/>
              <a:gd name="T59" fmla="*/ 2720 h 3744"/>
              <a:gd name="T60" fmla="*/ 2714 w 3966"/>
              <a:gd name="T61" fmla="*/ 3113 h 3744"/>
              <a:gd name="T62" fmla="*/ 2535 w 3966"/>
              <a:gd name="T63" fmla="*/ 3198 h 3744"/>
              <a:gd name="T64" fmla="*/ 2105 w 3966"/>
              <a:gd name="T65" fmla="*/ 3366 h 3744"/>
              <a:gd name="T66" fmla="*/ 1719 w 3966"/>
              <a:gd name="T67" fmla="*/ 3494 h 3744"/>
              <a:gd name="T68" fmla="*/ 1213 w 3966"/>
              <a:gd name="T69" fmla="*/ 3619 h 3744"/>
              <a:gd name="T70" fmla="*/ 903 w 3966"/>
              <a:gd name="T71" fmla="*/ 3663 h 3744"/>
              <a:gd name="T72" fmla="*/ 485 w 3966"/>
              <a:gd name="T73" fmla="*/ 3715 h 3744"/>
              <a:gd name="T74" fmla="*/ 0 w 3966"/>
              <a:gd name="T75" fmla="*/ 3744 h 3744"/>
              <a:gd name="T76" fmla="*/ 283 w 3966"/>
              <a:gd name="T77" fmla="*/ 2279 h 3744"/>
              <a:gd name="T78" fmla="*/ 504 w 3966"/>
              <a:gd name="T79" fmla="*/ 881 h 3744"/>
              <a:gd name="T80" fmla="*/ 593 w 3966"/>
              <a:gd name="T81" fmla="*/ 125 h 3744"/>
              <a:gd name="T82" fmla="*/ 1457 w 3966"/>
              <a:gd name="T83" fmla="*/ 191 h 3744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3966"/>
              <a:gd name="T127" fmla="*/ 0 h 3744"/>
              <a:gd name="T128" fmla="*/ 3966 w 3966"/>
              <a:gd name="T129" fmla="*/ 3744 h 3744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3966" h="3744">
                <a:moveTo>
                  <a:pt x="1463" y="193"/>
                </a:moveTo>
                <a:lnTo>
                  <a:pt x="1496" y="0"/>
                </a:lnTo>
                <a:lnTo>
                  <a:pt x="1944" y="42"/>
                </a:lnTo>
                <a:lnTo>
                  <a:pt x="2626" y="156"/>
                </a:lnTo>
                <a:lnTo>
                  <a:pt x="3357" y="324"/>
                </a:lnTo>
                <a:lnTo>
                  <a:pt x="3966" y="532"/>
                </a:lnTo>
                <a:lnTo>
                  <a:pt x="3924" y="641"/>
                </a:lnTo>
                <a:lnTo>
                  <a:pt x="3902" y="676"/>
                </a:lnTo>
                <a:lnTo>
                  <a:pt x="3897" y="703"/>
                </a:lnTo>
                <a:lnTo>
                  <a:pt x="3881" y="712"/>
                </a:lnTo>
                <a:lnTo>
                  <a:pt x="3857" y="734"/>
                </a:lnTo>
                <a:lnTo>
                  <a:pt x="3761" y="864"/>
                </a:lnTo>
                <a:lnTo>
                  <a:pt x="3753" y="899"/>
                </a:lnTo>
                <a:lnTo>
                  <a:pt x="3734" y="907"/>
                </a:lnTo>
                <a:lnTo>
                  <a:pt x="3698" y="958"/>
                </a:lnTo>
                <a:lnTo>
                  <a:pt x="3653" y="1011"/>
                </a:lnTo>
                <a:lnTo>
                  <a:pt x="3618" y="1039"/>
                </a:lnTo>
                <a:lnTo>
                  <a:pt x="3584" y="1062"/>
                </a:lnTo>
                <a:lnTo>
                  <a:pt x="3566" y="1085"/>
                </a:lnTo>
                <a:lnTo>
                  <a:pt x="3558" y="1116"/>
                </a:lnTo>
                <a:lnTo>
                  <a:pt x="3545" y="1136"/>
                </a:lnTo>
                <a:lnTo>
                  <a:pt x="3531" y="1139"/>
                </a:lnTo>
                <a:lnTo>
                  <a:pt x="3479" y="1213"/>
                </a:lnTo>
                <a:lnTo>
                  <a:pt x="3464" y="1249"/>
                </a:lnTo>
                <a:lnTo>
                  <a:pt x="3440" y="1277"/>
                </a:lnTo>
                <a:lnTo>
                  <a:pt x="3420" y="1289"/>
                </a:lnTo>
                <a:lnTo>
                  <a:pt x="3407" y="1313"/>
                </a:lnTo>
                <a:lnTo>
                  <a:pt x="3378" y="1327"/>
                </a:lnTo>
                <a:lnTo>
                  <a:pt x="3332" y="1367"/>
                </a:lnTo>
                <a:lnTo>
                  <a:pt x="3303" y="1376"/>
                </a:lnTo>
                <a:lnTo>
                  <a:pt x="3239" y="1426"/>
                </a:lnTo>
                <a:lnTo>
                  <a:pt x="3206" y="1449"/>
                </a:lnTo>
                <a:lnTo>
                  <a:pt x="3180" y="1441"/>
                </a:lnTo>
                <a:lnTo>
                  <a:pt x="3171" y="1469"/>
                </a:lnTo>
                <a:lnTo>
                  <a:pt x="3144" y="1512"/>
                </a:lnTo>
                <a:lnTo>
                  <a:pt x="3114" y="1574"/>
                </a:lnTo>
                <a:lnTo>
                  <a:pt x="3060" y="1594"/>
                </a:lnTo>
                <a:lnTo>
                  <a:pt x="3016" y="1658"/>
                </a:lnTo>
                <a:lnTo>
                  <a:pt x="3028" y="1665"/>
                </a:lnTo>
                <a:lnTo>
                  <a:pt x="3065" y="1687"/>
                </a:lnTo>
                <a:lnTo>
                  <a:pt x="3044" y="1721"/>
                </a:lnTo>
                <a:lnTo>
                  <a:pt x="2971" y="1763"/>
                </a:lnTo>
                <a:lnTo>
                  <a:pt x="2927" y="1788"/>
                </a:lnTo>
                <a:lnTo>
                  <a:pt x="2938" y="1824"/>
                </a:lnTo>
                <a:lnTo>
                  <a:pt x="2879" y="1841"/>
                </a:lnTo>
                <a:lnTo>
                  <a:pt x="2803" y="1844"/>
                </a:lnTo>
                <a:lnTo>
                  <a:pt x="2748" y="1898"/>
                </a:lnTo>
                <a:lnTo>
                  <a:pt x="2722" y="1955"/>
                </a:lnTo>
                <a:lnTo>
                  <a:pt x="2615" y="1994"/>
                </a:lnTo>
                <a:lnTo>
                  <a:pt x="2616" y="1995"/>
                </a:lnTo>
                <a:lnTo>
                  <a:pt x="2576" y="2133"/>
                </a:lnTo>
                <a:lnTo>
                  <a:pt x="2526" y="2117"/>
                </a:lnTo>
                <a:lnTo>
                  <a:pt x="2502" y="2159"/>
                </a:lnTo>
                <a:lnTo>
                  <a:pt x="2480" y="2204"/>
                </a:lnTo>
                <a:lnTo>
                  <a:pt x="2484" y="2243"/>
                </a:lnTo>
                <a:lnTo>
                  <a:pt x="2475" y="2272"/>
                </a:lnTo>
                <a:lnTo>
                  <a:pt x="2493" y="2337"/>
                </a:lnTo>
                <a:lnTo>
                  <a:pt x="2597" y="2446"/>
                </a:lnTo>
                <a:lnTo>
                  <a:pt x="2657" y="2508"/>
                </a:lnTo>
                <a:lnTo>
                  <a:pt x="2372" y="2720"/>
                </a:lnTo>
                <a:lnTo>
                  <a:pt x="2559" y="2910"/>
                </a:lnTo>
                <a:lnTo>
                  <a:pt x="2714" y="3113"/>
                </a:lnTo>
                <a:lnTo>
                  <a:pt x="2616" y="3161"/>
                </a:lnTo>
                <a:lnTo>
                  <a:pt x="2535" y="3198"/>
                </a:lnTo>
                <a:lnTo>
                  <a:pt x="2343" y="3274"/>
                </a:lnTo>
                <a:lnTo>
                  <a:pt x="2105" y="3366"/>
                </a:lnTo>
                <a:lnTo>
                  <a:pt x="1938" y="3423"/>
                </a:lnTo>
                <a:cubicBezTo>
                  <a:pt x="1874" y="3444"/>
                  <a:pt x="1774" y="3477"/>
                  <a:pt x="1719" y="3494"/>
                </a:cubicBezTo>
                <a:cubicBezTo>
                  <a:pt x="1664" y="3511"/>
                  <a:pt x="1692" y="3505"/>
                  <a:pt x="1608" y="3526"/>
                </a:cubicBezTo>
                <a:cubicBezTo>
                  <a:pt x="1524" y="3546"/>
                  <a:pt x="1310" y="3598"/>
                  <a:pt x="1213" y="3619"/>
                </a:cubicBezTo>
                <a:lnTo>
                  <a:pt x="1022" y="3650"/>
                </a:lnTo>
                <a:lnTo>
                  <a:pt x="903" y="3663"/>
                </a:lnTo>
                <a:lnTo>
                  <a:pt x="705" y="3691"/>
                </a:lnTo>
                <a:lnTo>
                  <a:pt x="485" y="3715"/>
                </a:lnTo>
                <a:lnTo>
                  <a:pt x="258" y="3731"/>
                </a:lnTo>
                <a:lnTo>
                  <a:pt x="0" y="3744"/>
                </a:lnTo>
                <a:lnTo>
                  <a:pt x="150" y="2910"/>
                </a:lnTo>
                <a:lnTo>
                  <a:pt x="283" y="2279"/>
                </a:lnTo>
                <a:lnTo>
                  <a:pt x="405" y="1549"/>
                </a:lnTo>
                <a:lnTo>
                  <a:pt x="504" y="881"/>
                </a:lnTo>
                <a:lnTo>
                  <a:pt x="560" y="402"/>
                </a:lnTo>
                <a:lnTo>
                  <a:pt x="593" y="125"/>
                </a:lnTo>
                <a:lnTo>
                  <a:pt x="1025" y="156"/>
                </a:lnTo>
                <a:lnTo>
                  <a:pt x="1457" y="191"/>
                </a:lnTo>
                <a:lnTo>
                  <a:pt x="1463" y="193"/>
                </a:lnTo>
                <a:close/>
              </a:path>
            </a:pathLst>
          </a:custGeom>
          <a:solidFill>
            <a:srgbClr val="FF0000">
              <a:alpha val="30196"/>
            </a:srgbClr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AutoShape 19">
            <a:extLst>
              <a:ext uri="{FF2B5EF4-FFF2-40B4-BE49-F238E27FC236}">
                <a16:creationId xmlns:a16="http://schemas.microsoft.com/office/drawing/2014/main" id="{1EE53F61-116F-4692-8B7B-329BE14311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48753" y="1914120"/>
            <a:ext cx="3812313" cy="417551"/>
          </a:xfrm>
          <a:prstGeom prst="roundRect">
            <a:avLst>
              <a:gd name="adj" fmla="val 16667"/>
            </a:avLst>
          </a:prstGeom>
          <a:solidFill>
            <a:srgbClr val="FF0000">
              <a:alpha val="32000"/>
            </a:srgbClr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36000" rIns="0" bIns="36000"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Área SAR </a:t>
            </a:r>
            <a:r>
              <a:rPr kumimoji="0" lang="es-ES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26.643.900,19 </a:t>
            </a:r>
            <a:r>
              <a:rPr kumimoji="0" lang="es-MX" b="1" i="0" u="none" strike="noStrike" kern="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Km</a:t>
            </a:r>
            <a:r>
              <a:rPr kumimoji="0" lang="es-MX" b="1" i="0" u="none" strike="noStrike" kern="0" cap="none" spc="0" normalizeH="0" baseline="3000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2</a:t>
            </a:r>
          </a:p>
        </p:txBody>
      </p:sp>
      <p:grpSp>
        <p:nvGrpSpPr>
          <p:cNvPr id="5" name="Grupo 19">
            <a:extLst>
              <a:ext uri="{FF2B5EF4-FFF2-40B4-BE49-F238E27FC236}">
                <a16:creationId xmlns:a16="http://schemas.microsoft.com/office/drawing/2014/main" id="{0AFC3888-83D9-42F2-AFA7-56767FEB7E93}"/>
              </a:ext>
            </a:extLst>
          </p:cNvPr>
          <p:cNvGrpSpPr/>
          <p:nvPr/>
        </p:nvGrpSpPr>
        <p:grpSpPr>
          <a:xfrm>
            <a:off x="5938426" y="894651"/>
            <a:ext cx="3714473" cy="3833206"/>
            <a:chOff x="5485868" y="1512292"/>
            <a:chExt cx="3526856" cy="3111899"/>
          </a:xfrm>
        </p:grpSpPr>
        <p:sp>
          <p:nvSpPr>
            <p:cNvPr id="22" name="Freeform 3">
              <a:extLst>
                <a:ext uri="{FF2B5EF4-FFF2-40B4-BE49-F238E27FC236}">
                  <a16:creationId xmlns:a16="http://schemas.microsoft.com/office/drawing/2014/main" id="{E0822377-B185-4772-BADC-5BAAA8E54B98}"/>
                </a:ext>
              </a:extLst>
            </p:cNvPr>
            <p:cNvSpPr>
              <a:spLocks/>
            </p:cNvSpPr>
            <p:nvPr/>
          </p:nvSpPr>
          <p:spPr bwMode="auto">
            <a:xfrm rot="150528">
              <a:off x="5485868" y="1512292"/>
              <a:ext cx="2480388" cy="3111899"/>
            </a:xfrm>
            <a:custGeom>
              <a:avLst/>
              <a:gdLst/>
              <a:ahLst/>
              <a:cxnLst>
                <a:cxn ang="0">
                  <a:pos x="1578" y="136"/>
                </a:cxn>
                <a:cxn ang="0">
                  <a:pos x="1566" y="181"/>
                </a:cxn>
                <a:cxn ang="0">
                  <a:pos x="1542" y="283"/>
                </a:cxn>
                <a:cxn ang="0">
                  <a:pos x="1524" y="345"/>
                </a:cxn>
                <a:cxn ang="0">
                  <a:pos x="1557" y="376"/>
                </a:cxn>
                <a:cxn ang="0">
                  <a:pos x="1520" y="453"/>
                </a:cxn>
                <a:cxn ang="0">
                  <a:pos x="1419" y="490"/>
                </a:cxn>
                <a:cxn ang="0">
                  <a:pos x="1384" y="544"/>
                </a:cxn>
                <a:cxn ang="0">
                  <a:pos x="1353" y="600"/>
                </a:cxn>
                <a:cxn ang="0">
                  <a:pos x="1295" y="619"/>
                </a:cxn>
                <a:cxn ang="0">
                  <a:pos x="1203" y="680"/>
                </a:cxn>
                <a:cxn ang="0">
                  <a:pos x="1112" y="771"/>
                </a:cxn>
                <a:cxn ang="0">
                  <a:pos x="1067" y="861"/>
                </a:cxn>
                <a:cxn ang="0">
                  <a:pos x="1021" y="952"/>
                </a:cxn>
                <a:cxn ang="0">
                  <a:pos x="945" y="1009"/>
                </a:cxn>
                <a:cxn ang="0">
                  <a:pos x="885" y="1051"/>
                </a:cxn>
                <a:cxn ang="0">
                  <a:pos x="818" y="1138"/>
                </a:cxn>
                <a:cxn ang="0">
                  <a:pos x="704" y="1224"/>
                </a:cxn>
                <a:cxn ang="0">
                  <a:pos x="626" y="1336"/>
                </a:cxn>
                <a:cxn ang="0">
                  <a:pos x="568" y="1360"/>
                </a:cxn>
                <a:cxn ang="0">
                  <a:pos x="522" y="1451"/>
                </a:cxn>
                <a:cxn ang="0">
                  <a:pos x="568" y="1496"/>
                </a:cxn>
                <a:cxn ang="0">
                  <a:pos x="500" y="1483"/>
                </a:cxn>
                <a:cxn ang="0">
                  <a:pos x="465" y="1533"/>
                </a:cxn>
                <a:cxn ang="0">
                  <a:pos x="341" y="1633"/>
                </a:cxn>
                <a:cxn ang="0">
                  <a:pos x="215" y="1690"/>
                </a:cxn>
                <a:cxn ang="0">
                  <a:pos x="205" y="1769"/>
                </a:cxn>
                <a:cxn ang="0">
                  <a:pos x="171" y="1851"/>
                </a:cxn>
                <a:cxn ang="0">
                  <a:pos x="272" y="1948"/>
                </a:cxn>
                <a:cxn ang="0">
                  <a:pos x="132" y="2077"/>
                </a:cxn>
                <a:cxn ang="0">
                  <a:pos x="0" y="1881"/>
                </a:cxn>
                <a:cxn ang="0">
                  <a:pos x="69" y="1723"/>
                </a:cxn>
                <a:cxn ang="0">
                  <a:pos x="144" y="1606"/>
                </a:cxn>
                <a:cxn ang="0">
                  <a:pos x="281" y="1498"/>
                </a:cxn>
                <a:cxn ang="0">
                  <a:pos x="410" y="1453"/>
                </a:cxn>
                <a:cxn ang="0">
                  <a:pos x="462" y="1401"/>
                </a:cxn>
                <a:cxn ang="0">
                  <a:pos x="575" y="1326"/>
                </a:cxn>
                <a:cxn ang="0">
                  <a:pos x="545" y="1254"/>
                </a:cxn>
                <a:cxn ang="0">
                  <a:pos x="642" y="1159"/>
                </a:cxn>
                <a:cxn ang="0">
                  <a:pos x="749" y="1017"/>
                </a:cxn>
                <a:cxn ang="0">
                  <a:pos x="864" y="940"/>
                </a:cxn>
                <a:cxn ang="0">
                  <a:pos x="941" y="882"/>
                </a:cxn>
                <a:cxn ang="0">
                  <a:pos x="1115" y="613"/>
                </a:cxn>
                <a:cxn ang="0">
                  <a:pos x="1284" y="436"/>
                </a:cxn>
                <a:cxn ang="0">
                  <a:pos x="1331" y="354"/>
                </a:cxn>
                <a:cxn ang="0">
                  <a:pos x="1500" y="51"/>
                </a:cxn>
              </a:cxnLst>
              <a:rect l="0" t="0" r="r" b="b"/>
              <a:pathLst>
                <a:path w="1611" h="2077">
                  <a:moveTo>
                    <a:pt x="1611" y="0"/>
                  </a:moveTo>
                  <a:lnTo>
                    <a:pt x="1578" y="136"/>
                  </a:lnTo>
                  <a:lnTo>
                    <a:pt x="1595" y="159"/>
                  </a:lnTo>
                  <a:lnTo>
                    <a:pt x="1566" y="181"/>
                  </a:lnTo>
                  <a:lnTo>
                    <a:pt x="1545" y="223"/>
                  </a:lnTo>
                  <a:lnTo>
                    <a:pt x="1542" y="283"/>
                  </a:lnTo>
                  <a:lnTo>
                    <a:pt x="1532" y="316"/>
                  </a:lnTo>
                  <a:lnTo>
                    <a:pt x="1524" y="345"/>
                  </a:lnTo>
                  <a:lnTo>
                    <a:pt x="1524" y="370"/>
                  </a:lnTo>
                  <a:lnTo>
                    <a:pt x="1557" y="376"/>
                  </a:lnTo>
                  <a:lnTo>
                    <a:pt x="1566" y="408"/>
                  </a:lnTo>
                  <a:lnTo>
                    <a:pt x="1520" y="453"/>
                  </a:lnTo>
                  <a:lnTo>
                    <a:pt x="1430" y="453"/>
                  </a:lnTo>
                  <a:lnTo>
                    <a:pt x="1419" y="490"/>
                  </a:lnTo>
                  <a:lnTo>
                    <a:pt x="1384" y="499"/>
                  </a:lnTo>
                  <a:lnTo>
                    <a:pt x="1384" y="544"/>
                  </a:lnTo>
                  <a:lnTo>
                    <a:pt x="1356" y="574"/>
                  </a:lnTo>
                  <a:lnTo>
                    <a:pt x="1353" y="600"/>
                  </a:lnTo>
                  <a:lnTo>
                    <a:pt x="1339" y="589"/>
                  </a:lnTo>
                  <a:lnTo>
                    <a:pt x="1295" y="619"/>
                  </a:lnTo>
                  <a:lnTo>
                    <a:pt x="1248" y="635"/>
                  </a:lnTo>
                  <a:lnTo>
                    <a:pt x="1203" y="680"/>
                  </a:lnTo>
                  <a:lnTo>
                    <a:pt x="1158" y="745"/>
                  </a:lnTo>
                  <a:lnTo>
                    <a:pt x="1112" y="771"/>
                  </a:lnTo>
                  <a:lnTo>
                    <a:pt x="1080" y="793"/>
                  </a:lnTo>
                  <a:lnTo>
                    <a:pt x="1067" y="861"/>
                  </a:lnTo>
                  <a:lnTo>
                    <a:pt x="1058" y="906"/>
                  </a:lnTo>
                  <a:lnTo>
                    <a:pt x="1021" y="952"/>
                  </a:lnTo>
                  <a:lnTo>
                    <a:pt x="976" y="997"/>
                  </a:lnTo>
                  <a:lnTo>
                    <a:pt x="945" y="1009"/>
                  </a:lnTo>
                  <a:lnTo>
                    <a:pt x="923" y="1042"/>
                  </a:lnTo>
                  <a:lnTo>
                    <a:pt x="885" y="1051"/>
                  </a:lnTo>
                  <a:lnTo>
                    <a:pt x="840" y="1088"/>
                  </a:lnTo>
                  <a:lnTo>
                    <a:pt x="818" y="1138"/>
                  </a:lnTo>
                  <a:lnTo>
                    <a:pt x="795" y="1179"/>
                  </a:lnTo>
                  <a:lnTo>
                    <a:pt x="704" y="1224"/>
                  </a:lnTo>
                  <a:lnTo>
                    <a:pt x="658" y="1270"/>
                  </a:lnTo>
                  <a:lnTo>
                    <a:pt x="626" y="1336"/>
                  </a:lnTo>
                  <a:lnTo>
                    <a:pt x="590" y="1344"/>
                  </a:lnTo>
                  <a:lnTo>
                    <a:pt x="568" y="1360"/>
                  </a:lnTo>
                  <a:lnTo>
                    <a:pt x="568" y="1406"/>
                  </a:lnTo>
                  <a:lnTo>
                    <a:pt x="522" y="1451"/>
                  </a:lnTo>
                  <a:lnTo>
                    <a:pt x="568" y="1451"/>
                  </a:lnTo>
                  <a:lnTo>
                    <a:pt x="568" y="1496"/>
                  </a:lnTo>
                  <a:lnTo>
                    <a:pt x="522" y="1496"/>
                  </a:lnTo>
                  <a:lnTo>
                    <a:pt x="500" y="1483"/>
                  </a:lnTo>
                  <a:lnTo>
                    <a:pt x="500" y="1506"/>
                  </a:lnTo>
                  <a:lnTo>
                    <a:pt x="465" y="1533"/>
                  </a:lnTo>
                  <a:lnTo>
                    <a:pt x="396" y="1600"/>
                  </a:lnTo>
                  <a:lnTo>
                    <a:pt x="341" y="1633"/>
                  </a:lnTo>
                  <a:lnTo>
                    <a:pt x="250" y="1678"/>
                  </a:lnTo>
                  <a:lnTo>
                    <a:pt x="215" y="1690"/>
                  </a:lnTo>
                  <a:lnTo>
                    <a:pt x="205" y="1723"/>
                  </a:lnTo>
                  <a:lnTo>
                    <a:pt x="205" y="1769"/>
                  </a:lnTo>
                  <a:lnTo>
                    <a:pt x="159" y="1814"/>
                  </a:lnTo>
                  <a:lnTo>
                    <a:pt x="171" y="1851"/>
                  </a:lnTo>
                  <a:lnTo>
                    <a:pt x="250" y="1905"/>
                  </a:lnTo>
                  <a:lnTo>
                    <a:pt x="272" y="1948"/>
                  </a:lnTo>
                  <a:lnTo>
                    <a:pt x="273" y="1951"/>
                  </a:lnTo>
                  <a:lnTo>
                    <a:pt x="132" y="2077"/>
                  </a:lnTo>
                  <a:lnTo>
                    <a:pt x="23" y="1950"/>
                  </a:lnTo>
                  <a:lnTo>
                    <a:pt x="0" y="1881"/>
                  </a:lnTo>
                  <a:lnTo>
                    <a:pt x="23" y="1814"/>
                  </a:lnTo>
                  <a:lnTo>
                    <a:pt x="69" y="1723"/>
                  </a:lnTo>
                  <a:lnTo>
                    <a:pt x="107" y="1752"/>
                  </a:lnTo>
                  <a:lnTo>
                    <a:pt x="144" y="1606"/>
                  </a:lnTo>
                  <a:lnTo>
                    <a:pt x="249" y="1576"/>
                  </a:lnTo>
                  <a:lnTo>
                    <a:pt x="281" y="1498"/>
                  </a:lnTo>
                  <a:lnTo>
                    <a:pt x="330" y="1456"/>
                  </a:lnTo>
                  <a:lnTo>
                    <a:pt x="410" y="1453"/>
                  </a:lnTo>
                  <a:lnTo>
                    <a:pt x="474" y="1438"/>
                  </a:lnTo>
                  <a:lnTo>
                    <a:pt x="462" y="1401"/>
                  </a:lnTo>
                  <a:lnTo>
                    <a:pt x="474" y="1387"/>
                  </a:lnTo>
                  <a:lnTo>
                    <a:pt x="575" y="1326"/>
                  </a:lnTo>
                  <a:lnTo>
                    <a:pt x="593" y="1281"/>
                  </a:lnTo>
                  <a:lnTo>
                    <a:pt x="545" y="1254"/>
                  </a:lnTo>
                  <a:lnTo>
                    <a:pt x="588" y="1180"/>
                  </a:lnTo>
                  <a:lnTo>
                    <a:pt x="642" y="1159"/>
                  </a:lnTo>
                  <a:lnTo>
                    <a:pt x="713" y="1027"/>
                  </a:lnTo>
                  <a:lnTo>
                    <a:pt x="749" y="1017"/>
                  </a:lnTo>
                  <a:lnTo>
                    <a:pt x="825" y="954"/>
                  </a:lnTo>
                  <a:lnTo>
                    <a:pt x="864" y="940"/>
                  </a:lnTo>
                  <a:lnTo>
                    <a:pt x="891" y="913"/>
                  </a:lnTo>
                  <a:lnTo>
                    <a:pt x="941" y="882"/>
                  </a:lnTo>
                  <a:lnTo>
                    <a:pt x="1095" y="661"/>
                  </a:lnTo>
                  <a:lnTo>
                    <a:pt x="1115" y="613"/>
                  </a:lnTo>
                  <a:lnTo>
                    <a:pt x="1157" y="583"/>
                  </a:lnTo>
                  <a:lnTo>
                    <a:pt x="1284" y="436"/>
                  </a:lnTo>
                  <a:lnTo>
                    <a:pt x="1299" y="402"/>
                  </a:lnTo>
                  <a:lnTo>
                    <a:pt x="1331" y="354"/>
                  </a:lnTo>
                  <a:lnTo>
                    <a:pt x="1430" y="228"/>
                  </a:lnTo>
                  <a:lnTo>
                    <a:pt x="1500" y="51"/>
                  </a:lnTo>
                  <a:lnTo>
                    <a:pt x="1611" y="0"/>
                  </a:lnTo>
                </a:path>
              </a:pathLst>
            </a:custGeom>
            <a:solidFill>
              <a:srgbClr val="FF9900">
                <a:alpha val="50999"/>
              </a:srgbClr>
            </a:solidFill>
            <a:ln w="9525" cap="flat" cmpd="sng">
              <a:solidFill>
                <a:srgbClr val="993300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eaLnBrk="0" fontAlgn="base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18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3" name="AutoShape 11">
              <a:extLst>
                <a:ext uri="{FF2B5EF4-FFF2-40B4-BE49-F238E27FC236}">
                  <a16:creationId xmlns:a16="http://schemas.microsoft.com/office/drawing/2014/main" id="{C83E9D0A-590C-42CF-8556-AF66C6CC3C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89735" y="2870656"/>
              <a:ext cx="2022989" cy="387019"/>
            </a:xfrm>
            <a:prstGeom prst="roundRect">
              <a:avLst>
                <a:gd name="adj" fmla="val 16667"/>
              </a:avLst>
            </a:prstGeom>
            <a:solidFill>
              <a:srgbClr val="FF9900"/>
            </a:solidFill>
            <a:ln>
              <a:noFill/>
              <a:headEnd/>
              <a:tailE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p:spPr>
          <p:txBody>
            <a:bodyPr wrap="square" lIns="0" tIns="0" rIns="0" bIns="0">
              <a:spAutoFit/>
            </a:bodyPr>
            <a:lstStyle/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Chile </a:t>
              </a: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continental</a:t>
              </a:r>
            </a:p>
            <a:p>
              <a:pPr marL="0" marR="0" lvl="0" indent="0" algn="ctr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MX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756.950 Kms</a:t>
              </a:r>
              <a:r>
                <a:rPr kumimoji="0" lang="es-MX" sz="1400" b="1" i="0" u="none" strike="noStrike" kern="0" cap="none" spc="0" normalizeH="0" baseline="3000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  <a:endParaRPr kumimoji="0" lang="es-CL" sz="1400" b="1" i="0" u="none" strike="noStrike" kern="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Oval 7">
            <a:extLst>
              <a:ext uri="{FF2B5EF4-FFF2-40B4-BE49-F238E27FC236}">
                <a16:creationId xmlns:a16="http://schemas.microsoft.com/office/drawing/2014/main" id="{633EC1A0-C1B2-49FF-B1D1-9A368ED1B5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9417" y="870303"/>
            <a:ext cx="726468" cy="721340"/>
          </a:xfrm>
          <a:prstGeom prst="ellipse">
            <a:avLst/>
          </a:prstGeom>
          <a:solidFill>
            <a:srgbClr val="0000FF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Freeform 8">
            <a:extLst>
              <a:ext uri="{FF2B5EF4-FFF2-40B4-BE49-F238E27FC236}">
                <a16:creationId xmlns:a16="http://schemas.microsoft.com/office/drawing/2014/main" id="{80DFF90E-7A17-4EEA-AE5D-981DF95FB0F2}"/>
              </a:ext>
            </a:extLst>
          </p:cNvPr>
          <p:cNvSpPr>
            <a:spLocks/>
          </p:cNvSpPr>
          <p:nvPr/>
        </p:nvSpPr>
        <p:spPr bwMode="auto">
          <a:xfrm rot="21392245">
            <a:off x="5280944" y="974876"/>
            <a:ext cx="3286357" cy="3880015"/>
          </a:xfrm>
          <a:custGeom>
            <a:avLst/>
            <a:gdLst/>
            <a:ahLst/>
            <a:cxnLst>
              <a:cxn ang="0">
                <a:pos x="36" y="1645"/>
              </a:cxn>
              <a:cxn ang="0">
                <a:pos x="840" y="828"/>
              </a:cxn>
              <a:cxn ang="0">
                <a:pos x="1192" y="459"/>
              </a:cxn>
              <a:cxn ang="0">
                <a:pos x="1560" y="0"/>
              </a:cxn>
              <a:cxn ang="0">
                <a:pos x="1745" y="66"/>
              </a:cxn>
              <a:cxn ang="0">
                <a:pos x="1662" y="235"/>
              </a:cxn>
              <a:cxn ang="0">
                <a:pos x="1568" y="365"/>
              </a:cxn>
              <a:cxn ang="0">
                <a:pos x="1534" y="431"/>
              </a:cxn>
              <a:cxn ang="0">
                <a:pos x="1480" y="491"/>
              </a:cxn>
              <a:cxn ang="0">
                <a:pos x="1404" y="559"/>
              </a:cxn>
              <a:cxn ang="0">
                <a:pos x="1352" y="600"/>
              </a:cxn>
              <a:cxn ang="0">
                <a:pos x="1328" y="664"/>
              </a:cxn>
              <a:cxn ang="0">
                <a:pos x="1298" y="687"/>
              </a:cxn>
              <a:cxn ang="0">
                <a:pos x="1272" y="727"/>
              </a:cxn>
              <a:cxn ang="0">
                <a:pos x="1250" y="774"/>
              </a:cxn>
              <a:cxn ang="0">
                <a:pos x="1204" y="819"/>
              </a:cxn>
              <a:cxn ang="0">
                <a:pos x="1140" y="875"/>
              </a:cxn>
              <a:cxn ang="0">
                <a:pos x="924" y="1043"/>
              </a:cxn>
              <a:cxn ang="0">
                <a:pos x="872" y="1111"/>
              </a:cxn>
              <a:cxn ang="0">
                <a:pos x="813" y="1161"/>
              </a:cxn>
              <a:cxn ang="0">
                <a:pos x="722" y="1257"/>
              </a:cxn>
              <a:cxn ang="0">
                <a:pos x="733" y="1267"/>
              </a:cxn>
              <a:cxn ang="0">
                <a:pos x="850" y="1209"/>
              </a:cxn>
              <a:cxn ang="0">
                <a:pos x="842" y="1233"/>
              </a:cxn>
              <a:cxn ang="0">
                <a:pos x="826" y="1267"/>
              </a:cxn>
              <a:cxn ang="0">
                <a:pos x="726" y="1369"/>
              </a:cxn>
              <a:cxn ang="0">
                <a:pos x="622" y="1384"/>
              </a:cxn>
              <a:cxn ang="0">
                <a:pos x="578" y="1385"/>
              </a:cxn>
              <a:cxn ang="0">
                <a:pos x="512" y="1500"/>
              </a:cxn>
              <a:cxn ang="0">
                <a:pos x="404" y="1530"/>
              </a:cxn>
              <a:cxn ang="0">
                <a:pos x="358" y="1657"/>
              </a:cxn>
              <a:cxn ang="0">
                <a:pos x="310" y="1643"/>
              </a:cxn>
              <a:cxn ang="0">
                <a:pos x="262" y="1736"/>
              </a:cxn>
              <a:cxn ang="0">
                <a:pos x="252" y="1790"/>
              </a:cxn>
              <a:cxn ang="0">
                <a:pos x="281" y="1845"/>
              </a:cxn>
              <a:cxn ang="0">
                <a:pos x="382" y="1959"/>
              </a:cxn>
              <a:cxn ang="0">
                <a:pos x="437" y="2031"/>
              </a:cxn>
              <a:cxn ang="0">
                <a:pos x="264" y="2161"/>
              </a:cxn>
              <a:cxn ang="0">
                <a:pos x="32" y="1913"/>
              </a:cxn>
              <a:cxn ang="0">
                <a:pos x="0" y="1815"/>
              </a:cxn>
              <a:cxn ang="0">
                <a:pos x="4" y="1709"/>
              </a:cxn>
              <a:cxn ang="0">
                <a:pos x="36" y="1645"/>
              </a:cxn>
            </a:cxnLst>
            <a:rect l="0" t="0" r="r" b="b"/>
            <a:pathLst>
              <a:path w="1745" h="2161">
                <a:moveTo>
                  <a:pt x="36" y="1645"/>
                </a:moveTo>
                <a:lnTo>
                  <a:pt x="840" y="828"/>
                </a:lnTo>
                <a:lnTo>
                  <a:pt x="1192" y="459"/>
                </a:lnTo>
                <a:lnTo>
                  <a:pt x="1560" y="0"/>
                </a:lnTo>
                <a:lnTo>
                  <a:pt x="1745" y="66"/>
                </a:lnTo>
                <a:lnTo>
                  <a:pt x="1662" y="235"/>
                </a:lnTo>
                <a:lnTo>
                  <a:pt x="1568" y="365"/>
                </a:lnTo>
                <a:lnTo>
                  <a:pt x="1534" y="431"/>
                </a:lnTo>
                <a:lnTo>
                  <a:pt x="1480" y="491"/>
                </a:lnTo>
                <a:lnTo>
                  <a:pt x="1404" y="559"/>
                </a:lnTo>
                <a:lnTo>
                  <a:pt x="1352" y="600"/>
                </a:lnTo>
                <a:lnTo>
                  <a:pt x="1328" y="664"/>
                </a:lnTo>
                <a:lnTo>
                  <a:pt x="1298" y="687"/>
                </a:lnTo>
                <a:lnTo>
                  <a:pt x="1272" y="727"/>
                </a:lnTo>
                <a:lnTo>
                  <a:pt x="1250" y="774"/>
                </a:lnTo>
                <a:lnTo>
                  <a:pt x="1204" y="819"/>
                </a:lnTo>
                <a:lnTo>
                  <a:pt x="1140" y="875"/>
                </a:lnTo>
                <a:lnTo>
                  <a:pt x="924" y="1043"/>
                </a:lnTo>
                <a:lnTo>
                  <a:pt x="872" y="1111"/>
                </a:lnTo>
                <a:lnTo>
                  <a:pt x="813" y="1161"/>
                </a:lnTo>
                <a:lnTo>
                  <a:pt x="722" y="1257"/>
                </a:lnTo>
                <a:lnTo>
                  <a:pt x="733" y="1267"/>
                </a:lnTo>
                <a:lnTo>
                  <a:pt x="850" y="1209"/>
                </a:lnTo>
                <a:lnTo>
                  <a:pt x="842" y="1233"/>
                </a:lnTo>
                <a:lnTo>
                  <a:pt x="826" y="1267"/>
                </a:lnTo>
                <a:lnTo>
                  <a:pt x="726" y="1369"/>
                </a:lnTo>
                <a:lnTo>
                  <a:pt x="622" y="1384"/>
                </a:lnTo>
                <a:lnTo>
                  <a:pt x="578" y="1385"/>
                </a:lnTo>
                <a:lnTo>
                  <a:pt x="512" y="1500"/>
                </a:lnTo>
                <a:lnTo>
                  <a:pt x="404" y="1530"/>
                </a:lnTo>
                <a:lnTo>
                  <a:pt x="358" y="1657"/>
                </a:lnTo>
                <a:lnTo>
                  <a:pt x="310" y="1643"/>
                </a:lnTo>
                <a:lnTo>
                  <a:pt x="262" y="1736"/>
                </a:lnTo>
                <a:lnTo>
                  <a:pt x="252" y="1790"/>
                </a:lnTo>
                <a:lnTo>
                  <a:pt x="281" y="1845"/>
                </a:lnTo>
                <a:lnTo>
                  <a:pt x="382" y="1959"/>
                </a:lnTo>
                <a:lnTo>
                  <a:pt x="437" y="2031"/>
                </a:lnTo>
                <a:lnTo>
                  <a:pt x="264" y="2161"/>
                </a:lnTo>
                <a:lnTo>
                  <a:pt x="32" y="1913"/>
                </a:lnTo>
                <a:lnTo>
                  <a:pt x="0" y="1815"/>
                </a:lnTo>
                <a:lnTo>
                  <a:pt x="4" y="1709"/>
                </a:lnTo>
                <a:lnTo>
                  <a:pt x="36" y="1645"/>
                </a:lnTo>
                <a:close/>
              </a:path>
            </a:pathLst>
          </a:custGeom>
          <a:solidFill>
            <a:srgbClr val="0000FF">
              <a:alpha val="50000"/>
            </a:srgbClr>
          </a:solidFill>
          <a:ln w="3175" cap="flat" cmpd="sng">
            <a:noFill/>
            <a:prstDash val="solid"/>
            <a:round/>
            <a:headEnd/>
            <a:tailEnd/>
          </a:ln>
          <a:effectLst/>
        </p:spPr>
        <p:txBody>
          <a:bodyPr wrap="square" lIns="0" tIns="0" rIns="0" bIns="0">
            <a:spAutoFit/>
          </a:bodyPr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Oval 10">
            <a:extLst>
              <a:ext uri="{FF2B5EF4-FFF2-40B4-BE49-F238E27FC236}">
                <a16:creationId xmlns:a16="http://schemas.microsoft.com/office/drawing/2014/main" id="{1E580FBC-F233-4203-9A51-1E6307CED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69984" y="1020469"/>
            <a:ext cx="726468" cy="721340"/>
          </a:xfrm>
          <a:prstGeom prst="ellipse">
            <a:avLst/>
          </a:prstGeom>
          <a:solidFill>
            <a:srgbClr val="0000FF">
              <a:alpha val="50000"/>
            </a:srgbClr>
          </a:solidFill>
          <a:ln w="31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Oval 9">
            <a:extLst>
              <a:ext uri="{FF2B5EF4-FFF2-40B4-BE49-F238E27FC236}">
                <a16:creationId xmlns:a16="http://schemas.microsoft.com/office/drawing/2014/main" id="{C6EC3939-80FE-4E66-B035-83D3D650CB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1274" y="1701548"/>
            <a:ext cx="726468" cy="721340"/>
          </a:xfrm>
          <a:prstGeom prst="ellipse">
            <a:avLst/>
          </a:prstGeom>
          <a:solidFill>
            <a:srgbClr val="0000FF">
              <a:alpha val="50000"/>
            </a:srgbClr>
          </a:solidFill>
          <a:ln w="317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AutoShape 18">
            <a:extLst>
              <a:ext uri="{FF2B5EF4-FFF2-40B4-BE49-F238E27FC236}">
                <a16:creationId xmlns:a16="http://schemas.microsoft.com/office/drawing/2014/main" id="{31EAB625-D7B1-48A6-9A4A-5C4B0E5AD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92188" y="2854898"/>
            <a:ext cx="3514196" cy="625268"/>
          </a:xfrm>
          <a:prstGeom prst="roundRect">
            <a:avLst>
              <a:gd name="adj" fmla="val 16667"/>
            </a:avLst>
          </a:prstGeom>
          <a:solidFill>
            <a:srgbClr val="002060">
              <a:alpha val="63000"/>
            </a:srgbClr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36000" rIns="0" bIns="36000"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ZEE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3.409.122,34 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Km</a:t>
            </a:r>
            <a:r>
              <a:rPr kumimoji="0" lang="es-MX" sz="1600" b="1" i="0" u="none" strike="noStrike" kern="0" cap="none" spc="0" normalizeH="0" baseline="3000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itchFamily="34" charset="0"/>
              </a:rPr>
              <a:t>2</a:t>
            </a:r>
          </a:p>
        </p:txBody>
      </p:sp>
      <p:sp>
        <p:nvSpPr>
          <p:cNvPr id="17" name="AutoShape 18">
            <a:extLst>
              <a:ext uri="{FF2B5EF4-FFF2-40B4-BE49-F238E27FC236}">
                <a16:creationId xmlns:a16="http://schemas.microsoft.com/office/drawing/2014/main" id="{31EAB625-D7B1-48A6-9A4A-5C4B0E5AD6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40853" y="5005067"/>
            <a:ext cx="4607890" cy="1170098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>
            <a:noFill/>
            <a:headEnd/>
            <a:tailEnd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36000" rIns="0" bIns="36000" anchor="ctr">
            <a:spAutoFit/>
          </a:bodyPr>
          <a:lstStyle/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uLnTx/>
                <a:uFillTx/>
                <a:latin typeface="Arial" panose="020B0604020202020204" pitchFamily="34" charset="0"/>
                <a:cs typeface="Arial" pitchFamily="34" charset="0"/>
              </a:rPr>
              <a:t>Una marina capaz de cumplir con sus</a:t>
            </a:r>
            <a:r>
              <a:rPr kumimoji="0" lang="es-MX" sz="1600" b="1" i="0" u="none" strike="noStrike" kern="0" cap="none" spc="0" normalizeH="0" noProof="0" dirty="0" smtClean="0">
                <a:ln>
                  <a:noFill/>
                </a:ln>
                <a:solidFill>
                  <a:schemeClr val="accent5">
                    <a:lumMod val="50000"/>
                  </a:schemeClr>
                </a:solidFill>
                <a:uLnTx/>
                <a:uFillTx/>
                <a:latin typeface="Arial" panose="020B0604020202020204" pitchFamily="34" charset="0"/>
                <a:cs typeface="Arial" pitchFamily="34" charset="0"/>
              </a:rPr>
              <a:t> responsabilidades.</a:t>
            </a:r>
          </a:p>
          <a:p>
            <a:pPr marL="0" marR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MX" sz="1600" b="1" kern="0" baseline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(medios,</a:t>
            </a:r>
            <a:r>
              <a:rPr lang="es-MX" sz="1600" b="1" kern="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itchFamily="34" charset="0"/>
              </a:rPr>
              <a:t> capacidades, conocimientos y determinación)</a:t>
            </a:r>
            <a:endParaRPr kumimoji="0" lang="es-MX" sz="1600" b="1" i="0" u="none" strike="noStrike" kern="0" cap="none" spc="0" normalizeH="0" baseline="30000" noProof="0" dirty="0">
              <a:ln>
                <a:noFill/>
              </a:ln>
              <a:solidFill>
                <a:schemeClr val="accent5">
                  <a:lumMod val="50000"/>
                </a:schemeClr>
              </a:solidFill>
              <a:uLnTx/>
              <a:uFillTx/>
              <a:latin typeface="Arial" panose="020B0604020202020204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62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7" grpId="0" animBg="1"/>
      <p:bldP spid="25" grpId="0" animBg="1"/>
      <p:bldP spid="28" grpId="0" animBg="1"/>
      <p:bldP spid="29" grpId="0" animBg="1"/>
      <p:bldP spid="3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ECEE6891-AF60-4CFD-A7FD-9621CAC9F22B}"/>
              </a:ext>
            </a:extLst>
          </p:cNvPr>
          <p:cNvGrpSpPr/>
          <p:nvPr/>
        </p:nvGrpSpPr>
        <p:grpSpPr>
          <a:xfrm>
            <a:off x="1226042" y="563999"/>
            <a:ext cx="9863716" cy="2854398"/>
            <a:chOff x="1226042" y="563999"/>
            <a:chExt cx="9863716" cy="2854398"/>
          </a:xfrm>
        </p:grpSpPr>
        <p:sp>
          <p:nvSpPr>
            <p:cNvPr id="18" name="20 Rectángulo"/>
            <p:cNvSpPr/>
            <p:nvPr/>
          </p:nvSpPr>
          <p:spPr>
            <a:xfrm>
              <a:off x="2244437" y="2772066"/>
              <a:ext cx="7329054" cy="64633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3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¿CÓMO lo hacemos?</a:t>
              </a:r>
            </a:p>
          </p:txBody>
        </p:sp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DF3C860F-6D81-4CC2-9EA1-3127641664D3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7B231F3-13AB-41FD-9CC3-F28D7A9DA5F5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6" name="Proceso alternativo 7">
            <a:extLst>
              <a:ext uri="{FF2B5EF4-FFF2-40B4-BE49-F238E27FC236}">
                <a16:creationId xmlns:a16="http://schemas.microsoft.com/office/drawing/2014/main" id="{94347553-1494-410B-845E-C0013011FB16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381E4735-C207-436A-8515-A4897CD41554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11" name="Picture 2" descr="Resultado de imagen para escudo armada de chile">
            <a:extLst>
              <a:ext uri="{FF2B5EF4-FFF2-40B4-BE49-F238E27FC236}">
                <a16:creationId xmlns:a16="http://schemas.microsoft.com/office/drawing/2014/main" id="{6C7961A9-A3EA-4120-B021-00C6A1075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7B1C179B-3327-45E9-9745-0AA2F250C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346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>
            <a:solidFill>
              <a:srgbClr val="0000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EDDD5B8-F644-421E-97B9-9EEEA08E3D0F}"/>
              </a:ext>
            </a:extLst>
          </p:cNvPr>
          <p:cNvSpPr/>
          <p:nvPr/>
        </p:nvSpPr>
        <p:spPr>
          <a:xfrm>
            <a:off x="5171090" y="755821"/>
            <a:ext cx="6164017" cy="435479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MISIÓN DE LA ARMADA DE CHILE </a:t>
            </a:r>
          </a:p>
          <a:p>
            <a:pPr algn="ctr"/>
            <a:endParaRPr lang="es-CL" sz="2400" b="1" u="sng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s-C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Proveer al estado de Chile de un </a:t>
            </a:r>
            <a:r>
              <a:rPr lang="es-CL" sz="24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Poder </a:t>
            </a:r>
            <a:r>
              <a:rPr lang="es-CL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Naval</a:t>
            </a:r>
            <a:r>
              <a:rPr lang="es-CL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C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un </a:t>
            </a:r>
            <a:r>
              <a:rPr lang="es-CL" sz="2400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Servicio </a:t>
            </a:r>
            <a:r>
              <a:rPr lang="es-CL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Marítimo</a:t>
            </a:r>
            <a:r>
              <a:rPr lang="es-CL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para  contribuir a resguardar la soberanía e integridad territorial, mantener la seguridad de la Nación, impulsar el desarrollo nacional y  respaldar los intereses nacionales donde sea requerido.</a:t>
            </a:r>
            <a:endParaRPr lang="es-C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47A2CB85-3B70-4338-A5BE-BD7B5914BB2D}"/>
              </a:ext>
            </a:extLst>
          </p:cNvPr>
          <p:cNvSpPr/>
          <p:nvPr/>
        </p:nvSpPr>
        <p:spPr>
          <a:xfrm>
            <a:off x="606870" y="1679724"/>
            <a:ext cx="3807476" cy="20597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/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4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¿Cómo?</a:t>
            </a:r>
          </a:p>
          <a:p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Mediante </a:t>
            </a:r>
            <a:r>
              <a:rPr lang="es-MX" sz="2400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operaciones  navales y marítimas</a:t>
            </a:r>
            <a:r>
              <a:rPr lang="es-MX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en tiempo de paz y en </a:t>
            </a:r>
            <a:r>
              <a:rPr lang="es-MX" sz="2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conflicto. </a:t>
            </a:r>
            <a:endParaRPr lang="es-CL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3" name="Grupo 22">
            <a:extLst>
              <a:ext uri="{FF2B5EF4-FFF2-40B4-BE49-F238E27FC236}">
                <a16:creationId xmlns:a16="http://schemas.microsoft.com/office/drawing/2014/main" id="{50F1D63C-0A53-4F49-A164-0E7224C3ED9E}"/>
              </a:ext>
            </a:extLst>
          </p:cNvPr>
          <p:cNvGrpSpPr/>
          <p:nvPr/>
        </p:nvGrpSpPr>
        <p:grpSpPr>
          <a:xfrm>
            <a:off x="1226042" y="38999"/>
            <a:ext cx="9863716" cy="525000"/>
            <a:chOff x="1226042" y="38999"/>
            <a:chExt cx="9863716" cy="525000"/>
          </a:xfrm>
        </p:grpSpPr>
        <p:sp>
          <p:nvSpPr>
            <p:cNvPr id="24" name="20 Rectángulo">
              <a:extLst>
                <a:ext uri="{FF2B5EF4-FFF2-40B4-BE49-F238E27FC236}">
                  <a16:creationId xmlns:a16="http://schemas.microsoft.com/office/drawing/2014/main" id="{A2D01B88-85D5-42D5-8234-58A8CB59AC3E}"/>
                </a:ext>
              </a:extLst>
            </p:cNvPr>
            <p:cNvSpPr/>
            <p:nvPr/>
          </p:nvSpPr>
          <p:spPr>
            <a:xfrm>
              <a:off x="2987317" y="38999"/>
              <a:ext cx="6129637" cy="49244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2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¿CÓMO lo hacemos?</a:t>
              </a:r>
            </a:p>
          </p:txBody>
        </p:sp>
        <p:cxnSp>
          <p:nvCxnSpPr>
            <p:cNvPr id="27" name="Conector recto 26">
              <a:extLst>
                <a:ext uri="{FF2B5EF4-FFF2-40B4-BE49-F238E27FC236}">
                  <a16:creationId xmlns:a16="http://schemas.microsoft.com/office/drawing/2014/main" id="{DD34643A-39BB-477B-AEE4-4541D924CA6C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30" name="Rectángulo 29">
            <a:extLst>
              <a:ext uri="{FF2B5EF4-FFF2-40B4-BE49-F238E27FC236}">
                <a16:creationId xmlns:a16="http://schemas.microsoft.com/office/drawing/2014/main" id="{2E7FC15D-0050-43B3-AC2E-E3DE7C282BCB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31" name="Proceso alternativo 7">
            <a:extLst>
              <a:ext uri="{FF2B5EF4-FFF2-40B4-BE49-F238E27FC236}">
                <a16:creationId xmlns:a16="http://schemas.microsoft.com/office/drawing/2014/main" id="{4554C1E9-EFB8-43BB-A157-70F6B6DCEFD4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FF48532F-2DA2-41A6-B228-F27DCF0FF5DC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28" name="Picture 2" descr="Resultado de imagen para escudo armada de chile">
            <a:extLst>
              <a:ext uri="{FF2B5EF4-FFF2-40B4-BE49-F238E27FC236}">
                <a16:creationId xmlns:a16="http://schemas.microsoft.com/office/drawing/2014/main" id="{9B7EB9BE-70FC-4D8D-BCF5-3C63AD87A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EA17CC1A-B254-4A02-962D-5F37FE990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" name="20 Grupo"/>
          <p:cNvGrpSpPr/>
          <p:nvPr/>
        </p:nvGrpSpPr>
        <p:grpSpPr>
          <a:xfrm>
            <a:off x="1925971" y="4230105"/>
            <a:ext cx="3142489" cy="1701636"/>
            <a:chOff x="2012836" y="2446778"/>
            <a:chExt cx="4312696" cy="2228854"/>
          </a:xfrm>
        </p:grpSpPr>
        <p:grpSp>
          <p:nvGrpSpPr>
            <p:cNvPr id="13" name="Grupo 13">
              <a:extLst>
                <a:ext uri="{FF2B5EF4-FFF2-40B4-BE49-F238E27FC236}">
                  <a16:creationId xmlns:a16="http://schemas.microsoft.com/office/drawing/2014/main" id="{798C649B-A4AD-44CC-ACED-8508934C257A}"/>
                </a:ext>
              </a:extLst>
            </p:cNvPr>
            <p:cNvGrpSpPr/>
            <p:nvPr/>
          </p:nvGrpSpPr>
          <p:grpSpPr>
            <a:xfrm>
              <a:off x="3980875" y="2446778"/>
              <a:ext cx="2344657" cy="2195817"/>
              <a:chOff x="1544764" y="1206185"/>
              <a:chExt cx="3004884" cy="3004884"/>
            </a:xfrm>
            <a:scene3d>
              <a:camera prst="orthographicFront"/>
              <a:lightRig rig="chilly" dir="t"/>
            </a:scene3d>
          </p:grpSpPr>
          <p:sp>
            <p:nvSpPr>
              <p:cNvPr id="14" name="Elipse 18">
                <a:extLst>
                  <a:ext uri="{FF2B5EF4-FFF2-40B4-BE49-F238E27FC236}">
                    <a16:creationId xmlns:a16="http://schemas.microsoft.com/office/drawing/2014/main" id="{773E92BC-1DFB-423E-8DC5-22E50E1621E7}"/>
                  </a:ext>
                </a:extLst>
              </p:cNvPr>
              <p:cNvSpPr/>
              <p:nvPr/>
            </p:nvSpPr>
            <p:spPr>
              <a:xfrm>
                <a:off x="1544764" y="1206185"/>
                <a:ext cx="3004884" cy="3004884"/>
              </a:xfrm>
              <a:prstGeom prst="ellipse">
                <a:avLst/>
              </a:prstGeom>
              <a:solidFill>
                <a:srgbClr val="000066"/>
              </a:solidFill>
              <a:ln/>
              <a:sp3d prstMaterial="translucentPowder">
                <a:bevelT w="127000" h="25400" prst="softRound"/>
              </a:sp3d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</p:sp>
          <p:sp>
            <p:nvSpPr>
              <p:cNvPr id="15" name="Elipse 4">
                <a:extLst>
                  <a:ext uri="{FF2B5EF4-FFF2-40B4-BE49-F238E27FC236}">
                    <a16:creationId xmlns:a16="http://schemas.microsoft.com/office/drawing/2014/main" id="{1565ADEA-54F3-4B1F-88B8-A95DA1DADC94}"/>
                  </a:ext>
                </a:extLst>
              </p:cNvPr>
              <p:cNvSpPr txBox="1"/>
              <p:nvPr/>
            </p:nvSpPr>
            <p:spPr>
              <a:xfrm>
                <a:off x="2113834" y="1646240"/>
                <a:ext cx="2124774" cy="2124774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3180" tIns="43180" rIns="43180" bIns="43180" numCol="1" spcCol="1270" anchor="ctr" anchorCtr="0">
                <a:noAutofit/>
              </a:bodyPr>
              <a:lstStyle/>
              <a:p>
                <a:pPr marL="0" lvl="0" indent="0" algn="ctr" defTabSz="1511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MX" sz="1600" b="1" kern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SERVICIO MARÍTIMO</a:t>
                </a:r>
                <a:endParaRPr lang="es-ES" sz="1600" b="1" kern="12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16" name="Grupo 25">
              <a:extLst>
                <a:ext uri="{FF2B5EF4-FFF2-40B4-BE49-F238E27FC236}">
                  <a16:creationId xmlns:a16="http://schemas.microsoft.com/office/drawing/2014/main" id="{20F54F70-7073-4AEC-86BE-201B9B1B9745}"/>
                </a:ext>
              </a:extLst>
            </p:cNvPr>
            <p:cNvGrpSpPr/>
            <p:nvPr/>
          </p:nvGrpSpPr>
          <p:grpSpPr>
            <a:xfrm>
              <a:off x="2012836" y="2479812"/>
              <a:ext cx="2349094" cy="2195820"/>
              <a:chOff x="2560499" y="1206185"/>
              <a:chExt cx="3004884" cy="3004884"/>
            </a:xfrm>
            <a:scene3d>
              <a:camera prst="orthographicFront"/>
              <a:lightRig rig="chilly" dir="t"/>
            </a:scene3d>
          </p:grpSpPr>
          <p:sp>
            <p:nvSpPr>
              <p:cNvPr id="17" name="Elipse 26">
                <a:extLst>
                  <a:ext uri="{FF2B5EF4-FFF2-40B4-BE49-F238E27FC236}">
                    <a16:creationId xmlns:a16="http://schemas.microsoft.com/office/drawing/2014/main" id="{740D84BE-5545-4C9A-A359-87E4AD55985B}"/>
                  </a:ext>
                </a:extLst>
              </p:cNvPr>
              <p:cNvSpPr/>
              <p:nvPr/>
            </p:nvSpPr>
            <p:spPr>
              <a:xfrm>
                <a:off x="2560499" y="1206185"/>
                <a:ext cx="3004884" cy="3004884"/>
              </a:xfrm>
              <a:prstGeom prst="ellipse">
                <a:avLst/>
              </a:prstGeom>
              <a:solidFill>
                <a:srgbClr val="000066"/>
              </a:soli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p3d>
                <a:bevelT w="63500" h="25400"/>
              </a:sp3d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/>
              <a:lstStyle/>
              <a:p>
                <a:endParaRPr lang="es-CL" sz="1200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8" name="Elipse 4">
                <a:extLst>
                  <a:ext uri="{FF2B5EF4-FFF2-40B4-BE49-F238E27FC236}">
                    <a16:creationId xmlns:a16="http://schemas.microsoft.com/office/drawing/2014/main" id="{C97E9A51-A75D-4D33-9AD2-6611DF5F73B5}"/>
                  </a:ext>
                </a:extLst>
              </p:cNvPr>
              <p:cNvSpPr txBox="1"/>
              <p:nvPr/>
            </p:nvSpPr>
            <p:spPr>
              <a:xfrm>
                <a:off x="2936169" y="1646240"/>
                <a:ext cx="2124773" cy="2124774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43180" tIns="43180" rIns="43180" bIns="43180" numCol="1" spcCol="1270" anchor="ctr" anchorCtr="0">
                <a:noAutofit/>
              </a:bodyPr>
              <a:lstStyle/>
              <a:p>
                <a:pPr marL="0" lvl="0" indent="0" algn="ctr" defTabSz="15113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s-MX" sz="1600" b="1" kern="1200" dirty="0">
                    <a:solidFill>
                      <a:srgbClr val="FFFF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anose="020B0604020202020204" pitchFamily="34" charset="0"/>
                    <a:cs typeface="Arial" panose="020B0604020202020204" pitchFamily="34" charset="0"/>
                  </a:rPr>
                  <a:t>PODER NAVAL</a:t>
                </a:r>
                <a:endParaRPr lang="es-ES" sz="1600" b="1" kern="120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pic>
          <p:nvPicPr>
            <p:cNvPr id="19" name="Imagen 2">
              <a:extLst>
                <a:ext uri="{FF2B5EF4-FFF2-40B4-BE49-F238E27FC236}">
                  <a16:creationId xmlns:a16="http://schemas.microsoft.com/office/drawing/2014/main" id="{45987D16-CF14-4A3A-AEB9-D23BFAB02B6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53873" y="3052635"/>
              <a:ext cx="708387" cy="111291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215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ángulo: esquinas redondeadas 14">
            <a:extLst>
              <a:ext uri="{FF2B5EF4-FFF2-40B4-BE49-F238E27FC236}">
                <a16:creationId xmlns:a16="http://schemas.microsoft.com/office/drawing/2014/main" id="{14775021-AD41-4D8E-B51B-2479D402F7A0}"/>
              </a:ext>
            </a:extLst>
          </p:cNvPr>
          <p:cNvSpPr/>
          <p:nvPr/>
        </p:nvSpPr>
        <p:spPr>
          <a:xfrm>
            <a:off x="1122999" y="1046536"/>
            <a:ext cx="5752930" cy="724996"/>
          </a:xfrm>
          <a:prstGeom prst="roundRect">
            <a:avLst/>
          </a:prstGeom>
          <a:solidFill>
            <a:srgbClr val="003399"/>
          </a:solidFill>
          <a:ln>
            <a:solidFill>
              <a:schemeClr val="bg1"/>
            </a:solidFill>
          </a:ln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misión nos orienta para desarrollar tareas en los siguientes ámbitos. (Áreas de misión)</a:t>
            </a:r>
            <a:endParaRPr lang="es-CL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ángulo: esquinas redondeadas 26">
            <a:extLst>
              <a:ext uri="{FF2B5EF4-FFF2-40B4-BE49-F238E27FC236}">
                <a16:creationId xmlns:a16="http://schemas.microsoft.com/office/drawing/2014/main" id="{83EF8B86-1E24-495C-B371-8E811627C51E}"/>
              </a:ext>
            </a:extLst>
          </p:cNvPr>
          <p:cNvSpPr/>
          <p:nvPr/>
        </p:nvSpPr>
        <p:spPr>
          <a:xfrm>
            <a:off x="825465" y="2046447"/>
            <a:ext cx="7206911" cy="3647458"/>
          </a:xfrm>
          <a:prstGeom prst="roundRect">
            <a:avLst/>
          </a:prstGeom>
          <a:solidFill>
            <a:schemeClr val="bg1"/>
          </a:solidFill>
          <a:ln/>
          <a:effectLst>
            <a:outerShdw blurRad="50800" dist="1778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Defensa</a:t>
            </a: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Asistencia humanitaria y apoyo ante desastres</a:t>
            </a:r>
            <a:endParaRPr lang="es-C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Cooperación internacional</a:t>
            </a:r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Contribución al desarrollo socioeconómico del país.</a:t>
            </a:r>
            <a:endParaRPr lang="es-MX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Seguridad e Intereses Marítimos</a:t>
            </a:r>
            <a:r>
              <a:rPr lang="es-MX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DB8D7F59-D71C-4032-B7DB-227C5079C8F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89292" y="1164045"/>
            <a:ext cx="3022488" cy="1700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2" name="Picture 12" descr="Imagen relacionada">
            <a:extLst>
              <a:ext uri="{FF2B5EF4-FFF2-40B4-BE49-F238E27FC236}">
                <a16:creationId xmlns:a16="http://schemas.microsoft.com/office/drawing/2014/main" id="{D8D76D9E-2ABE-46E8-9416-0EBCA032D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293" y="3210467"/>
            <a:ext cx="1690365" cy="133961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2" descr="Imagen relacionada">
            <a:extLst>
              <a:ext uri="{FF2B5EF4-FFF2-40B4-BE49-F238E27FC236}">
                <a16:creationId xmlns:a16="http://schemas.microsoft.com/office/drawing/2014/main" id="{4621F83D-889A-4F14-ADF7-2080C9C55A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6177" y="4769630"/>
            <a:ext cx="1673581" cy="12551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Marcador de número de diapositiva 3">
            <a:extLst>
              <a:ext uri="{FF2B5EF4-FFF2-40B4-BE49-F238E27FC236}">
                <a16:creationId xmlns:a16="http://schemas.microsoft.com/office/drawing/2014/main" id="{E0F6CEB6-5923-446B-940F-22D9D91AE253}"/>
              </a:ext>
            </a:extLst>
          </p:cNvPr>
          <p:cNvSpPr txBox="1">
            <a:spLocks/>
          </p:cNvSpPr>
          <p:nvPr/>
        </p:nvSpPr>
        <p:spPr>
          <a:xfrm>
            <a:off x="8885093" y="601175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C4E269B-6955-48EA-A516-7F9DC7F9B94A}" type="slidenum">
              <a:rPr lang="es-CL" smtClean="0">
                <a:latin typeface="Arial" panose="020B0604020202020204" pitchFamily="34" charset="0"/>
                <a:cs typeface="Arial" panose="020B0604020202020204" pitchFamily="34" charset="0"/>
              </a:rPr>
              <a:pPr/>
              <a:t>12</a:t>
            </a:fld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Grupo 24">
            <a:extLst>
              <a:ext uri="{FF2B5EF4-FFF2-40B4-BE49-F238E27FC236}">
                <a16:creationId xmlns:a16="http://schemas.microsoft.com/office/drawing/2014/main" id="{E8C25F73-36CF-4AC8-81DC-CB665D518E3B}"/>
              </a:ext>
            </a:extLst>
          </p:cNvPr>
          <p:cNvGrpSpPr/>
          <p:nvPr/>
        </p:nvGrpSpPr>
        <p:grpSpPr>
          <a:xfrm>
            <a:off x="1226042" y="38999"/>
            <a:ext cx="9863716" cy="525000"/>
            <a:chOff x="1226042" y="38999"/>
            <a:chExt cx="9863716" cy="525000"/>
          </a:xfrm>
        </p:grpSpPr>
        <p:sp>
          <p:nvSpPr>
            <p:cNvPr id="26" name="20 Rectángulo">
              <a:extLst>
                <a:ext uri="{FF2B5EF4-FFF2-40B4-BE49-F238E27FC236}">
                  <a16:creationId xmlns:a16="http://schemas.microsoft.com/office/drawing/2014/main" id="{59B13FA1-C927-4B6E-9F74-EEB3B7483ADC}"/>
                </a:ext>
              </a:extLst>
            </p:cNvPr>
            <p:cNvSpPr/>
            <p:nvPr/>
          </p:nvSpPr>
          <p:spPr>
            <a:xfrm>
              <a:off x="2987317" y="38999"/>
              <a:ext cx="6129637" cy="492443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2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¿CÓMO lo hacemos?</a:t>
              </a:r>
            </a:p>
          </p:txBody>
        </p:sp>
        <p:cxnSp>
          <p:nvCxnSpPr>
            <p:cNvPr id="34" name="Conector recto 33">
              <a:extLst>
                <a:ext uri="{FF2B5EF4-FFF2-40B4-BE49-F238E27FC236}">
                  <a16:creationId xmlns:a16="http://schemas.microsoft.com/office/drawing/2014/main" id="{8528AD91-8B15-406D-A47D-F0253D7AF14D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37" name="Rectángulo 36">
            <a:extLst>
              <a:ext uri="{FF2B5EF4-FFF2-40B4-BE49-F238E27FC236}">
                <a16:creationId xmlns:a16="http://schemas.microsoft.com/office/drawing/2014/main" id="{B657511A-7726-4311-89A2-6CEA2CFF734C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38" name="Proceso alternativo 7">
            <a:extLst>
              <a:ext uri="{FF2B5EF4-FFF2-40B4-BE49-F238E27FC236}">
                <a16:creationId xmlns:a16="http://schemas.microsoft.com/office/drawing/2014/main" id="{395EF6D0-C2CA-49F1-A67F-82E0258FF117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2540D312-22F5-41C4-9FE3-1395E2C135FB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35" name="Picture 2" descr="Resultado de imagen para escudo armada de chile">
            <a:extLst>
              <a:ext uri="{FF2B5EF4-FFF2-40B4-BE49-F238E27FC236}">
                <a16:creationId xmlns:a16="http://schemas.microsoft.com/office/drawing/2014/main" id="{28451034-1160-4DF9-AF23-4192F3D5E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741F67D6-3546-4CA4-9E7C-77CBF7490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248988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ECEE6891-AF60-4CFD-A7FD-9621CAC9F22B}"/>
              </a:ext>
            </a:extLst>
          </p:cNvPr>
          <p:cNvGrpSpPr/>
          <p:nvPr/>
        </p:nvGrpSpPr>
        <p:grpSpPr>
          <a:xfrm>
            <a:off x="1226042" y="563999"/>
            <a:ext cx="9863716" cy="3408396"/>
            <a:chOff x="1226042" y="563999"/>
            <a:chExt cx="9863716" cy="3408396"/>
          </a:xfrm>
        </p:grpSpPr>
        <p:sp>
          <p:nvSpPr>
            <p:cNvPr id="18" name="20 Rectángulo"/>
            <p:cNvSpPr/>
            <p:nvPr/>
          </p:nvSpPr>
          <p:spPr>
            <a:xfrm>
              <a:off x="2244437" y="2218069"/>
              <a:ext cx="7329054" cy="1754326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lIns="91440" tIns="45720" rIns="91440" bIns="45720" anchor="ctr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s-ES" sz="3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……FINALMENTE…….</a:t>
              </a:r>
            </a:p>
            <a:p>
              <a:pPr algn="ctr"/>
              <a:endParaRPr lang="es-ES" sz="3600" b="1" cap="all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es-ES" sz="3600" b="1" cap="all" dirty="0">
                  <a:ln>
                    <a:solidFill>
                      <a:srgbClr val="FFFF00"/>
                    </a:solidFill>
                  </a:ln>
                  <a:solidFill>
                    <a:srgbClr val="FFFF00"/>
                  </a:solidFill>
                  <a:effectLst>
                    <a:outerShdw blurRad="19685" dist="12700" dir="5400000" algn="tl" rotWithShape="0">
                      <a:srgbClr val="4F81BD">
                        <a:satMod val="130000"/>
                        <a:alpha val="60000"/>
                      </a:srgbClr>
                    </a:outerShdw>
                  </a:effectLst>
                  <a:latin typeface="Arial" panose="020B0604020202020204" pitchFamily="34" charset="0"/>
                  <a:cs typeface="Arial" panose="020B0604020202020204" pitchFamily="34" charset="0"/>
                </a:rPr>
                <a:t>¿PARA QUÉ ESTAMOS?</a:t>
              </a:r>
            </a:p>
          </p:txBody>
        </p:sp>
        <p:cxnSp>
          <p:nvCxnSpPr>
            <p:cNvPr id="20" name="Conector recto 19">
              <a:extLst>
                <a:ext uri="{FF2B5EF4-FFF2-40B4-BE49-F238E27FC236}">
                  <a16:creationId xmlns:a16="http://schemas.microsoft.com/office/drawing/2014/main" id="{DF3C860F-6D81-4CC2-9EA1-3127641664D3}"/>
                </a:ext>
              </a:extLst>
            </p:cNvPr>
            <p:cNvCxnSpPr>
              <a:cxnSpLocks/>
            </p:cNvCxnSpPr>
            <p:nvPr/>
          </p:nvCxnSpPr>
          <p:spPr>
            <a:xfrm>
              <a:off x="1226042" y="563999"/>
              <a:ext cx="9863716" cy="0"/>
            </a:xfrm>
            <a:prstGeom prst="line">
              <a:avLst/>
            </a:prstGeom>
            <a:noFill/>
            <a:ln w="38100" cap="flat" cmpd="sng" algn="ctr">
              <a:solidFill>
                <a:srgbClr val="4F81BD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  <p:sp>
        <p:nvSpPr>
          <p:cNvPr id="25" name="Rectángulo 24">
            <a:extLst>
              <a:ext uri="{FF2B5EF4-FFF2-40B4-BE49-F238E27FC236}">
                <a16:creationId xmlns:a16="http://schemas.microsoft.com/office/drawing/2014/main" id="{27B231F3-13AB-41FD-9CC3-F28D7A9DA5F5}"/>
              </a:ext>
            </a:extLst>
          </p:cNvPr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s-CL" sz="1100" b="1" dirty="0">
                <a:latin typeface="Arial" panose="020B0604020202020204" pitchFamily="34" charset="0"/>
                <a:cs typeface="Arial" panose="020B0604020202020204" pitchFamily="34" charset="0"/>
              </a:rPr>
              <a:t>P A T R I O T I S M O</a:t>
            </a:r>
          </a:p>
          <a:p>
            <a:pPr algn="ctr">
              <a:lnSpc>
                <a:spcPct val="150000"/>
              </a:lnSpc>
            </a:pPr>
            <a:r>
              <a:rPr lang="es-CL" sz="1100" dirty="0">
                <a:latin typeface="Arial" panose="020B0604020202020204" pitchFamily="34" charset="0"/>
                <a:cs typeface="Arial" panose="020B0604020202020204" pitchFamily="34" charset="0"/>
              </a:rPr>
              <a:t>HONOR		LEALTAD		         VALENTÍA	         INTEGRIDAD		  DEBER</a:t>
            </a:r>
          </a:p>
        </p:txBody>
      </p:sp>
      <p:sp>
        <p:nvSpPr>
          <p:cNvPr id="26" name="Proceso alternativo 7">
            <a:extLst>
              <a:ext uri="{FF2B5EF4-FFF2-40B4-BE49-F238E27FC236}">
                <a16:creationId xmlns:a16="http://schemas.microsoft.com/office/drawing/2014/main" id="{94347553-1494-410B-845E-C0013011FB16}"/>
              </a:ext>
            </a:extLst>
          </p:cNvPr>
          <p:cNvSpPr/>
          <p:nvPr/>
        </p:nvSpPr>
        <p:spPr>
          <a:xfrm flipV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>
            <a:solidFill>
              <a:schemeClr val="accent4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cxnSp>
        <p:nvCxnSpPr>
          <p:cNvPr id="10" name="Conector recto 9">
            <a:extLst>
              <a:ext uri="{FF2B5EF4-FFF2-40B4-BE49-F238E27FC236}">
                <a16:creationId xmlns:a16="http://schemas.microsoft.com/office/drawing/2014/main" id="{B7E07DA5-A6DA-4C17-9101-7AC336558E5B}"/>
              </a:ext>
            </a:extLst>
          </p:cNvPr>
          <p:cNvCxnSpPr>
            <a:cxnSpLocks/>
          </p:cNvCxnSpPr>
          <p:nvPr/>
        </p:nvCxnSpPr>
        <p:spPr>
          <a:xfrm>
            <a:off x="1226042" y="563999"/>
            <a:ext cx="9863716" cy="0"/>
          </a:xfrm>
          <a:prstGeom prst="line">
            <a:avLst/>
          </a:prstGeom>
          <a:noFill/>
          <a:ln w="38100" cap="flat" cmpd="sng" algn="ctr">
            <a:solidFill>
              <a:srgbClr val="4F81BD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cxnSp>
      <p:pic>
        <p:nvPicPr>
          <p:cNvPr id="11" name="Picture 2" descr="Resultado de imagen para escudo armada de chile">
            <a:extLst>
              <a:ext uri="{FF2B5EF4-FFF2-40B4-BE49-F238E27FC236}">
                <a16:creationId xmlns:a16="http://schemas.microsoft.com/office/drawing/2014/main" id="{3C74A4BD-0D6E-4811-A1C7-B608B095D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0967A9AF-2D46-47AC-9F12-640566955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122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C5B9ED98-48BB-4717-8346-457C433BA737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66" y="114742"/>
            <a:ext cx="12192001" cy="6885433"/>
          </a:xfr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16C3238-CFA2-47D6-BDCA-CA9D0773DA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8958" y="484704"/>
            <a:ext cx="9980954" cy="122092"/>
          </a:xfrm>
          <a:prstGeom prst="rect">
            <a:avLst/>
          </a:prstGeom>
        </p:spPr>
      </p:pic>
      <p:pic>
        <p:nvPicPr>
          <p:cNvPr id="9" name="Picture 2" descr="Resultado de imagen para escudo armada de chile">
            <a:extLst>
              <a:ext uri="{FF2B5EF4-FFF2-40B4-BE49-F238E27FC236}">
                <a16:creationId xmlns:a16="http://schemas.microsoft.com/office/drawing/2014/main" id="{A995DE7C-17FE-4F12-8EB8-485550A05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020" y="114742"/>
            <a:ext cx="726073" cy="93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EE91133D-E1E9-4DB9-8C59-9A8B56874001" descr="097A38D5-FA6A-40DE-986C-613BA3CDEF63">
            <a:extLst>
              <a:ext uri="{FF2B5EF4-FFF2-40B4-BE49-F238E27FC236}">
                <a16:creationId xmlns:a16="http://schemas.microsoft.com/office/drawing/2014/main" id="{3168E424-6144-4E45-B21D-EF1853245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5707" y="64408"/>
            <a:ext cx="726073" cy="1045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92957792-539F-4940-A07D-DB5CF4055CBD}"/>
              </a:ext>
            </a:extLst>
          </p:cNvPr>
          <p:cNvSpPr/>
          <p:nvPr/>
        </p:nvSpPr>
        <p:spPr>
          <a:xfrm>
            <a:off x="907598" y="2582995"/>
            <a:ext cx="10589174" cy="144655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s-MX" sz="4400" b="1" i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“…para contribuir a la prosperidad y bienestar de Chile, a través del mar…”</a:t>
            </a:r>
            <a:endParaRPr lang="es-CL" sz="4400" i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8618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47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l="5954" r="7472"/>
          <a:stretch/>
        </p:blipFill>
        <p:spPr>
          <a:xfrm>
            <a:off x="0" y="1"/>
            <a:ext cx="12192000" cy="7353736"/>
          </a:xfrm>
          <a:prstGeom prst="rect">
            <a:avLst/>
          </a:prstGeom>
        </p:spPr>
      </p:pic>
      <p:pic>
        <p:nvPicPr>
          <p:cNvPr id="7" name="Picture 2" descr="M:\EXPOSICIONES GENERALES JEFMAYOR\FOTOS Y VIDEOS\FOTOS\FOTOS ARMADA MARZO 2016\fotos 1er consejo\Fondo 1er consejo 2016 00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2593" b="47130" l="2344" r="147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0" t="12720" r="85474" b="53027"/>
          <a:stretch/>
        </p:blipFill>
        <p:spPr bwMode="auto">
          <a:xfrm>
            <a:off x="9386969" y="622302"/>
            <a:ext cx="1652595" cy="261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17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5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8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6223</TotalTime>
  <Words>779</Words>
  <Application>Microsoft Office PowerPoint</Application>
  <PresentationFormat>Panorámica</PresentationFormat>
  <Paragraphs>119</Paragraphs>
  <Slides>15</Slides>
  <Notes>12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Symbol</vt:lpstr>
      <vt:lpstr>Tema de Office</vt:lpstr>
      <vt:lpstr>5_Tema de Office</vt:lpstr>
      <vt:lpstr>18_Tema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Secretario General</dc:creator>
  <cp:lastModifiedBy>I18 Asesor Act. Profesionales PC. Gonzalo Maldonado V.</cp:lastModifiedBy>
  <cp:revision>1423</cp:revision>
  <cp:lastPrinted>2019-01-23T21:33:49Z</cp:lastPrinted>
  <dcterms:created xsi:type="dcterms:W3CDTF">2015-03-04T13:15:16Z</dcterms:created>
  <dcterms:modified xsi:type="dcterms:W3CDTF">2026-04-22T19:52:17Z</dcterms:modified>
</cp:coreProperties>
</file>