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82" r:id="rId4"/>
    <p:sldId id="283" r:id="rId5"/>
    <p:sldId id="284" r:id="rId6"/>
    <p:sldId id="285" r:id="rId7"/>
    <p:sldId id="258" r:id="rId8"/>
    <p:sldId id="261" r:id="rId9"/>
    <p:sldId id="260" r:id="rId10"/>
    <p:sldId id="259" r:id="rId11"/>
    <p:sldId id="263" r:id="rId12"/>
    <p:sldId id="264" r:id="rId13"/>
    <p:sldId id="265" r:id="rId14"/>
    <p:sldId id="266" r:id="rId15"/>
    <p:sldId id="262" r:id="rId16"/>
    <p:sldId id="269" r:id="rId17"/>
    <p:sldId id="270" r:id="rId18"/>
    <p:sldId id="271" r:id="rId19"/>
    <p:sldId id="268" r:id="rId20"/>
    <p:sldId id="273" r:id="rId21"/>
    <p:sldId id="274" r:id="rId22"/>
    <p:sldId id="272" r:id="rId23"/>
    <p:sldId id="275" r:id="rId24"/>
    <p:sldId id="276" r:id="rId25"/>
    <p:sldId id="281" r:id="rId26"/>
    <p:sldId id="280" r:id="rId27"/>
    <p:sldId id="279" r:id="rId28"/>
    <p:sldId id="278" r:id="rId29"/>
    <p:sldId id="286" r:id="rId30"/>
    <p:sldId id="277" r:id="rId31"/>
    <p:sldId id="267" r:id="rId32"/>
    <p:sldId id="288" r:id="rId33"/>
    <p:sldId id="297" r:id="rId34"/>
    <p:sldId id="289" r:id="rId35"/>
    <p:sldId id="290" r:id="rId36"/>
    <p:sldId id="291" r:id="rId37"/>
    <p:sldId id="301" r:id="rId38"/>
    <p:sldId id="292" r:id="rId39"/>
    <p:sldId id="287" r:id="rId40"/>
    <p:sldId id="293" r:id="rId41"/>
    <p:sldId id="294" r:id="rId42"/>
    <p:sldId id="295" r:id="rId43"/>
    <p:sldId id="298" r:id="rId44"/>
    <p:sldId id="299" r:id="rId45"/>
    <p:sldId id="300" r:id="rId4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64674"/>
    <a:srgbClr val="00B050"/>
    <a:srgbClr val="FFFF00"/>
    <a:srgbClr val="B0151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3" d="100"/>
          <a:sy n="63" d="100"/>
        </p:scale>
        <p:origin x="93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11/26/2021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‹Nº›</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11/26/2021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9796027F-7875-4030-9381-8BD8C4F21935}" type="datetimeFigureOut">
              <a:rPr lang="en-US" dirty="0"/>
              <a:t>11/26/2021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11/26/2021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11/26/2021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11/26/2021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11/26/2021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7" name="Date Placeholder 4"/>
          <p:cNvSpPr>
            <a:spLocks noGrp="1"/>
          </p:cNvSpPr>
          <p:nvPr>
            <p:ph type="dt" sz="half" idx="10"/>
          </p:nvPr>
        </p:nvSpPr>
        <p:spPr/>
        <p:txBody>
          <a:bodyPr/>
          <a:lstStyle/>
          <a:p>
            <a:fld id="{4509A250-FF31-4206-8172-F9D3106AACB1}" type="datetimeFigureOut">
              <a:rPr lang="en-US" dirty="0"/>
              <a:t>11/26/2021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4509A250-FF31-4206-8172-F9D3106AACB1}" type="datetimeFigureOut">
              <a:rPr lang="en-US" dirty="0"/>
              <a:t>11/26/2021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4509A250-FF31-4206-8172-F9D3106AACB1}" type="datetimeFigureOut">
              <a:rPr lang="en-US" dirty="0"/>
              <a:t>11/26/2021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s-ES"/>
              <a:t>Haga clic para modificar el estilo de título del patrón</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4509A250-FF31-4206-8172-F9D3106AACB1}" type="datetimeFigureOut">
              <a:rPr lang="en-US" dirty="0"/>
              <a:t>11/26/2021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s-ES"/>
              <a:t>Haga clic para modificar el estilo de título del patrón</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s-ES"/>
              <a:t>Haga clic para modificar los estilos de texto del patrón</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4509A250-FF31-4206-8172-F9D3106AACB1}" type="datetimeFigureOut">
              <a:rPr lang="en-US" dirty="0"/>
              <a:t>11/26/2021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‹Nº›</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4509A250-FF31-4206-8172-F9D3106AACB1}" type="datetimeFigureOut">
              <a:rPr lang="en-US" dirty="0"/>
              <a:t>11/26/2021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‹Nº›</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lumna 3">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11/26/2021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‹Nº›</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lumna de imagen 3">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11/26/2021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‹Nº›</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nchorCtr="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11/26/2021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‹Nº›</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11/26/2021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11/26/2021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‹Nº›</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804D465-7F15-4AA5-9E8E-78627294A3B6}"/>
              </a:ext>
            </a:extLst>
          </p:cNvPr>
          <p:cNvSpPr>
            <a:spLocks noGrp="1"/>
          </p:cNvSpPr>
          <p:nvPr>
            <p:ph type="ctrTitle"/>
          </p:nvPr>
        </p:nvSpPr>
        <p:spPr/>
        <p:txBody>
          <a:bodyPr/>
          <a:lstStyle/>
          <a:p>
            <a:r>
              <a:rPr lang="es-CL" dirty="0"/>
              <a:t>INTRODUCCIÓN A LA GUERRA DE MANIOBRA</a:t>
            </a:r>
          </a:p>
        </p:txBody>
      </p:sp>
      <p:sp>
        <p:nvSpPr>
          <p:cNvPr id="3" name="Subtítulo 2">
            <a:extLst>
              <a:ext uri="{FF2B5EF4-FFF2-40B4-BE49-F238E27FC236}">
                <a16:creationId xmlns:a16="http://schemas.microsoft.com/office/drawing/2014/main" id="{44B4F231-E827-4CD9-A89A-945A80F78B73}"/>
              </a:ext>
            </a:extLst>
          </p:cNvPr>
          <p:cNvSpPr>
            <a:spLocks noGrp="1"/>
          </p:cNvSpPr>
          <p:nvPr>
            <p:ph type="subTitle" idx="1"/>
          </p:nvPr>
        </p:nvSpPr>
        <p:spPr/>
        <p:txBody>
          <a:bodyPr/>
          <a:lstStyle/>
          <a:p>
            <a:r>
              <a:rPr lang="es-CL" dirty="0"/>
              <a:t>GENERALIDADES, PRINCIPIOS Y DEFINICIONES</a:t>
            </a:r>
          </a:p>
        </p:txBody>
      </p:sp>
      <p:sp>
        <p:nvSpPr>
          <p:cNvPr id="4" name="CuadroTexto 3">
            <a:extLst>
              <a:ext uri="{FF2B5EF4-FFF2-40B4-BE49-F238E27FC236}">
                <a16:creationId xmlns:a16="http://schemas.microsoft.com/office/drawing/2014/main" id="{DC70BFD5-4079-4917-9D02-A60872A030FC}"/>
              </a:ext>
            </a:extLst>
          </p:cNvPr>
          <p:cNvSpPr txBox="1"/>
          <p:nvPr/>
        </p:nvSpPr>
        <p:spPr>
          <a:xfrm>
            <a:off x="8115300" y="6000750"/>
            <a:ext cx="3443288" cy="369332"/>
          </a:xfrm>
          <a:prstGeom prst="rect">
            <a:avLst/>
          </a:prstGeom>
          <a:noFill/>
        </p:spPr>
        <p:txBody>
          <a:bodyPr wrap="square" rtlCol="0">
            <a:spAutoFit/>
          </a:bodyPr>
          <a:lstStyle/>
          <a:p>
            <a:r>
              <a:rPr lang="es-CL" dirty="0"/>
              <a:t>T1 IM JAVIER REINIKE LARRAÍN</a:t>
            </a:r>
          </a:p>
        </p:txBody>
      </p:sp>
    </p:spTree>
    <p:extLst>
      <p:ext uri="{BB962C8B-B14F-4D97-AF65-F5344CB8AC3E}">
        <p14:creationId xmlns:p14="http://schemas.microsoft.com/office/powerpoint/2010/main" val="1538601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E3CDB84-FC2A-4ED1-A875-F8E8952D31FE}"/>
              </a:ext>
            </a:extLst>
          </p:cNvPr>
          <p:cNvSpPr>
            <a:spLocks noGrp="1"/>
          </p:cNvSpPr>
          <p:nvPr>
            <p:ph type="title"/>
          </p:nvPr>
        </p:nvSpPr>
        <p:spPr/>
        <p:txBody>
          <a:bodyPr/>
          <a:lstStyle/>
          <a:p>
            <a:r>
              <a:rPr lang="es-CL" dirty="0"/>
              <a:t>TEMARIO</a:t>
            </a:r>
          </a:p>
        </p:txBody>
      </p:sp>
      <p:sp>
        <p:nvSpPr>
          <p:cNvPr id="3" name="Marcador de contenido 2">
            <a:extLst>
              <a:ext uri="{FF2B5EF4-FFF2-40B4-BE49-F238E27FC236}">
                <a16:creationId xmlns:a16="http://schemas.microsoft.com/office/drawing/2014/main" id="{6564F6DF-E5DA-41CA-92B5-7B0DD3725F15}"/>
              </a:ext>
            </a:extLst>
          </p:cNvPr>
          <p:cNvSpPr>
            <a:spLocks noGrp="1"/>
          </p:cNvSpPr>
          <p:nvPr>
            <p:ph idx="1"/>
          </p:nvPr>
        </p:nvSpPr>
        <p:spPr/>
        <p:txBody>
          <a:bodyPr/>
          <a:lstStyle/>
          <a:p>
            <a:r>
              <a:rPr lang="es-CL" dirty="0"/>
              <a:t>INTRODUCCIÓN.</a:t>
            </a:r>
          </a:p>
          <a:p>
            <a:r>
              <a:rPr lang="es-CL" dirty="0"/>
              <a:t>GENERALIDADES.</a:t>
            </a:r>
          </a:p>
          <a:p>
            <a:r>
              <a:rPr lang="es-CL" dirty="0"/>
              <a:t>PRINCIPIOS.</a:t>
            </a:r>
          </a:p>
          <a:p>
            <a:r>
              <a:rPr lang="es-CL" dirty="0"/>
              <a:t>DEFINICIONES.</a:t>
            </a:r>
          </a:p>
          <a:p>
            <a:r>
              <a:rPr lang="es-CL" dirty="0"/>
              <a:t>COMENTARIOS.</a:t>
            </a:r>
          </a:p>
          <a:p>
            <a:r>
              <a:rPr lang="es-CL" dirty="0"/>
              <a:t>ANÁLISIS DE BATALLAS.</a:t>
            </a:r>
          </a:p>
        </p:txBody>
      </p:sp>
    </p:spTree>
    <p:extLst>
      <p:ext uri="{BB962C8B-B14F-4D97-AF65-F5344CB8AC3E}">
        <p14:creationId xmlns:p14="http://schemas.microsoft.com/office/powerpoint/2010/main" val="38447163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4957FB-2788-44D6-8DAB-C861805E2875}"/>
              </a:ext>
            </a:extLst>
          </p:cNvPr>
          <p:cNvSpPr>
            <a:spLocks noGrp="1"/>
          </p:cNvSpPr>
          <p:nvPr>
            <p:ph type="title"/>
          </p:nvPr>
        </p:nvSpPr>
        <p:spPr/>
        <p:txBody>
          <a:bodyPr/>
          <a:lstStyle/>
          <a:p>
            <a:r>
              <a:rPr lang="es-CL" dirty="0"/>
              <a:t>INTRODUCCIÓN</a:t>
            </a:r>
          </a:p>
        </p:txBody>
      </p:sp>
      <p:sp>
        <p:nvSpPr>
          <p:cNvPr id="3" name="Marcador de contenido 2">
            <a:extLst>
              <a:ext uri="{FF2B5EF4-FFF2-40B4-BE49-F238E27FC236}">
                <a16:creationId xmlns:a16="http://schemas.microsoft.com/office/drawing/2014/main" id="{22C26D50-37EF-46AB-AAA6-703EBF241515}"/>
              </a:ext>
            </a:extLst>
          </p:cNvPr>
          <p:cNvSpPr>
            <a:spLocks noGrp="1"/>
          </p:cNvSpPr>
          <p:nvPr>
            <p:ph idx="1"/>
          </p:nvPr>
        </p:nvSpPr>
        <p:spPr>
          <a:xfrm>
            <a:off x="1104293" y="1467130"/>
            <a:ext cx="10125682" cy="4195481"/>
          </a:xfrm>
        </p:spPr>
        <p:txBody>
          <a:bodyPr>
            <a:normAutofit/>
          </a:bodyPr>
          <a:lstStyle/>
          <a:p>
            <a:pPr marL="0" indent="0">
              <a:lnSpc>
                <a:spcPct val="150000"/>
              </a:lnSpc>
              <a:buNone/>
            </a:pPr>
            <a:r>
              <a:rPr lang="es-419" sz="2400" b="0" i="1" dirty="0">
                <a:solidFill>
                  <a:srgbClr val="000000"/>
                </a:solidFill>
                <a:effectLst/>
                <a:latin typeface="Calibri-Italic"/>
              </a:rPr>
              <a:t> </a:t>
            </a:r>
            <a:r>
              <a:rPr lang="es-419" sz="2800" b="0" i="1" dirty="0">
                <a:effectLst/>
                <a:latin typeface="Calibri-Italic"/>
              </a:rPr>
              <a:t>"La  rapidez  es  la  esencia  de  la  guerra.  Saca  ventaja  de  la  falta  de  preparación  del  enemigo;  aproxímate  por  rutas  inesperadas  y  golpéalo  donde  no  haya  tomado  precauciones".  </a:t>
            </a:r>
            <a:br>
              <a:rPr lang="es-419" sz="2400" b="0" i="1" dirty="0">
                <a:effectLst/>
                <a:latin typeface="Calibri-Italic"/>
              </a:rPr>
            </a:br>
            <a:endParaRPr lang="es-419" sz="2400" b="0" i="1" dirty="0">
              <a:effectLst/>
              <a:latin typeface="Calibri-Italic"/>
            </a:endParaRPr>
          </a:p>
          <a:p>
            <a:pPr marL="0" indent="0" algn="r">
              <a:buNone/>
            </a:pPr>
            <a:br>
              <a:rPr lang="es-419" dirty="0"/>
            </a:br>
            <a:endParaRPr lang="es-CL" dirty="0"/>
          </a:p>
        </p:txBody>
      </p:sp>
    </p:spTree>
    <p:extLst>
      <p:ext uri="{BB962C8B-B14F-4D97-AF65-F5344CB8AC3E}">
        <p14:creationId xmlns:p14="http://schemas.microsoft.com/office/powerpoint/2010/main" val="38263641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4957FB-2788-44D6-8DAB-C861805E2875}"/>
              </a:ext>
            </a:extLst>
          </p:cNvPr>
          <p:cNvSpPr>
            <a:spLocks noGrp="1"/>
          </p:cNvSpPr>
          <p:nvPr>
            <p:ph type="title"/>
          </p:nvPr>
        </p:nvSpPr>
        <p:spPr/>
        <p:txBody>
          <a:bodyPr/>
          <a:lstStyle/>
          <a:p>
            <a:r>
              <a:rPr lang="es-CL" dirty="0"/>
              <a:t>INTRODUCCIÓN</a:t>
            </a:r>
          </a:p>
        </p:txBody>
      </p:sp>
      <p:sp>
        <p:nvSpPr>
          <p:cNvPr id="3" name="Marcador de contenido 2">
            <a:extLst>
              <a:ext uri="{FF2B5EF4-FFF2-40B4-BE49-F238E27FC236}">
                <a16:creationId xmlns:a16="http://schemas.microsoft.com/office/drawing/2014/main" id="{22C26D50-37EF-46AB-AAA6-703EBF241515}"/>
              </a:ext>
            </a:extLst>
          </p:cNvPr>
          <p:cNvSpPr>
            <a:spLocks noGrp="1"/>
          </p:cNvSpPr>
          <p:nvPr>
            <p:ph idx="1"/>
          </p:nvPr>
        </p:nvSpPr>
        <p:spPr>
          <a:xfrm>
            <a:off x="1104293" y="1467130"/>
            <a:ext cx="10125682" cy="4195481"/>
          </a:xfrm>
        </p:spPr>
        <p:txBody>
          <a:bodyPr>
            <a:normAutofit/>
          </a:bodyPr>
          <a:lstStyle/>
          <a:p>
            <a:pPr marL="0" indent="0">
              <a:lnSpc>
                <a:spcPct val="150000"/>
              </a:lnSpc>
              <a:buNone/>
            </a:pPr>
            <a:endParaRPr lang="es-419" sz="2800" b="0" i="1" dirty="0">
              <a:effectLst/>
              <a:latin typeface="Calibri-Italic"/>
            </a:endParaRPr>
          </a:p>
          <a:p>
            <a:pPr marL="0" indent="0">
              <a:lnSpc>
                <a:spcPct val="150000"/>
              </a:lnSpc>
              <a:buNone/>
            </a:pPr>
            <a:r>
              <a:rPr lang="es-419" sz="2800" b="0" i="1" dirty="0">
                <a:effectLst/>
                <a:latin typeface="Calibri-Italic"/>
              </a:rPr>
              <a:t>"El campo de batalla es una escena de caos constante. El ganador será quien controle ese caos, tanto el suyo como el de los enemigos." </a:t>
            </a:r>
            <a:br>
              <a:rPr lang="es-419" sz="2400" b="0" i="1" dirty="0">
                <a:effectLst/>
                <a:latin typeface="Calibri-Italic"/>
              </a:rPr>
            </a:br>
            <a:endParaRPr lang="es-419" sz="2400" b="0" i="1" dirty="0">
              <a:effectLst/>
              <a:latin typeface="Calibri-Italic"/>
            </a:endParaRPr>
          </a:p>
          <a:p>
            <a:pPr marL="0" indent="0" algn="r">
              <a:buNone/>
            </a:pPr>
            <a:br>
              <a:rPr lang="es-419" dirty="0"/>
            </a:br>
            <a:endParaRPr lang="es-CL" dirty="0"/>
          </a:p>
        </p:txBody>
      </p:sp>
    </p:spTree>
    <p:extLst>
      <p:ext uri="{BB962C8B-B14F-4D97-AF65-F5344CB8AC3E}">
        <p14:creationId xmlns:p14="http://schemas.microsoft.com/office/powerpoint/2010/main" val="24698554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4957FB-2788-44D6-8DAB-C861805E2875}"/>
              </a:ext>
            </a:extLst>
          </p:cNvPr>
          <p:cNvSpPr>
            <a:spLocks noGrp="1"/>
          </p:cNvSpPr>
          <p:nvPr>
            <p:ph type="title"/>
          </p:nvPr>
        </p:nvSpPr>
        <p:spPr/>
        <p:txBody>
          <a:bodyPr/>
          <a:lstStyle/>
          <a:p>
            <a:r>
              <a:rPr lang="es-CL" dirty="0"/>
              <a:t>INTRODUCCIÓN</a:t>
            </a:r>
          </a:p>
        </p:txBody>
      </p:sp>
      <p:sp>
        <p:nvSpPr>
          <p:cNvPr id="3" name="Marcador de contenido 2">
            <a:extLst>
              <a:ext uri="{FF2B5EF4-FFF2-40B4-BE49-F238E27FC236}">
                <a16:creationId xmlns:a16="http://schemas.microsoft.com/office/drawing/2014/main" id="{22C26D50-37EF-46AB-AAA6-703EBF241515}"/>
              </a:ext>
            </a:extLst>
          </p:cNvPr>
          <p:cNvSpPr>
            <a:spLocks noGrp="1"/>
          </p:cNvSpPr>
          <p:nvPr>
            <p:ph idx="1"/>
          </p:nvPr>
        </p:nvSpPr>
        <p:spPr>
          <a:xfrm>
            <a:off x="1104293" y="1467130"/>
            <a:ext cx="10125682" cy="4938152"/>
          </a:xfrm>
        </p:spPr>
        <p:txBody>
          <a:bodyPr>
            <a:normAutofit fontScale="62500" lnSpcReduction="20000"/>
          </a:bodyPr>
          <a:lstStyle/>
          <a:p>
            <a:pPr marL="0" indent="0">
              <a:lnSpc>
                <a:spcPct val="150000"/>
              </a:lnSpc>
              <a:buNone/>
            </a:pPr>
            <a:r>
              <a:rPr lang="es-419" sz="4600" b="0" i="1" dirty="0">
                <a:effectLst/>
                <a:latin typeface="Calibri-Italic"/>
              </a:rPr>
              <a:t>“…es el arte de concentrar su potencial en un punto, forzando la ruptura, penetrando por ella y asegurando los flancos para proseguir el avance a velocidad vertiginosa hasta la retaguardia del enemigo, antes de que éste hubiera tenido tiempo para reaccionar.“</a:t>
            </a:r>
          </a:p>
          <a:p>
            <a:pPr marL="0" indent="0">
              <a:lnSpc>
                <a:spcPct val="150000"/>
              </a:lnSpc>
              <a:buNone/>
            </a:pPr>
            <a:endParaRPr lang="es-419" sz="2800" b="0" i="1" dirty="0">
              <a:effectLst/>
              <a:latin typeface="Calibri-Italic"/>
            </a:endParaRPr>
          </a:p>
          <a:p>
            <a:pPr marL="0" indent="0">
              <a:lnSpc>
                <a:spcPct val="150000"/>
              </a:lnSpc>
              <a:buNone/>
            </a:pPr>
            <a:br>
              <a:rPr lang="es-419" sz="2400" b="0" i="1" dirty="0">
                <a:effectLst/>
                <a:latin typeface="Calibri-Italic"/>
              </a:rPr>
            </a:br>
            <a:endParaRPr lang="es-419" sz="2400" b="0" i="1" dirty="0">
              <a:effectLst/>
              <a:latin typeface="Calibri-Italic"/>
            </a:endParaRPr>
          </a:p>
          <a:p>
            <a:pPr marL="0" indent="0" algn="r">
              <a:buNone/>
            </a:pPr>
            <a:br>
              <a:rPr lang="es-419" dirty="0"/>
            </a:br>
            <a:endParaRPr lang="es-CL" dirty="0"/>
          </a:p>
        </p:txBody>
      </p:sp>
    </p:spTree>
    <p:extLst>
      <p:ext uri="{BB962C8B-B14F-4D97-AF65-F5344CB8AC3E}">
        <p14:creationId xmlns:p14="http://schemas.microsoft.com/office/powerpoint/2010/main" val="33879261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4957FB-2788-44D6-8DAB-C861805E2875}"/>
              </a:ext>
            </a:extLst>
          </p:cNvPr>
          <p:cNvSpPr>
            <a:spLocks noGrp="1"/>
          </p:cNvSpPr>
          <p:nvPr>
            <p:ph type="title"/>
          </p:nvPr>
        </p:nvSpPr>
        <p:spPr>
          <a:xfrm>
            <a:off x="460374" y="238406"/>
            <a:ext cx="9404723" cy="1400530"/>
          </a:xfrm>
        </p:spPr>
        <p:txBody>
          <a:bodyPr/>
          <a:lstStyle/>
          <a:p>
            <a:r>
              <a:rPr lang="es-CL" sz="3200" dirty="0"/>
              <a:t>INTRODUCCIÓN</a:t>
            </a:r>
          </a:p>
        </p:txBody>
      </p:sp>
      <p:sp>
        <p:nvSpPr>
          <p:cNvPr id="3" name="Marcador de contenido 2">
            <a:extLst>
              <a:ext uri="{FF2B5EF4-FFF2-40B4-BE49-F238E27FC236}">
                <a16:creationId xmlns:a16="http://schemas.microsoft.com/office/drawing/2014/main" id="{22C26D50-37EF-46AB-AAA6-703EBF241515}"/>
              </a:ext>
            </a:extLst>
          </p:cNvPr>
          <p:cNvSpPr>
            <a:spLocks noGrp="1"/>
          </p:cNvSpPr>
          <p:nvPr>
            <p:ph idx="1"/>
          </p:nvPr>
        </p:nvSpPr>
        <p:spPr>
          <a:xfrm>
            <a:off x="771525" y="1047470"/>
            <a:ext cx="10774364" cy="5039005"/>
          </a:xfrm>
        </p:spPr>
        <p:txBody>
          <a:bodyPr>
            <a:noAutofit/>
          </a:bodyPr>
          <a:lstStyle/>
          <a:p>
            <a:pPr marL="0" indent="0">
              <a:lnSpc>
                <a:spcPct val="150000"/>
              </a:lnSpc>
              <a:buNone/>
            </a:pPr>
            <a:r>
              <a:rPr lang="es-419" sz="2200" i="1" dirty="0">
                <a:latin typeface="Calibri-Italic"/>
                <a:cs typeface="Calibri" panose="020F0502020204030204" pitchFamily="34" charset="0"/>
              </a:rPr>
              <a:t>“</a:t>
            </a:r>
            <a:r>
              <a:rPr lang="es-419" sz="2200" b="0" i="1" dirty="0">
                <a:effectLst/>
                <a:latin typeface="Calibri-Italic"/>
                <a:cs typeface="Calibri" panose="020F0502020204030204" pitchFamily="34" charset="0"/>
              </a:rPr>
              <a:t>El frente de batalla se ha perdido, y con él la ilusión que siempre había existido en un frente de batalla. En esta no hubo una guerra de ocupación, sino una guerra de penetración rápida y anulación (...) Las rápidas columnas de tanques y camiones blindados se han sumergido dentro de Polonia mientras las bombas llovían desde el cielo anunciando su llegada. Han cortado las comunicaciones, matado los animales, dispersado la población, extendido el terror. Actuando algunas veces a 50 km por delante de la infantería y la artillería, han acabado con las defensas polacas antes de que tuviesen tiempo de organizarse. Luego, mientras la infantería limpiaba, se movieron para atacar de nuevo muy detrás de lo que se conocía como frente.”</a:t>
            </a:r>
          </a:p>
          <a:p>
            <a:pPr marL="0" indent="0">
              <a:lnSpc>
                <a:spcPct val="150000"/>
              </a:lnSpc>
              <a:buNone/>
            </a:pPr>
            <a:r>
              <a:rPr lang="es-419" sz="2200" i="1" dirty="0">
                <a:latin typeface="Calibri-Italic"/>
                <a:cs typeface="Calibri" panose="020F0502020204030204" pitchFamily="34" charset="0"/>
              </a:rPr>
              <a:t>				</a:t>
            </a:r>
            <a:endParaRPr lang="es-CL" sz="2200" dirty="0">
              <a:latin typeface="Calibri-Italic"/>
              <a:cs typeface="Calibri" panose="020F0502020204030204" pitchFamily="34" charset="0"/>
            </a:endParaRPr>
          </a:p>
        </p:txBody>
      </p:sp>
    </p:spTree>
    <p:extLst>
      <p:ext uri="{BB962C8B-B14F-4D97-AF65-F5344CB8AC3E}">
        <p14:creationId xmlns:p14="http://schemas.microsoft.com/office/powerpoint/2010/main" val="10854511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D68A9FE-8C23-4F3D-BF28-97FED0DE6E9C}"/>
              </a:ext>
            </a:extLst>
          </p:cNvPr>
          <p:cNvSpPr>
            <a:spLocks noGrp="1"/>
          </p:cNvSpPr>
          <p:nvPr>
            <p:ph type="title"/>
          </p:nvPr>
        </p:nvSpPr>
        <p:spPr>
          <a:xfrm>
            <a:off x="514350" y="495580"/>
            <a:ext cx="9404723" cy="1400530"/>
          </a:xfrm>
        </p:spPr>
        <p:txBody>
          <a:bodyPr/>
          <a:lstStyle/>
          <a:p>
            <a:r>
              <a:rPr lang="es-CL" dirty="0"/>
              <a:t>INTRODUCCIÓN</a:t>
            </a:r>
          </a:p>
        </p:txBody>
      </p:sp>
      <p:sp>
        <p:nvSpPr>
          <p:cNvPr id="3" name="Marcador de contenido 2">
            <a:extLst>
              <a:ext uri="{FF2B5EF4-FFF2-40B4-BE49-F238E27FC236}">
                <a16:creationId xmlns:a16="http://schemas.microsoft.com/office/drawing/2014/main" id="{6CBE071F-8729-4F4F-BFF6-5C28E85AF7B1}"/>
              </a:ext>
            </a:extLst>
          </p:cNvPr>
          <p:cNvSpPr>
            <a:spLocks noGrp="1"/>
          </p:cNvSpPr>
          <p:nvPr>
            <p:ph idx="1"/>
          </p:nvPr>
        </p:nvSpPr>
        <p:spPr>
          <a:xfrm>
            <a:off x="514350" y="1724305"/>
            <a:ext cx="11031539" cy="4195481"/>
          </a:xfrm>
        </p:spPr>
        <p:txBody>
          <a:bodyPr>
            <a:normAutofit fontScale="92500"/>
          </a:bodyPr>
          <a:lstStyle/>
          <a:p>
            <a:pPr>
              <a:lnSpc>
                <a:spcPct val="200000"/>
              </a:lnSpc>
            </a:pPr>
            <a:r>
              <a:rPr lang="es-CL" sz="2400" dirty="0"/>
              <a:t>Filosofía de combate de miles de años de antigüedad.</a:t>
            </a:r>
          </a:p>
          <a:p>
            <a:pPr>
              <a:lnSpc>
                <a:spcPct val="150000"/>
              </a:lnSpc>
            </a:pPr>
            <a:r>
              <a:rPr lang="es-CL" sz="2400" dirty="0"/>
              <a:t>Basada en principios (validez, permanencia y aceptabilidad)</a:t>
            </a:r>
          </a:p>
          <a:p>
            <a:pPr>
              <a:lnSpc>
                <a:spcPct val="150000"/>
              </a:lnSpc>
            </a:pPr>
            <a:r>
              <a:rPr lang="es-CL" sz="2400" dirty="0"/>
              <a:t>Acuñada en la década de los ´80 por USMC (Cambio radical de pensamiento)</a:t>
            </a:r>
          </a:p>
          <a:p>
            <a:pPr>
              <a:lnSpc>
                <a:spcPct val="200000"/>
              </a:lnSpc>
            </a:pPr>
            <a:r>
              <a:rPr lang="es-CL" sz="2400" dirty="0"/>
              <a:t>Doctrina de combate del CIM (año 2000 aprox.) </a:t>
            </a:r>
          </a:p>
          <a:p>
            <a:pPr>
              <a:lnSpc>
                <a:spcPct val="200000"/>
              </a:lnSpc>
            </a:pPr>
            <a:r>
              <a:rPr lang="es-CL" sz="2400" dirty="0"/>
              <a:t>Objetivo: “lograr familiarizarse con el término, sus principios y definiciones”.</a:t>
            </a:r>
          </a:p>
        </p:txBody>
      </p:sp>
    </p:spTree>
    <p:extLst>
      <p:ext uri="{BB962C8B-B14F-4D97-AF65-F5344CB8AC3E}">
        <p14:creationId xmlns:p14="http://schemas.microsoft.com/office/powerpoint/2010/main" val="5553572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6D35E4C-DE01-4115-8DC0-A5E6AFD45759}"/>
              </a:ext>
            </a:extLst>
          </p:cNvPr>
          <p:cNvSpPr>
            <a:spLocks noGrp="1"/>
          </p:cNvSpPr>
          <p:nvPr>
            <p:ph type="title"/>
          </p:nvPr>
        </p:nvSpPr>
        <p:spPr/>
        <p:txBody>
          <a:bodyPr/>
          <a:lstStyle/>
          <a:p>
            <a:r>
              <a:rPr lang="es-CL" dirty="0"/>
              <a:t>GENERALIDADES</a:t>
            </a:r>
          </a:p>
        </p:txBody>
      </p:sp>
      <p:sp>
        <p:nvSpPr>
          <p:cNvPr id="3" name="Marcador de contenido 2">
            <a:extLst>
              <a:ext uri="{FF2B5EF4-FFF2-40B4-BE49-F238E27FC236}">
                <a16:creationId xmlns:a16="http://schemas.microsoft.com/office/drawing/2014/main" id="{9E1FAAED-B3A6-49CA-8DE1-0022BD3B0DDB}"/>
              </a:ext>
            </a:extLst>
          </p:cNvPr>
          <p:cNvSpPr>
            <a:spLocks noGrp="1"/>
          </p:cNvSpPr>
          <p:nvPr>
            <p:ph idx="1"/>
          </p:nvPr>
        </p:nvSpPr>
        <p:spPr>
          <a:xfrm>
            <a:off x="1103312" y="2052918"/>
            <a:ext cx="10340976" cy="4195481"/>
          </a:xfrm>
        </p:spPr>
        <p:txBody>
          <a:bodyPr>
            <a:normAutofit/>
          </a:bodyPr>
          <a:lstStyle/>
          <a:p>
            <a:pPr marL="0" indent="0">
              <a:lnSpc>
                <a:spcPct val="150000"/>
              </a:lnSpc>
              <a:buNone/>
            </a:pPr>
            <a:r>
              <a:rPr lang="es-CL" sz="3200" dirty="0"/>
              <a:t>“LA GUERRA”</a:t>
            </a:r>
          </a:p>
          <a:p>
            <a:pPr lvl="1">
              <a:lnSpc>
                <a:spcPct val="150000"/>
              </a:lnSpc>
            </a:pPr>
            <a:r>
              <a:rPr lang="es-CL" sz="2400" dirty="0"/>
              <a:t>Fenómeno social.</a:t>
            </a:r>
          </a:p>
          <a:p>
            <a:pPr lvl="1">
              <a:lnSpc>
                <a:spcPct val="150000"/>
              </a:lnSpc>
            </a:pPr>
            <a:r>
              <a:rPr lang="es-419" sz="2400" dirty="0"/>
              <a:t>Influyen en ella factores complejos, variables e intangibles, dependientes de condiciones morales y físicas inestables.</a:t>
            </a:r>
          </a:p>
          <a:p>
            <a:pPr lvl="1">
              <a:lnSpc>
                <a:spcPct val="150000"/>
              </a:lnSpc>
            </a:pPr>
            <a:r>
              <a:rPr lang="es-419" sz="2400" dirty="0"/>
              <a:t>Se establecen principios.</a:t>
            </a:r>
            <a:endParaRPr lang="es-CL" sz="2400" dirty="0"/>
          </a:p>
        </p:txBody>
      </p:sp>
    </p:spTree>
    <p:extLst>
      <p:ext uri="{BB962C8B-B14F-4D97-AF65-F5344CB8AC3E}">
        <p14:creationId xmlns:p14="http://schemas.microsoft.com/office/powerpoint/2010/main" val="36667829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15BD6FA-BAED-4F4F-8046-424021A32C33}"/>
              </a:ext>
            </a:extLst>
          </p:cNvPr>
          <p:cNvSpPr>
            <a:spLocks noGrp="1"/>
          </p:cNvSpPr>
          <p:nvPr>
            <p:ph type="title"/>
          </p:nvPr>
        </p:nvSpPr>
        <p:spPr>
          <a:xfrm>
            <a:off x="646111" y="452717"/>
            <a:ext cx="8946541" cy="2482988"/>
          </a:xfrm>
        </p:spPr>
        <p:txBody>
          <a:bodyPr/>
          <a:lstStyle/>
          <a:p>
            <a:pPr algn="r"/>
            <a:r>
              <a:rPr lang="es-419" sz="3200" i="1" dirty="0"/>
              <a:t>“la guerra es el campo del peligro, de los sufrimientos y dolores físicos, de la incertidumbre y de las fricciones”. </a:t>
            </a:r>
            <a:br>
              <a:rPr lang="es-419" sz="3200" i="1" dirty="0"/>
            </a:br>
            <a:br>
              <a:rPr lang="es-419" sz="3200" i="1" dirty="0"/>
            </a:br>
            <a:r>
              <a:rPr lang="es-419" sz="3200" dirty="0"/>
              <a:t>Clausewitz</a:t>
            </a:r>
            <a:br>
              <a:rPr lang="es-419" sz="3200" dirty="0"/>
            </a:br>
            <a:br>
              <a:rPr lang="es-419" sz="3200" dirty="0"/>
            </a:br>
            <a:endParaRPr lang="es-CL" sz="3200" dirty="0"/>
          </a:p>
        </p:txBody>
      </p:sp>
      <p:sp>
        <p:nvSpPr>
          <p:cNvPr id="3" name="Marcador de contenido 2">
            <a:extLst>
              <a:ext uri="{FF2B5EF4-FFF2-40B4-BE49-F238E27FC236}">
                <a16:creationId xmlns:a16="http://schemas.microsoft.com/office/drawing/2014/main" id="{AB94EC95-3E4B-4A79-84EF-22692CA64B89}"/>
              </a:ext>
            </a:extLst>
          </p:cNvPr>
          <p:cNvSpPr>
            <a:spLocks noGrp="1"/>
          </p:cNvSpPr>
          <p:nvPr>
            <p:ph idx="1"/>
          </p:nvPr>
        </p:nvSpPr>
        <p:spPr>
          <a:xfrm>
            <a:off x="1103312" y="3176337"/>
            <a:ext cx="9898063" cy="3072062"/>
          </a:xfrm>
        </p:spPr>
        <p:txBody>
          <a:bodyPr>
            <a:normAutofit/>
          </a:bodyPr>
          <a:lstStyle/>
          <a:p>
            <a:pPr marL="0" indent="0">
              <a:buNone/>
            </a:pPr>
            <a:r>
              <a:rPr lang="es-419" sz="2400" dirty="0"/>
              <a:t>En lo fundamental influyen los siguientes factores:</a:t>
            </a:r>
          </a:p>
          <a:p>
            <a:endParaRPr lang="es-419" sz="2400" dirty="0"/>
          </a:p>
          <a:p>
            <a:r>
              <a:rPr lang="es-419" sz="2400" dirty="0"/>
              <a:t>Fuerzas psíquicas </a:t>
            </a:r>
            <a:r>
              <a:rPr lang="es-419" i="1" dirty="0"/>
              <a:t>(voluntad, conciencia, memoria, moral, </a:t>
            </a:r>
            <a:r>
              <a:rPr lang="es-419" i="1" dirty="0" err="1"/>
              <a:t>etc</a:t>
            </a:r>
            <a:r>
              <a:rPr lang="es-419" i="1" dirty="0"/>
              <a:t>).</a:t>
            </a:r>
          </a:p>
          <a:p>
            <a:r>
              <a:rPr lang="es-419" sz="2400" dirty="0"/>
              <a:t>La incertidumbre.</a:t>
            </a:r>
          </a:p>
          <a:p>
            <a:r>
              <a:rPr lang="es-419" sz="2400" dirty="0"/>
              <a:t>La fricción.</a:t>
            </a:r>
          </a:p>
          <a:p>
            <a:r>
              <a:rPr lang="es-419" sz="2400" dirty="0"/>
              <a:t>El desorden.</a:t>
            </a:r>
          </a:p>
          <a:p>
            <a:endParaRPr lang="es-CL" dirty="0"/>
          </a:p>
        </p:txBody>
      </p:sp>
    </p:spTree>
    <p:extLst>
      <p:ext uri="{BB962C8B-B14F-4D97-AF65-F5344CB8AC3E}">
        <p14:creationId xmlns:p14="http://schemas.microsoft.com/office/powerpoint/2010/main" val="21547370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F4F1C2B-2917-4463-8192-F88EA4FB82FF}"/>
              </a:ext>
            </a:extLst>
          </p:cNvPr>
          <p:cNvSpPr>
            <a:spLocks noGrp="1"/>
          </p:cNvSpPr>
          <p:nvPr>
            <p:ph type="title"/>
          </p:nvPr>
        </p:nvSpPr>
        <p:spPr/>
        <p:txBody>
          <a:bodyPr/>
          <a:lstStyle/>
          <a:p>
            <a:r>
              <a:rPr lang="es-CL" dirty="0"/>
              <a:t>Principios de la Guerra</a:t>
            </a:r>
            <a:br>
              <a:rPr lang="es-CL" dirty="0"/>
            </a:br>
            <a:r>
              <a:rPr lang="es-CL" sz="2400" dirty="0"/>
              <a:t>(Armada de Chile)</a:t>
            </a:r>
          </a:p>
        </p:txBody>
      </p:sp>
      <p:sp>
        <p:nvSpPr>
          <p:cNvPr id="3" name="Marcador de contenido 2">
            <a:extLst>
              <a:ext uri="{FF2B5EF4-FFF2-40B4-BE49-F238E27FC236}">
                <a16:creationId xmlns:a16="http://schemas.microsoft.com/office/drawing/2014/main" id="{3F8A6556-FB19-407A-A91B-E7336C926E0F}"/>
              </a:ext>
            </a:extLst>
          </p:cNvPr>
          <p:cNvSpPr>
            <a:spLocks noGrp="1"/>
          </p:cNvSpPr>
          <p:nvPr>
            <p:ph idx="1"/>
          </p:nvPr>
        </p:nvSpPr>
        <p:spPr/>
        <p:txBody>
          <a:bodyPr>
            <a:normAutofit/>
          </a:bodyPr>
          <a:lstStyle/>
          <a:p>
            <a:r>
              <a:rPr lang="es-419" sz="2400" dirty="0"/>
              <a:t>Mantención del Objeto.</a:t>
            </a:r>
          </a:p>
          <a:p>
            <a:r>
              <a:rPr lang="es-419" sz="2400" dirty="0"/>
              <a:t>Acción Ofensiva.</a:t>
            </a:r>
          </a:p>
          <a:p>
            <a:r>
              <a:rPr lang="es-419" sz="2400" dirty="0"/>
              <a:t>Sorpresa.</a:t>
            </a:r>
          </a:p>
          <a:p>
            <a:r>
              <a:rPr lang="es-419" sz="2400" dirty="0"/>
              <a:t>Economía de la Fuerza.</a:t>
            </a:r>
          </a:p>
          <a:p>
            <a:r>
              <a:rPr lang="es-419" sz="2400" dirty="0"/>
              <a:t>Seguridad.</a:t>
            </a:r>
          </a:p>
          <a:p>
            <a:r>
              <a:rPr lang="es-419" sz="2400" dirty="0"/>
              <a:t>Cooperación.</a:t>
            </a:r>
          </a:p>
          <a:p>
            <a:r>
              <a:rPr lang="es-419" sz="2400" dirty="0"/>
              <a:t>Concentración.</a:t>
            </a:r>
          </a:p>
          <a:p>
            <a:r>
              <a:rPr lang="es-419" sz="2400" dirty="0"/>
              <a:t>Movilidad.</a:t>
            </a:r>
            <a:endParaRPr lang="es-CL" sz="2400" dirty="0"/>
          </a:p>
        </p:txBody>
      </p:sp>
    </p:spTree>
    <p:extLst>
      <p:ext uri="{BB962C8B-B14F-4D97-AF65-F5344CB8AC3E}">
        <p14:creationId xmlns:p14="http://schemas.microsoft.com/office/powerpoint/2010/main" val="32027377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14C5F4A-F713-42DE-88A7-EEE8475D43FE}"/>
              </a:ext>
            </a:extLst>
          </p:cNvPr>
          <p:cNvSpPr>
            <a:spLocks noGrp="1"/>
          </p:cNvSpPr>
          <p:nvPr>
            <p:ph type="title"/>
          </p:nvPr>
        </p:nvSpPr>
        <p:spPr/>
        <p:txBody>
          <a:bodyPr/>
          <a:lstStyle/>
          <a:p>
            <a:r>
              <a:rPr lang="es-CL" dirty="0"/>
              <a:t>PRINCIPIOS</a:t>
            </a:r>
          </a:p>
        </p:txBody>
      </p:sp>
      <p:sp>
        <p:nvSpPr>
          <p:cNvPr id="3" name="Marcador de contenido 2">
            <a:extLst>
              <a:ext uri="{FF2B5EF4-FFF2-40B4-BE49-F238E27FC236}">
                <a16:creationId xmlns:a16="http://schemas.microsoft.com/office/drawing/2014/main" id="{2FED45DE-3B0E-47FF-90E8-12FE3401AAD0}"/>
              </a:ext>
            </a:extLst>
          </p:cNvPr>
          <p:cNvSpPr>
            <a:spLocks noGrp="1"/>
          </p:cNvSpPr>
          <p:nvPr>
            <p:ph idx="1"/>
          </p:nvPr>
        </p:nvSpPr>
        <p:spPr>
          <a:xfrm>
            <a:off x="646111" y="1680527"/>
            <a:ext cx="10583864" cy="4195481"/>
          </a:xfrm>
        </p:spPr>
        <p:txBody>
          <a:bodyPr>
            <a:normAutofit lnSpcReduction="10000"/>
          </a:bodyPr>
          <a:lstStyle/>
          <a:p>
            <a:pPr marL="0" indent="0">
              <a:buNone/>
            </a:pPr>
            <a:r>
              <a:rPr lang="es-CL" dirty="0"/>
              <a:t>TEORÍA DE BOYD</a:t>
            </a:r>
          </a:p>
          <a:p>
            <a:pPr marL="0" indent="0">
              <a:buNone/>
            </a:pPr>
            <a:endParaRPr lang="es-CL" dirty="0"/>
          </a:p>
          <a:p>
            <a:pPr>
              <a:buFont typeface="Wingdings" panose="05000000000000000000" pitchFamily="2" charset="2"/>
              <a:buChar char="Ø"/>
            </a:pPr>
            <a:r>
              <a:rPr lang="es-CL" sz="2400" dirty="0"/>
              <a:t>Coronel de la USAF John Boyd (piloto de combate y </a:t>
            </a:r>
          </a:p>
          <a:p>
            <a:pPr marL="0" indent="0">
              <a:buNone/>
            </a:pPr>
            <a:r>
              <a:rPr lang="es-CL" sz="2400" dirty="0"/>
              <a:t>consultor del pentágono).</a:t>
            </a:r>
          </a:p>
          <a:p>
            <a:pPr marL="0" indent="0">
              <a:buNone/>
            </a:pPr>
            <a:endParaRPr lang="es-CL" sz="2400" dirty="0"/>
          </a:p>
          <a:p>
            <a:pPr>
              <a:buFont typeface="Wingdings" panose="05000000000000000000" pitchFamily="2" charset="2"/>
              <a:buChar char="Ø"/>
            </a:pPr>
            <a:r>
              <a:rPr lang="es-CL" sz="2400" dirty="0"/>
              <a:t>Análisis de los combates aéreos de la Guerra de </a:t>
            </a:r>
          </a:p>
          <a:p>
            <a:pPr marL="0" indent="0">
              <a:buNone/>
            </a:pPr>
            <a:r>
              <a:rPr lang="es-CL" sz="2400" dirty="0"/>
              <a:t>Corea (MIG-15 vs SABRE F-86).</a:t>
            </a:r>
          </a:p>
          <a:p>
            <a:pPr marL="0" indent="0">
              <a:buNone/>
            </a:pPr>
            <a:endParaRPr lang="es-CL" sz="2400" dirty="0"/>
          </a:p>
          <a:p>
            <a:pPr>
              <a:buFont typeface="Wingdings" panose="05000000000000000000" pitchFamily="2" charset="2"/>
              <a:buChar char="Ø"/>
            </a:pPr>
            <a:r>
              <a:rPr lang="es-CL" sz="2400" dirty="0"/>
              <a:t>Ciclo OODA (Observación, Orientación, Decisión y Acción)</a:t>
            </a:r>
          </a:p>
          <a:p>
            <a:pPr>
              <a:buFont typeface="Wingdings" panose="05000000000000000000" pitchFamily="2" charset="2"/>
              <a:buChar char="Ø"/>
            </a:pPr>
            <a:endParaRPr lang="es-CL" dirty="0"/>
          </a:p>
          <a:p>
            <a:pPr>
              <a:buFont typeface="Wingdings" panose="05000000000000000000" pitchFamily="2" charset="2"/>
              <a:buChar char="Ø"/>
            </a:pPr>
            <a:endParaRPr lang="es-CL" dirty="0"/>
          </a:p>
        </p:txBody>
      </p:sp>
      <p:pic>
        <p:nvPicPr>
          <p:cNvPr id="4" name="Imagen 3">
            <a:extLst>
              <a:ext uri="{FF2B5EF4-FFF2-40B4-BE49-F238E27FC236}">
                <a16:creationId xmlns:a16="http://schemas.microsoft.com/office/drawing/2014/main" id="{A9D90A05-42A9-45FE-9E5B-7D48AD7FA78E}"/>
              </a:ext>
            </a:extLst>
          </p:cNvPr>
          <p:cNvPicPr>
            <a:picLocks noChangeAspect="1"/>
          </p:cNvPicPr>
          <p:nvPr/>
        </p:nvPicPr>
        <p:blipFill>
          <a:blip r:embed="rId2"/>
          <a:stretch>
            <a:fillRect/>
          </a:stretch>
        </p:blipFill>
        <p:spPr>
          <a:xfrm>
            <a:off x="9302752" y="1680527"/>
            <a:ext cx="2381250" cy="33242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1515473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AAE0A96-3A69-419A-836B-93B27C71BA13}"/>
              </a:ext>
            </a:extLst>
          </p:cNvPr>
          <p:cNvSpPr>
            <a:spLocks noGrp="1"/>
          </p:cNvSpPr>
          <p:nvPr>
            <p:ph type="title"/>
          </p:nvPr>
        </p:nvSpPr>
        <p:spPr>
          <a:xfrm>
            <a:off x="646111" y="452718"/>
            <a:ext cx="9404723" cy="1061757"/>
          </a:xfrm>
        </p:spPr>
        <p:txBody>
          <a:bodyPr/>
          <a:lstStyle/>
          <a:p>
            <a:r>
              <a:rPr lang="es-CL" dirty="0"/>
              <a:t>Ciclo </a:t>
            </a:r>
            <a:r>
              <a:rPr lang="es-CL" b="1" dirty="0"/>
              <a:t>OODA</a:t>
            </a:r>
          </a:p>
        </p:txBody>
      </p:sp>
      <p:sp>
        <p:nvSpPr>
          <p:cNvPr id="3" name="Marcador de contenido 2">
            <a:extLst>
              <a:ext uri="{FF2B5EF4-FFF2-40B4-BE49-F238E27FC236}">
                <a16:creationId xmlns:a16="http://schemas.microsoft.com/office/drawing/2014/main" id="{6BD71FA3-A787-4489-B32E-2FD1E0731AE9}"/>
              </a:ext>
            </a:extLst>
          </p:cNvPr>
          <p:cNvSpPr>
            <a:spLocks noGrp="1"/>
          </p:cNvSpPr>
          <p:nvPr>
            <p:ph idx="1"/>
          </p:nvPr>
        </p:nvSpPr>
        <p:spPr/>
        <p:txBody>
          <a:bodyPr/>
          <a:lstStyle/>
          <a:p>
            <a:r>
              <a:rPr lang="es-CL" dirty="0"/>
              <a:t>FOTO DEL CICLO</a:t>
            </a:r>
          </a:p>
        </p:txBody>
      </p:sp>
      <p:pic>
        <p:nvPicPr>
          <p:cNvPr id="6" name="Imagen 5">
            <a:extLst>
              <a:ext uri="{FF2B5EF4-FFF2-40B4-BE49-F238E27FC236}">
                <a16:creationId xmlns:a16="http://schemas.microsoft.com/office/drawing/2014/main" id="{45620B1C-7C61-436F-8432-E34BF193BF4C}"/>
              </a:ext>
            </a:extLst>
          </p:cNvPr>
          <p:cNvPicPr>
            <a:picLocks noChangeAspect="1"/>
          </p:cNvPicPr>
          <p:nvPr/>
        </p:nvPicPr>
        <p:blipFill rotWithShape="1">
          <a:blip r:embed="rId2"/>
          <a:srcRect l="2228" t="14983" r="4218" b="13315"/>
          <a:stretch/>
        </p:blipFill>
        <p:spPr>
          <a:xfrm>
            <a:off x="495299" y="1490382"/>
            <a:ext cx="11406189" cy="49149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nvGrpSpPr>
          <p:cNvPr id="16" name="Grupo 15">
            <a:extLst>
              <a:ext uri="{FF2B5EF4-FFF2-40B4-BE49-F238E27FC236}">
                <a16:creationId xmlns:a16="http://schemas.microsoft.com/office/drawing/2014/main" id="{1FFCB1A8-DABD-4B8F-B0D1-9938892C0825}"/>
              </a:ext>
            </a:extLst>
          </p:cNvPr>
          <p:cNvGrpSpPr/>
          <p:nvPr/>
        </p:nvGrpSpPr>
        <p:grpSpPr>
          <a:xfrm>
            <a:off x="5014913" y="1524030"/>
            <a:ext cx="2700337" cy="4890807"/>
            <a:chOff x="5014913" y="1490382"/>
            <a:chExt cx="2700337" cy="4924455"/>
          </a:xfrm>
        </p:grpSpPr>
        <p:sp>
          <p:nvSpPr>
            <p:cNvPr id="7" name="Rectángulo 6">
              <a:extLst>
                <a:ext uri="{FF2B5EF4-FFF2-40B4-BE49-F238E27FC236}">
                  <a16:creationId xmlns:a16="http://schemas.microsoft.com/office/drawing/2014/main" id="{94F0D337-3C6B-41DA-95ED-04EAB9417D3F}"/>
                </a:ext>
              </a:extLst>
            </p:cNvPr>
            <p:cNvSpPr/>
            <p:nvPr/>
          </p:nvSpPr>
          <p:spPr>
            <a:xfrm>
              <a:off x="5014913" y="1490382"/>
              <a:ext cx="2700337" cy="4914900"/>
            </a:xfrm>
            <a:prstGeom prst="rect">
              <a:avLst/>
            </a:prstGeom>
            <a:solidFill>
              <a:srgbClr val="B01513">
                <a:alpha val="4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 name="CuadroTexto 7">
              <a:extLst>
                <a:ext uri="{FF2B5EF4-FFF2-40B4-BE49-F238E27FC236}">
                  <a16:creationId xmlns:a16="http://schemas.microsoft.com/office/drawing/2014/main" id="{E255F8B9-E156-4B38-83A9-ACA28619287A}"/>
                </a:ext>
              </a:extLst>
            </p:cNvPr>
            <p:cNvSpPr txBox="1"/>
            <p:nvPr/>
          </p:nvSpPr>
          <p:spPr>
            <a:xfrm>
              <a:off x="5386512" y="4937509"/>
              <a:ext cx="1957137" cy="1477328"/>
            </a:xfrm>
            <a:prstGeom prst="rect">
              <a:avLst/>
            </a:prstGeom>
            <a:noFill/>
          </p:spPr>
          <p:txBody>
            <a:bodyPr wrap="square" rtlCol="0">
              <a:spAutoFit/>
            </a:bodyPr>
            <a:lstStyle/>
            <a:p>
              <a:r>
                <a:rPr lang="es-CL" b="1" dirty="0"/>
                <a:t>ANÁLISIS Y SINTESIS POR MEDIO DE PENSAMIENTO INCONSCIENTE</a:t>
              </a:r>
            </a:p>
          </p:txBody>
        </p:sp>
      </p:grpSp>
      <p:grpSp>
        <p:nvGrpSpPr>
          <p:cNvPr id="15" name="Grupo 14">
            <a:extLst>
              <a:ext uri="{FF2B5EF4-FFF2-40B4-BE49-F238E27FC236}">
                <a16:creationId xmlns:a16="http://schemas.microsoft.com/office/drawing/2014/main" id="{449E3CAE-9E56-4636-8C6F-E88ABFAA8C49}"/>
              </a:ext>
            </a:extLst>
          </p:cNvPr>
          <p:cNvGrpSpPr/>
          <p:nvPr/>
        </p:nvGrpSpPr>
        <p:grpSpPr>
          <a:xfrm>
            <a:off x="2679329" y="1514475"/>
            <a:ext cx="2197471" cy="4890807"/>
            <a:chOff x="2679329" y="1514475"/>
            <a:chExt cx="2197471" cy="4890807"/>
          </a:xfrm>
        </p:grpSpPr>
        <p:sp>
          <p:nvSpPr>
            <p:cNvPr id="9" name="Rectángulo 8">
              <a:extLst>
                <a:ext uri="{FF2B5EF4-FFF2-40B4-BE49-F238E27FC236}">
                  <a16:creationId xmlns:a16="http://schemas.microsoft.com/office/drawing/2014/main" id="{534C7BF6-C147-403D-ADB5-D98CAC98A3DB}"/>
                </a:ext>
              </a:extLst>
            </p:cNvPr>
            <p:cNvSpPr/>
            <p:nvPr/>
          </p:nvSpPr>
          <p:spPr>
            <a:xfrm>
              <a:off x="2679329" y="1514475"/>
              <a:ext cx="2197471" cy="4890807"/>
            </a:xfrm>
            <a:prstGeom prst="rect">
              <a:avLst/>
            </a:prstGeom>
            <a:solidFill>
              <a:srgbClr val="FFFF00">
                <a:alpha val="38824"/>
              </a:srgb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 name="CuadroTexto 9">
              <a:extLst>
                <a:ext uri="{FF2B5EF4-FFF2-40B4-BE49-F238E27FC236}">
                  <a16:creationId xmlns:a16="http://schemas.microsoft.com/office/drawing/2014/main" id="{9C6BB54D-6977-4494-98AF-23129581D428}"/>
                </a:ext>
              </a:extLst>
            </p:cNvPr>
            <p:cNvSpPr txBox="1"/>
            <p:nvPr/>
          </p:nvSpPr>
          <p:spPr>
            <a:xfrm>
              <a:off x="2743665" y="5048070"/>
              <a:ext cx="1899647" cy="1200329"/>
            </a:xfrm>
            <a:prstGeom prst="rect">
              <a:avLst/>
            </a:prstGeom>
            <a:noFill/>
          </p:spPr>
          <p:txBody>
            <a:bodyPr wrap="square" rtlCol="0">
              <a:spAutoFit/>
            </a:bodyPr>
            <a:lstStyle/>
            <a:p>
              <a:r>
                <a:rPr lang="es-CL" b="1" dirty="0"/>
                <a:t>RECOLECCIÓN DE DATA A TRAVÉS DE LOS SENTIDOS</a:t>
              </a:r>
            </a:p>
          </p:txBody>
        </p:sp>
      </p:grpSp>
      <p:grpSp>
        <p:nvGrpSpPr>
          <p:cNvPr id="17" name="Grupo 16">
            <a:extLst>
              <a:ext uri="{FF2B5EF4-FFF2-40B4-BE49-F238E27FC236}">
                <a16:creationId xmlns:a16="http://schemas.microsoft.com/office/drawing/2014/main" id="{BB730880-D1BC-4F7D-B450-50D4B1023DFD}"/>
              </a:ext>
            </a:extLst>
          </p:cNvPr>
          <p:cNvGrpSpPr/>
          <p:nvPr/>
        </p:nvGrpSpPr>
        <p:grpSpPr>
          <a:xfrm>
            <a:off x="7866062" y="1514475"/>
            <a:ext cx="2015875" cy="4900362"/>
            <a:chOff x="7866062" y="1514475"/>
            <a:chExt cx="2015875" cy="4900362"/>
          </a:xfrm>
        </p:grpSpPr>
        <p:sp>
          <p:nvSpPr>
            <p:cNvPr id="11" name="Rectángulo 10">
              <a:extLst>
                <a:ext uri="{FF2B5EF4-FFF2-40B4-BE49-F238E27FC236}">
                  <a16:creationId xmlns:a16="http://schemas.microsoft.com/office/drawing/2014/main" id="{7E744ADD-2F71-48D9-BCD9-AC4E47D056F3}"/>
                </a:ext>
              </a:extLst>
            </p:cNvPr>
            <p:cNvSpPr/>
            <p:nvPr/>
          </p:nvSpPr>
          <p:spPr>
            <a:xfrm>
              <a:off x="7866062" y="1514475"/>
              <a:ext cx="2015875" cy="4890807"/>
            </a:xfrm>
            <a:prstGeom prst="rect">
              <a:avLst/>
            </a:prstGeom>
            <a:solidFill>
              <a:srgbClr val="00B050">
                <a:alpha val="38824"/>
              </a:srgb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2" name="CuadroTexto 11">
              <a:extLst>
                <a:ext uri="{FF2B5EF4-FFF2-40B4-BE49-F238E27FC236}">
                  <a16:creationId xmlns:a16="http://schemas.microsoft.com/office/drawing/2014/main" id="{A4B7B119-1900-46EE-9208-7493BF17C7E4}"/>
                </a:ext>
              </a:extLst>
            </p:cNvPr>
            <p:cNvSpPr txBox="1"/>
            <p:nvPr/>
          </p:nvSpPr>
          <p:spPr>
            <a:xfrm>
              <a:off x="7951662" y="4937509"/>
              <a:ext cx="1930275" cy="1477328"/>
            </a:xfrm>
            <a:prstGeom prst="rect">
              <a:avLst/>
            </a:prstGeom>
            <a:noFill/>
          </p:spPr>
          <p:txBody>
            <a:bodyPr wrap="square" rtlCol="0">
              <a:spAutoFit/>
            </a:bodyPr>
            <a:lstStyle/>
            <a:p>
              <a:r>
                <a:rPr lang="es-CL" b="1" dirty="0"/>
                <a:t>CURSO DE ACCIÓN BASADO EN PERCEPCIÓN MENTAL</a:t>
              </a:r>
            </a:p>
          </p:txBody>
        </p:sp>
      </p:grpSp>
      <p:grpSp>
        <p:nvGrpSpPr>
          <p:cNvPr id="18" name="Grupo 17">
            <a:extLst>
              <a:ext uri="{FF2B5EF4-FFF2-40B4-BE49-F238E27FC236}">
                <a16:creationId xmlns:a16="http://schemas.microsoft.com/office/drawing/2014/main" id="{3AD5319F-6530-46EB-B87A-5E9C4E15BD17}"/>
              </a:ext>
            </a:extLst>
          </p:cNvPr>
          <p:cNvGrpSpPr/>
          <p:nvPr/>
        </p:nvGrpSpPr>
        <p:grpSpPr>
          <a:xfrm>
            <a:off x="9971213" y="1514475"/>
            <a:ext cx="1930275" cy="4890807"/>
            <a:chOff x="9971213" y="1514475"/>
            <a:chExt cx="1930275" cy="4890807"/>
          </a:xfrm>
        </p:grpSpPr>
        <p:sp>
          <p:nvSpPr>
            <p:cNvPr id="13" name="Rectángulo 12">
              <a:extLst>
                <a:ext uri="{FF2B5EF4-FFF2-40B4-BE49-F238E27FC236}">
                  <a16:creationId xmlns:a16="http://schemas.microsoft.com/office/drawing/2014/main" id="{B373C66C-6056-46C2-BCAE-04225DFC23E3}"/>
                </a:ext>
              </a:extLst>
            </p:cNvPr>
            <p:cNvSpPr/>
            <p:nvPr/>
          </p:nvSpPr>
          <p:spPr>
            <a:xfrm>
              <a:off x="9971213" y="1514475"/>
              <a:ext cx="1930275" cy="4890807"/>
            </a:xfrm>
            <a:prstGeom prst="rect">
              <a:avLst/>
            </a:prstGeom>
            <a:solidFill>
              <a:srgbClr val="764674">
                <a:alpha val="40000"/>
              </a:srgbClr>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4" name="CuadroTexto 13">
              <a:extLst>
                <a:ext uri="{FF2B5EF4-FFF2-40B4-BE49-F238E27FC236}">
                  <a16:creationId xmlns:a16="http://schemas.microsoft.com/office/drawing/2014/main" id="{C65A4DDE-E704-400B-BF94-66590D56A4D2}"/>
                </a:ext>
              </a:extLst>
            </p:cNvPr>
            <p:cNvSpPr txBox="1"/>
            <p:nvPr/>
          </p:nvSpPr>
          <p:spPr>
            <a:xfrm>
              <a:off x="10135453" y="4937509"/>
              <a:ext cx="1561248" cy="646331"/>
            </a:xfrm>
            <a:prstGeom prst="rect">
              <a:avLst/>
            </a:prstGeom>
            <a:noFill/>
          </p:spPr>
          <p:txBody>
            <a:bodyPr wrap="square" rtlCol="0">
              <a:spAutoFit/>
            </a:bodyPr>
            <a:lstStyle/>
            <a:p>
              <a:r>
                <a:rPr lang="es-CL" b="1" dirty="0"/>
                <a:t>REACCIÓN FÍSICA</a:t>
              </a:r>
            </a:p>
          </p:txBody>
        </p:sp>
      </p:grpSp>
    </p:spTree>
    <p:extLst>
      <p:ext uri="{BB962C8B-B14F-4D97-AF65-F5344CB8AC3E}">
        <p14:creationId xmlns:p14="http://schemas.microsoft.com/office/powerpoint/2010/main" val="3308562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fill="hold"/>
                                        <p:tgtEl>
                                          <p:spTgt spid="18"/>
                                        </p:tgtEl>
                                        <p:attrNameLst>
                                          <p:attrName>ppt_x</p:attrName>
                                        </p:attrNameLst>
                                      </p:cBhvr>
                                      <p:tavLst>
                                        <p:tav tm="0">
                                          <p:val>
                                            <p:strVal val="#ppt_x"/>
                                          </p:val>
                                        </p:tav>
                                        <p:tav tm="100000">
                                          <p:val>
                                            <p:strVal val="#ppt_x"/>
                                          </p:val>
                                        </p:tav>
                                      </p:tavLst>
                                    </p:anim>
                                    <p:anim calcmode="lin" valueType="num">
                                      <p:cBhvr additive="base">
                                        <p:cTn id="2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D24B147-5ADC-4760-A5C9-037B989D0CC9}"/>
              </a:ext>
            </a:extLst>
          </p:cNvPr>
          <p:cNvSpPr>
            <a:spLocks noGrp="1"/>
          </p:cNvSpPr>
          <p:nvPr>
            <p:ph type="title"/>
          </p:nvPr>
        </p:nvSpPr>
        <p:spPr/>
        <p:txBody>
          <a:bodyPr/>
          <a:lstStyle/>
          <a:p>
            <a:r>
              <a:rPr lang="es-CL" dirty="0"/>
              <a:t>PRINCIPIOS</a:t>
            </a:r>
          </a:p>
        </p:txBody>
      </p:sp>
      <p:sp>
        <p:nvSpPr>
          <p:cNvPr id="3" name="Marcador de contenido 2">
            <a:extLst>
              <a:ext uri="{FF2B5EF4-FFF2-40B4-BE49-F238E27FC236}">
                <a16:creationId xmlns:a16="http://schemas.microsoft.com/office/drawing/2014/main" id="{127F6CEE-07D1-4D05-84AC-94F3F26C870B}"/>
              </a:ext>
            </a:extLst>
          </p:cNvPr>
          <p:cNvSpPr>
            <a:spLocks noGrp="1"/>
          </p:cNvSpPr>
          <p:nvPr>
            <p:ph idx="1"/>
          </p:nvPr>
        </p:nvSpPr>
        <p:spPr>
          <a:xfrm>
            <a:off x="661987" y="1467131"/>
            <a:ext cx="10883902" cy="4195481"/>
          </a:xfrm>
        </p:spPr>
        <p:txBody>
          <a:bodyPr>
            <a:normAutofit/>
          </a:bodyPr>
          <a:lstStyle/>
          <a:p>
            <a:pPr marL="0" indent="0">
              <a:buNone/>
            </a:pPr>
            <a:r>
              <a:rPr lang="es-419" sz="2800" dirty="0"/>
              <a:t>El objeto de la Guerra de Maniobra es aplicar en forma rápida tantos ciclos como sea necesario y más rápido que el enemigo.</a:t>
            </a:r>
          </a:p>
          <a:p>
            <a:pPr marL="0" indent="0">
              <a:buNone/>
            </a:pPr>
            <a:endParaRPr lang="es-419" sz="2800" dirty="0"/>
          </a:p>
          <a:p>
            <a:pPr marL="0" indent="0">
              <a:buNone/>
            </a:pPr>
            <a:r>
              <a:rPr lang="es-419" sz="2800" dirty="0"/>
              <a:t>Se establecen ciertas consideraciones:</a:t>
            </a:r>
          </a:p>
          <a:p>
            <a:pPr marL="0" indent="0">
              <a:buNone/>
            </a:pPr>
            <a:endParaRPr lang="es-419" sz="2800" dirty="0"/>
          </a:p>
          <a:p>
            <a:pPr marL="457200" indent="-457200">
              <a:buFont typeface="+mj-lt"/>
              <a:buAutoNum type="arabicPeriod"/>
            </a:pPr>
            <a:r>
              <a:rPr lang="es-419" sz="2800" i="1" dirty="0"/>
              <a:t>Sólo una organización militar descentralizada puede lograr ejecutar el ciclo en forma rápida y continua.</a:t>
            </a:r>
          </a:p>
          <a:p>
            <a:pPr marL="457200" indent="-457200">
              <a:buFont typeface="+mj-lt"/>
              <a:buAutoNum type="arabicPeriod"/>
            </a:pPr>
            <a:endParaRPr lang="es-419" i="1" dirty="0"/>
          </a:p>
          <a:p>
            <a:pPr marL="457200" indent="-457200">
              <a:buFont typeface="+mj-lt"/>
              <a:buAutoNum type="arabicPeriod"/>
            </a:pPr>
            <a:endParaRPr lang="es-CL" i="1" dirty="0"/>
          </a:p>
        </p:txBody>
      </p:sp>
    </p:spTree>
    <p:extLst>
      <p:ext uri="{BB962C8B-B14F-4D97-AF65-F5344CB8AC3E}">
        <p14:creationId xmlns:p14="http://schemas.microsoft.com/office/powerpoint/2010/main" val="10532812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54A89CF-116E-4BC7-A690-C58F9837D33F}"/>
              </a:ext>
            </a:extLst>
          </p:cNvPr>
          <p:cNvSpPr>
            <a:spLocks noGrp="1"/>
          </p:cNvSpPr>
          <p:nvPr>
            <p:ph type="title"/>
          </p:nvPr>
        </p:nvSpPr>
        <p:spPr>
          <a:xfrm>
            <a:off x="646111" y="452718"/>
            <a:ext cx="9404723" cy="1004607"/>
          </a:xfrm>
        </p:spPr>
        <p:txBody>
          <a:bodyPr/>
          <a:lstStyle/>
          <a:p>
            <a:r>
              <a:rPr lang="es-CL" dirty="0"/>
              <a:t>PRINCIPIOS</a:t>
            </a:r>
          </a:p>
        </p:txBody>
      </p:sp>
      <p:sp>
        <p:nvSpPr>
          <p:cNvPr id="3" name="Marcador de contenido 2">
            <a:extLst>
              <a:ext uri="{FF2B5EF4-FFF2-40B4-BE49-F238E27FC236}">
                <a16:creationId xmlns:a16="http://schemas.microsoft.com/office/drawing/2014/main" id="{62C0DC05-3886-48C6-8F7B-4E64AC28E89B}"/>
              </a:ext>
            </a:extLst>
          </p:cNvPr>
          <p:cNvSpPr>
            <a:spLocks noGrp="1"/>
          </p:cNvSpPr>
          <p:nvPr>
            <p:ph idx="1"/>
          </p:nvPr>
        </p:nvSpPr>
        <p:spPr>
          <a:xfrm>
            <a:off x="1103312" y="1571626"/>
            <a:ext cx="10426701" cy="4676774"/>
          </a:xfrm>
        </p:spPr>
        <p:txBody>
          <a:bodyPr/>
          <a:lstStyle/>
          <a:p>
            <a:pPr marL="457200" indent="-457200">
              <a:buFont typeface="+mj-lt"/>
              <a:buAutoNum type="arabicPeriod" startAt="3"/>
            </a:pPr>
            <a:r>
              <a:rPr lang="es-419" sz="2800" i="1" dirty="0"/>
              <a:t>La Guerra de Maniobra no sólo significa que se debe aceptar y operar con éxito en un ambiente de desorden y confusión; si no que además se debe estar en condiciones de generar confusión y desorden.</a:t>
            </a:r>
          </a:p>
          <a:p>
            <a:pPr marL="457200" indent="-457200">
              <a:buFont typeface="+mj-lt"/>
              <a:buAutoNum type="arabicPeriod" startAt="3"/>
            </a:pPr>
            <a:endParaRPr lang="es-419" sz="2800" i="1" dirty="0"/>
          </a:p>
          <a:p>
            <a:pPr marL="457200" indent="-457200">
              <a:buFont typeface="+mj-lt"/>
              <a:buAutoNum type="arabicPeriod" startAt="3"/>
            </a:pPr>
            <a:r>
              <a:rPr lang="es-419" sz="2800" i="1" dirty="0"/>
              <a:t>Evitar los patrones y fórmulas (evita ser predecible).</a:t>
            </a:r>
          </a:p>
          <a:p>
            <a:pPr marL="457200" indent="-457200">
              <a:buFont typeface="+mj-lt"/>
              <a:buAutoNum type="arabicPeriod" startAt="3"/>
            </a:pPr>
            <a:endParaRPr lang="es-419" i="1" dirty="0"/>
          </a:p>
          <a:p>
            <a:pPr marL="457200" indent="-457200">
              <a:buFont typeface="+mj-lt"/>
              <a:buAutoNum type="arabicPeriod" startAt="3"/>
            </a:pPr>
            <a:endParaRPr lang="es-CL" dirty="0"/>
          </a:p>
        </p:txBody>
      </p:sp>
    </p:spTree>
    <p:extLst>
      <p:ext uri="{BB962C8B-B14F-4D97-AF65-F5344CB8AC3E}">
        <p14:creationId xmlns:p14="http://schemas.microsoft.com/office/powerpoint/2010/main" val="37717233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4423C5F-EDBD-4DCD-B08C-8A73C9B7BB31}"/>
              </a:ext>
            </a:extLst>
          </p:cNvPr>
          <p:cNvSpPr>
            <a:spLocks noGrp="1"/>
          </p:cNvSpPr>
          <p:nvPr>
            <p:ph type="title"/>
          </p:nvPr>
        </p:nvSpPr>
        <p:spPr/>
        <p:txBody>
          <a:bodyPr/>
          <a:lstStyle/>
          <a:p>
            <a:r>
              <a:rPr lang="es-CL" dirty="0"/>
              <a:t>DEFINICIONES</a:t>
            </a:r>
          </a:p>
        </p:txBody>
      </p:sp>
      <p:sp>
        <p:nvSpPr>
          <p:cNvPr id="3" name="Marcador de contenido 2">
            <a:extLst>
              <a:ext uri="{FF2B5EF4-FFF2-40B4-BE49-F238E27FC236}">
                <a16:creationId xmlns:a16="http://schemas.microsoft.com/office/drawing/2014/main" id="{EEA9AE40-9BC7-4FBD-9919-373C21764B82}"/>
              </a:ext>
            </a:extLst>
          </p:cNvPr>
          <p:cNvSpPr>
            <a:spLocks noGrp="1"/>
          </p:cNvSpPr>
          <p:nvPr>
            <p:ph idx="1"/>
          </p:nvPr>
        </p:nvSpPr>
        <p:spPr>
          <a:xfrm>
            <a:off x="871537" y="2052918"/>
            <a:ext cx="10829925" cy="4195481"/>
          </a:xfrm>
        </p:spPr>
        <p:txBody>
          <a:bodyPr/>
          <a:lstStyle/>
          <a:p>
            <a:pPr marL="0" indent="0">
              <a:buNone/>
            </a:pPr>
            <a:r>
              <a:rPr lang="es-419" sz="3200" i="1" dirty="0"/>
              <a:t>“La Guerra de Maniobra es una filosofía de combate, que busca destruir la cohesión del enemigo mediante una serie de acciones violentas, rápidas e inesperadas, que le produzcan tal situación de caos de la cual el enemigo no se pueda recuperar” </a:t>
            </a:r>
          </a:p>
          <a:p>
            <a:pPr marL="0" indent="0">
              <a:buNone/>
            </a:pPr>
            <a:endParaRPr lang="es-419" sz="3200" i="1" dirty="0"/>
          </a:p>
          <a:p>
            <a:pPr marL="0" indent="0" algn="r">
              <a:buNone/>
            </a:pPr>
            <a:r>
              <a:rPr lang="pt-BR" sz="2400" i="1" dirty="0"/>
              <a:t>CAI 3-1 “Guerra de </a:t>
            </a:r>
            <a:r>
              <a:rPr lang="pt-BR" sz="2400" i="1" dirty="0" err="1"/>
              <a:t>Maniobra</a:t>
            </a:r>
            <a:r>
              <a:rPr lang="pt-BR" sz="2400" i="1" dirty="0"/>
              <a:t>”, CGCIM, 2003</a:t>
            </a:r>
          </a:p>
          <a:p>
            <a:pPr marL="0" indent="0">
              <a:buNone/>
            </a:pPr>
            <a:endParaRPr lang="es-419" sz="3200" i="1" dirty="0"/>
          </a:p>
          <a:p>
            <a:pPr marL="0" indent="0">
              <a:buNone/>
            </a:pPr>
            <a:endParaRPr lang="es-CL" dirty="0"/>
          </a:p>
          <a:p>
            <a:pPr marL="0" indent="0">
              <a:buNone/>
            </a:pPr>
            <a:endParaRPr lang="es-CL" dirty="0"/>
          </a:p>
        </p:txBody>
      </p:sp>
    </p:spTree>
    <p:extLst>
      <p:ext uri="{BB962C8B-B14F-4D97-AF65-F5344CB8AC3E}">
        <p14:creationId xmlns:p14="http://schemas.microsoft.com/office/powerpoint/2010/main" val="23733360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4423C5F-EDBD-4DCD-B08C-8A73C9B7BB31}"/>
              </a:ext>
            </a:extLst>
          </p:cNvPr>
          <p:cNvSpPr>
            <a:spLocks noGrp="1"/>
          </p:cNvSpPr>
          <p:nvPr>
            <p:ph type="title"/>
          </p:nvPr>
        </p:nvSpPr>
        <p:spPr/>
        <p:txBody>
          <a:bodyPr/>
          <a:lstStyle/>
          <a:p>
            <a:r>
              <a:rPr lang="es-CL" dirty="0"/>
              <a:t>DEFINICIONES</a:t>
            </a:r>
          </a:p>
        </p:txBody>
      </p:sp>
      <p:sp>
        <p:nvSpPr>
          <p:cNvPr id="3" name="Marcador de contenido 2">
            <a:extLst>
              <a:ext uri="{FF2B5EF4-FFF2-40B4-BE49-F238E27FC236}">
                <a16:creationId xmlns:a16="http://schemas.microsoft.com/office/drawing/2014/main" id="{EEA9AE40-9BC7-4FBD-9919-373C21764B82}"/>
              </a:ext>
            </a:extLst>
          </p:cNvPr>
          <p:cNvSpPr>
            <a:spLocks noGrp="1"/>
          </p:cNvSpPr>
          <p:nvPr>
            <p:ph idx="1"/>
          </p:nvPr>
        </p:nvSpPr>
        <p:spPr>
          <a:xfrm>
            <a:off x="1104293" y="1452843"/>
            <a:ext cx="8946541" cy="4733645"/>
          </a:xfrm>
        </p:spPr>
        <p:txBody>
          <a:bodyPr>
            <a:normAutofit lnSpcReduction="10000"/>
          </a:bodyPr>
          <a:lstStyle/>
          <a:p>
            <a:pPr marL="457200" indent="-457200">
              <a:buFont typeface="+mj-lt"/>
              <a:buAutoNum type="arabicPeriod"/>
            </a:pPr>
            <a:r>
              <a:rPr lang="es-419" sz="2400" b="1" dirty="0"/>
              <a:t>Centro de Gravedad (COG)</a:t>
            </a:r>
          </a:p>
          <a:p>
            <a:pPr marL="457200" indent="-457200">
              <a:buFont typeface="+mj-lt"/>
              <a:buAutoNum type="arabicPeriod"/>
            </a:pPr>
            <a:endParaRPr lang="es-419" sz="2400" b="1" dirty="0"/>
          </a:p>
          <a:p>
            <a:pPr marL="857250" lvl="1" indent="-457200">
              <a:lnSpc>
                <a:spcPct val="150000"/>
              </a:lnSpc>
              <a:buFont typeface="Wingdings" panose="05000000000000000000" pitchFamily="2" charset="2"/>
              <a:buChar char="Ø"/>
            </a:pPr>
            <a:r>
              <a:rPr lang="es-419" sz="2400" dirty="0"/>
              <a:t>Fuente del poder  enemigo.</a:t>
            </a:r>
          </a:p>
          <a:p>
            <a:pPr marL="857250" lvl="1" indent="-457200">
              <a:lnSpc>
                <a:spcPct val="150000"/>
              </a:lnSpc>
              <a:buFont typeface="Wingdings" panose="05000000000000000000" pitchFamily="2" charset="2"/>
              <a:buChar char="Ø"/>
            </a:pPr>
            <a:r>
              <a:rPr lang="es-419" sz="2400" dirty="0"/>
              <a:t>Vital para poder mantener su capacidad de lucha. </a:t>
            </a:r>
          </a:p>
          <a:p>
            <a:pPr marL="857250" lvl="1" indent="-457200">
              <a:lnSpc>
                <a:spcPct val="150000"/>
              </a:lnSpc>
              <a:buFont typeface="Wingdings" panose="05000000000000000000" pitchFamily="2" charset="2"/>
              <a:buChar char="Ø"/>
            </a:pPr>
            <a:r>
              <a:rPr lang="es-419" sz="2400" dirty="0"/>
              <a:t>Materializado por un objetivo</a:t>
            </a:r>
            <a:r>
              <a:rPr lang="es-419" sz="2400" b="1" dirty="0"/>
              <a:t> físico </a:t>
            </a:r>
            <a:r>
              <a:rPr lang="es-419" sz="2400" dirty="0"/>
              <a:t>o intangible.</a:t>
            </a:r>
          </a:p>
          <a:p>
            <a:pPr marL="857250" lvl="1" indent="-457200">
              <a:lnSpc>
                <a:spcPct val="150000"/>
              </a:lnSpc>
              <a:buFont typeface="Wingdings" panose="05000000000000000000" pitchFamily="2" charset="2"/>
              <a:buChar char="Ø"/>
            </a:pPr>
            <a:r>
              <a:rPr lang="es-419" sz="2400" dirty="0"/>
              <a:t>Debe ser identificado por el Comandante.</a:t>
            </a:r>
          </a:p>
          <a:p>
            <a:pPr marL="857250" lvl="1" indent="-457200">
              <a:lnSpc>
                <a:spcPct val="150000"/>
              </a:lnSpc>
              <a:buFont typeface="Wingdings" panose="05000000000000000000" pitchFamily="2" charset="2"/>
              <a:buChar char="Ø"/>
            </a:pPr>
            <a:r>
              <a:rPr lang="es-419" sz="2400" dirty="0"/>
              <a:t>El mayor esfuerzo debe ser direccionado al COG.</a:t>
            </a:r>
          </a:p>
          <a:p>
            <a:pPr marL="857250" lvl="1" indent="-457200">
              <a:lnSpc>
                <a:spcPct val="150000"/>
              </a:lnSpc>
              <a:buFont typeface="Wingdings" panose="05000000000000000000" pitchFamily="2" charset="2"/>
              <a:buChar char="Ø"/>
            </a:pPr>
            <a:r>
              <a:rPr lang="es-419" sz="2400" dirty="0"/>
              <a:t>Golpear objetivos que lo afecten.</a:t>
            </a:r>
          </a:p>
          <a:p>
            <a:pPr marL="857250" lvl="1" indent="-457200">
              <a:buFont typeface="Wingdings" panose="05000000000000000000" pitchFamily="2" charset="2"/>
              <a:buChar char="Ø"/>
            </a:pPr>
            <a:endParaRPr lang="es-419" dirty="0"/>
          </a:p>
          <a:p>
            <a:pPr marL="857250" lvl="1" indent="-457200">
              <a:buFont typeface="Wingdings" panose="05000000000000000000" pitchFamily="2" charset="2"/>
              <a:buChar char="Ø"/>
            </a:pPr>
            <a:endParaRPr lang="es-419" dirty="0"/>
          </a:p>
          <a:p>
            <a:pPr marL="457200" indent="-457200">
              <a:buFont typeface="+mj-lt"/>
              <a:buAutoNum type="arabicPeriod"/>
            </a:pPr>
            <a:endParaRPr lang="es-419" dirty="0"/>
          </a:p>
          <a:p>
            <a:endParaRPr lang="es-CL" dirty="0"/>
          </a:p>
          <a:p>
            <a:endParaRPr lang="es-CL" dirty="0"/>
          </a:p>
        </p:txBody>
      </p:sp>
    </p:spTree>
    <p:extLst>
      <p:ext uri="{BB962C8B-B14F-4D97-AF65-F5344CB8AC3E}">
        <p14:creationId xmlns:p14="http://schemas.microsoft.com/office/powerpoint/2010/main" val="33783962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4423C5F-EDBD-4DCD-B08C-8A73C9B7BB31}"/>
              </a:ext>
            </a:extLst>
          </p:cNvPr>
          <p:cNvSpPr>
            <a:spLocks noGrp="1"/>
          </p:cNvSpPr>
          <p:nvPr>
            <p:ph type="title"/>
          </p:nvPr>
        </p:nvSpPr>
        <p:spPr/>
        <p:txBody>
          <a:bodyPr/>
          <a:lstStyle/>
          <a:p>
            <a:r>
              <a:rPr lang="es-CL" dirty="0"/>
              <a:t>DEFINICIONES</a:t>
            </a:r>
          </a:p>
        </p:txBody>
      </p:sp>
      <p:sp>
        <p:nvSpPr>
          <p:cNvPr id="3" name="Marcador de contenido 2">
            <a:extLst>
              <a:ext uri="{FF2B5EF4-FFF2-40B4-BE49-F238E27FC236}">
                <a16:creationId xmlns:a16="http://schemas.microsoft.com/office/drawing/2014/main" id="{EEA9AE40-9BC7-4FBD-9919-373C21764B82}"/>
              </a:ext>
            </a:extLst>
          </p:cNvPr>
          <p:cNvSpPr>
            <a:spLocks noGrp="1"/>
          </p:cNvSpPr>
          <p:nvPr>
            <p:ph idx="1"/>
          </p:nvPr>
        </p:nvSpPr>
        <p:spPr>
          <a:xfrm>
            <a:off x="1103312" y="1071563"/>
            <a:ext cx="9898063" cy="5333719"/>
          </a:xfrm>
        </p:spPr>
        <p:txBody>
          <a:bodyPr>
            <a:normAutofit fontScale="92500" lnSpcReduction="10000"/>
          </a:bodyPr>
          <a:lstStyle/>
          <a:p>
            <a:pPr marL="0" indent="0">
              <a:buNone/>
            </a:pPr>
            <a:endParaRPr lang="es-419" dirty="0"/>
          </a:p>
          <a:p>
            <a:pPr marL="457200" indent="-457200">
              <a:buFont typeface="+mj-lt"/>
              <a:buAutoNum type="arabicPeriod" startAt="2"/>
            </a:pPr>
            <a:r>
              <a:rPr lang="es-419" sz="2400" b="1" dirty="0"/>
              <a:t>Vulnerabilidad Crítica.</a:t>
            </a:r>
          </a:p>
          <a:p>
            <a:pPr marL="457200" indent="-457200">
              <a:buFont typeface="+mj-lt"/>
              <a:buAutoNum type="arabicPeriod" startAt="2"/>
            </a:pPr>
            <a:endParaRPr lang="es-419" sz="2400" dirty="0"/>
          </a:p>
          <a:p>
            <a:pPr marL="857250" lvl="1" indent="-457200">
              <a:lnSpc>
                <a:spcPct val="150000"/>
              </a:lnSpc>
            </a:pPr>
            <a:r>
              <a:rPr lang="es-419" sz="2400" dirty="0"/>
              <a:t>Debilidad del enemigo que de ser afectada por la acción propia incidirá decisivamente en su centro de gravedad, disminuyendo en forma significativa la capacidad de combate.</a:t>
            </a:r>
          </a:p>
          <a:p>
            <a:pPr marL="857250" lvl="1" indent="-457200">
              <a:lnSpc>
                <a:spcPct val="150000"/>
              </a:lnSpc>
            </a:pPr>
            <a:r>
              <a:rPr lang="es-419" sz="2400" dirty="0"/>
              <a:t>Transitoria o sensible al paso del tiempo.</a:t>
            </a:r>
          </a:p>
          <a:p>
            <a:pPr marL="857250" lvl="1" indent="-457200">
              <a:lnSpc>
                <a:spcPct val="150000"/>
              </a:lnSpc>
            </a:pPr>
            <a:r>
              <a:rPr lang="es-419" sz="2400" dirty="0"/>
              <a:t>Dependerá de la situación.</a:t>
            </a:r>
          </a:p>
          <a:p>
            <a:pPr marL="857250" lvl="1" indent="-457200">
              <a:lnSpc>
                <a:spcPct val="150000"/>
              </a:lnSpc>
            </a:pPr>
            <a:r>
              <a:rPr lang="es-419" sz="2400" dirty="0"/>
              <a:t>El comandante debe expresar de manera clara y precisa dónde él visualiza la vulnerabilidad crítica del enemigo.</a:t>
            </a:r>
          </a:p>
          <a:p>
            <a:pPr marL="457200" indent="-457200">
              <a:buFont typeface="+mj-lt"/>
              <a:buAutoNum type="arabicPeriod" startAt="2"/>
            </a:pPr>
            <a:endParaRPr lang="es-419" dirty="0"/>
          </a:p>
          <a:p>
            <a:pPr marL="457200" indent="-457200">
              <a:buFont typeface="+mj-lt"/>
              <a:buAutoNum type="arabicPeriod" startAt="2"/>
            </a:pPr>
            <a:endParaRPr lang="es-CL" dirty="0"/>
          </a:p>
          <a:p>
            <a:pPr marL="457200" indent="-457200">
              <a:buFont typeface="+mj-lt"/>
              <a:buAutoNum type="arabicPeriod" startAt="2"/>
            </a:pPr>
            <a:endParaRPr lang="es-CL" dirty="0"/>
          </a:p>
        </p:txBody>
      </p:sp>
    </p:spTree>
    <p:extLst>
      <p:ext uri="{BB962C8B-B14F-4D97-AF65-F5344CB8AC3E}">
        <p14:creationId xmlns:p14="http://schemas.microsoft.com/office/powerpoint/2010/main" val="6865402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4423C5F-EDBD-4DCD-B08C-8A73C9B7BB31}"/>
              </a:ext>
            </a:extLst>
          </p:cNvPr>
          <p:cNvSpPr>
            <a:spLocks noGrp="1"/>
          </p:cNvSpPr>
          <p:nvPr>
            <p:ph type="title"/>
          </p:nvPr>
        </p:nvSpPr>
        <p:spPr/>
        <p:txBody>
          <a:bodyPr/>
          <a:lstStyle/>
          <a:p>
            <a:r>
              <a:rPr lang="es-CL" sz="3600" dirty="0"/>
              <a:t>DEFINICIONES</a:t>
            </a:r>
          </a:p>
        </p:txBody>
      </p:sp>
      <p:sp>
        <p:nvSpPr>
          <p:cNvPr id="3" name="Marcador de contenido 2">
            <a:extLst>
              <a:ext uri="{FF2B5EF4-FFF2-40B4-BE49-F238E27FC236}">
                <a16:creationId xmlns:a16="http://schemas.microsoft.com/office/drawing/2014/main" id="{EEA9AE40-9BC7-4FBD-9919-373C21764B82}"/>
              </a:ext>
            </a:extLst>
          </p:cNvPr>
          <p:cNvSpPr>
            <a:spLocks noGrp="1"/>
          </p:cNvSpPr>
          <p:nvPr>
            <p:ph idx="1"/>
          </p:nvPr>
        </p:nvSpPr>
        <p:spPr>
          <a:xfrm>
            <a:off x="1103312" y="1200150"/>
            <a:ext cx="8946541" cy="5048249"/>
          </a:xfrm>
        </p:spPr>
        <p:txBody>
          <a:bodyPr>
            <a:normAutofit lnSpcReduction="10000"/>
          </a:bodyPr>
          <a:lstStyle/>
          <a:p>
            <a:pPr marL="457200" indent="-457200">
              <a:lnSpc>
                <a:spcPct val="150000"/>
              </a:lnSpc>
              <a:buFont typeface="+mj-lt"/>
              <a:buAutoNum type="arabicPeriod"/>
            </a:pPr>
            <a:r>
              <a:rPr lang="es-419" sz="2400" b="1" dirty="0"/>
              <a:t>Centro del Esfuerzo. </a:t>
            </a:r>
          </a:p>
          <a:p>
            <a:pPr marL="857250" lvl="1" indent="-457200">
              <a:lnSpc>
                <a:spcPct val="150000"/>
              </a:lnSpc>
            </a:pPr>
            <a:r>
              <a:rPr lang="es-419" sz="2000" dirty="0"/>
              <a:t>Objetivo principal</a:t>
            </a:r>
          </a:p>
          <a:p>
            <a:pPr marL="857250" lvl="1" indent="-457200">
              <a:lnSpc>
                <a:spcPct val="150000"/>
              </a:lnSpc>
            </a:pPr>
            <a:r>
              <a:rPr lang="es-419" sz="2000" dirty="0"/>
              <a:t>Vulnerabilidad Crítica.</a:t>
            </a:r>
          </a:p>
          <a:p>
            <a:pPr marL="457200" indent="-457200">
              <a:lnSpc>
                <a:spcPct val="150000"/>
              </a:lnSpc>
              <a:buFont typeface="+mj-lt"/>
              <a:buAutoNum type="arabicPeriod"/>
            </a:pPr>
            <a:r>
              <a:rPr lang="es-419" sz="2400" b="1" dirty="0"/>
              <a:t>Esfuerzo Principal.</a:t>
            </a:r>
          </a:p>
          <a:p>
            <a:pPr marL="857250" lvl="1" indent="-457200">
              <a:lnSpc>
                <a:spcPct val="150000"/>
              </a:lnSpc>
              <a:buFont typeface="Wingdings" panose="05000000000000000000" pitchFamily="2" charset="2"/>
              <a:buChar char="Ø"/>
            </a:pPr>
            <a:r>
              <a:rPr lang="es-419" sz="2000" dirty="0"/>
              <a:t>Unidad o Fuerza  con la que se espera obtener la decisión.</a:t>
            </a:r>
          </a:p>
          <a:p>
            <a:pPr marL="857250" lvl="1" indent="-457200">
              <a:lnSpc>
                <a:spcPct val="150000"/>
              </a:lnSpc>
              <a:buFont typeface="Wingdings" panose="05000000000000000000" pitchFamily="2" charset="2"/>
              <a:buChar char="Ø"/>
            </a:pPr>
            <a:r>
              <a:rPr lang="es-419" sz="2000" dirty="0"/>
              <a:t>Es apoyado directa e indirectamente por todos los integrantes de la fuerza.</a:t>
            </a:r>
          </a:p>
          <a:p>
            <a:pPr marL="857250" lvl="1" indent="-457200">
              <a:lnSpc>
                <a:spcPct val="150000"/>
              </a:lnSpc>
              <a:buFont typeface="Wingdings" panose="05000000000000000000" pitchFamily="2" charset="2"/>
              <a:buChar char="Ø"/>
            </a:pPr>
            <a:r>
              <a:rPr lang="es-419" sz="2000" dirty="0"/>
              <a:t>Puede cambiar.</a:t>
            </a:r>
          </a:p>
          <a:p>
            <a:pPr marL="857250" lvl="1" indent="-457200">
              <a:lnSpc>
                <a:spcPct val="150000"/>
              </a:lnSpc>
              <a:buFont typeface="Wingdings" panose="05000000000000000000" pitchFamily="2" charset="2"/>
              <a:buChar char="Ø"/>
            </a:pPr>
            <a:r>
              <a:rPr lang="es-419" sz="2000" dirty="0"/>
              <a:t>Se juega todas las fichas.</a:t>
            </a:r>
          </a:p>
          <a:p>
            <a:pPr marL="400050" lvl="1" indent="0">
              <a:buNone/>
            </a:pPr>
            <a:endParaRPr lang="es-419" dirty="0"/>
          </a:p>
          <a:p>
            <a:endParaRPr lang="es-CL" dirty="0"/>
          </a:p>
          <a:p>
            <a:endParaRPr lang="es-CL" dirty="0"/>
          </a:p>
        </p:txBody>
      </p:sp>
    </p:spTree>
    <p:extLst>
      <p:ext uri="{BB962C8B-B14F-4D97-AF65-F5344CB8AC3E}">
        <p14:creationId xmlns:p14="http://schemas.microsoft.com/office/powerpoint/2010/main" val="28147591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049A3A4-75F5-42B9-AD45-283ABC7500FE}"/>
              </a:ext>
            </a:extLst>
          </p:cNvPr>
          <p:cNvSpPr>
            <a:spLocks noGrp="1"/>
          </p:cNvSpPr>
          <p:nvPr>
            <p:ph type="title"/>
          </p:nvPr>
        </p:nvSpPr>
        <p:spPr>
          <a:xfrm>
            <a:off x="646111" y="452718"/>
            <a:ext cx="9404723" cy="761720"/>
          </a:xfrm>
        </p:spPr>
        <p:txBody>
          <a:bodyPr/>
          <a:lstStyle/>
          <a:p>
            <a:r>
              <a:rPr lang="es-CL" sz="3600" dirty="0"/>
              <a:t>DEFINICIONES</a:t>
            </a:r>
          </a:p>
        </p:txBody>
      </p:sp>
      <p:sp>
        <p:nvSpPr>
          <p:cNvPr id="3" name="Marcador de contenido 2">
            <a:extLst>
              <a:ext uri="{FF2B5EF4-FFF2-40B4-BE49-F238E27FC236}">
                <a16:creationId xmlns:a16="http://schemas.microsoft.com/office/drawing/2014/main" id="{18ACABA1-60A4-4D32-AF6C-F08ACE37B6F9}"/>
              </a:ext>
            </a:extLst>
          </p:cNvPr>
          <p:cNvSpPr>
            <a:spLocks noGrp="1"/>
          </p:cNvSpPr>
          <p:nvPr>
            <p:ph idx="1"/>
          </p:nvPr>
        </p:nvSpPr>
        <p:spPr>
          <a:xfrm>
            <a:off x="875201" y="1214438"/>
            <a:ext cx="8946541" cy="5190844"/>
          </a:xfrm>
        </p:spPr>
        <p:txBody>
          <a:bodyPr>
            <a:normAutofit/>
          </a:bodyPr>
          <a:lstStyle/>
          <a:p>
            <a:pPr marL="0" indent="0">
              <a:buNone/>
            </a:pPr>
            <a:r>
              <a:rPr lang="es-CL" dirty="0"/>
              <a:t>Otros aspectos significativos a saber:</a:t>
            </a:r>
          </a:p>
          <a:p>
            <a:pPr marL="0" indent="0">
              <a:buNone/>
            </a:pPr>
            <a:endParaRPr lang="es-CL" dirty="0"/>
          </a:p>
          <a:p>
            <a:pPr>
              <a:lnSpc>
                <a:spcPct val="120000"/>
              </a:lnSpc>
            </a:pPr>
            <a:r>
              <a:rPr lang="es-CL" sz="2400" b="1" dirty="0"/>
              <a:t>El ritmo (Tempo)</a:t>
            </a:r>
          </a:p>
          <a:p>
            <a:pPr lvl="1">
              <a:lnSpc>
                <a:spcPct val="120000"/>
              </a:lnSpc>
              <a:buFont typeface="Wingdings" panose="05000000000000000000" pitchFamily="2" charset="2"/>
              <a:buChar char="§"/>
            </a:pPr>
            <a:r>
              <a:rPr lang="es-CL" sz="2000" dirty="0"/>
              <a:t>Forzar al desorden (que el enemigo cometa errores)</a:t>
            </a:r>
          </a:p>
          <a:p>
            <a:pPr lvl="1">
              <a:lnSpc>
                <a:spcPct val="120000"/>
              </a:lnSpc>
              <a:buFont typeface="Wingdings" panose="05000000000000000000" pitchFamily="2" charset="2"/>
              <a:buChar char="§"/>
            </a:pPr>
            <a:r>
              <a:rPr lang="es-CL" sz="2000" dirty="0"/>
              <a:t>Cometer errores</a:t>
            </a:r>
          </a:p>
          <a:p>
            <a:pPr lvl="1">
              <a:lnSpc>
                <a:spcPct val="120000"/>
              </a:lnSpc>
              <a:buFont typeface="Wingdings" panose="05000000000000000000" pitchFamily="2" charset="2"/>
              <a:buChar char="§"/>
            </a:pPr>
            <a:r>
              <a:rPr lang="es-CL" sz="2000" dirty="0"/>
              <a:t>Prima la rapidez de las acciones sobre la seguridad propia.</a:t>
            </a:r>
          </a:p>
        </p:txBody>
      </p:sp>
    </p:spTree>
    <p:extLst>
      <p:ext uri="{BB962C8B-B14F-4D97-AF65-F5344CB8AC3E}">
        <p14:creationId xmlns:p14="http://schemas.microsoft.com/office/powerpoint/2010/main" val="25826276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049A3A4-75F5-42B9-AD45-283ABC7500FE}"/>
              </a:ext>
            </a:extLst>
          </p:cNvPr>
          <p:cNvSpPr>
            <a:spLocks noGrp="1"/>
          </p:cNvSpPr>
          <p:nvPr>
            <p:ph type="title"/>
          </p:nvPr>
        </p:nvSpPr>
        <p:spPr>
          <a:xfrm>
            <a:off x="646111" y="452718"/>
            <a:ext cx="9404723" cy="761720"/>
          </a:xfrm>
        </p:spPr>
        <p:txBody>
          <a:bodyPr/>
          <a:lstStyle/>
          <a:p>
            <a:r>
              <a:rPr lang="es-CL" sz="3600" dirty="0"/>
              <a:t>DEFINICIONES</a:t>
            </a:r>
          </a:p>
        </p:txBody>
      </p:sp>
      <p:sp>
        <p:nvSpPr>
          <p:cNvPr id="3" name="Marcador de contenido 2">
            <a:extLst>
              <a:ext uri="{FF2B5EF4-FFF2-40B4-BE49-F238E27FC236}">
                <a16:creationId xmlns:a16="http://schemas.microsoft.com/office/drawing/2014/main" id="{18ACABA1-60A4-4D32-AF6C-F08ACE37B6F9}"/>
              </a:ext>
            </a:extLst>
          </p:cNvPr>
          <p:cNvSpPr>
            <a:spLocks noGrp="1"/>
          </p:cNvSpPr>
          <p:nvPr>
            <p:ph idx="1"/>
          </p:nvPr>
        </p:nvSpPr>
        <p:spPr>
          <a:xfrm>
            <a:off x="875201" y="1214438"/>
            <a:ext cx="8946541" cy="5190844"/>
          </a:xfrm>
        </p:spPr>
        <p:txBody>
          <a:bodyPr>
            <a:normAutofit/>
          </a:bodyPr>
          <a:lstStyle/>
          <a:p>
            <a:pPr marL="0" indent="0">
              <a:buNone/>
            </a:pPr>
            <a:r>
              <a:rPr lang="es-CL" dirty="0"/>
              <a:t>Otros aspectos significativos a saber:</a:t>
            </a:r>
          </a:p>
          <a:p>
            <a:pPr marL="0" indent="0">
              <a:buNone/>
            </a:pPr>
            <a:endParaRPr lang="es-CL" dirty="0"/>
          </a:p>
          <a:p>
            <a:pPr marL="0" indent="0">
              <a:lnSpc>
                <a:spcPct val="120000"/>
              </a:lnSpc>
              <a:buNone/>
            </a:pPr>
            <a:r>
              <a:rPr lang="es-419" sz="2400" b="1" dirty="0"/>
              <a:t>La Intención del Comandante.</a:t>
            </a:r>
          </a:p>
          <a:p>
            <a:pPr lvl="1">
              <a:lnSpc>
                <a:spcPct val="120000"/>
              </a:lnSpc>
              <a:buFont typeface="Wingdings" panose="05000000000000000000" pitchFamily="2" charset="2"/>
              <a:buChar char="§"/>
            </a:pPr>
            <a:r>
              <a:rPr lang="es-419" sz="2000" dirty="0"/>
              <a:t>La “visión” a largo plazo de lo que él quiere que suceda al enemigo, como resultado final de una serie de acciones.</a:t>
            </a:r>
          </a:p>
          <a:p>
            <a:pPr lvl="1">
              <a:lnSpc>
                <a:spcPct val="120000"/>
              </a:lnSpc>
              <a:buFont typeface="Wingdings" panose="05000000000000000000" pitchFamily="2" charset="2"/>
              <a:buChar char="§"/>
            </a:pPr>
            <a:r>
              <a:rPr lang="es-419" sz="2000" dirty="0"/>
              <a:t>Ayuda al entendimiento por parte de los subordinados, del efecto deseado y el propósito de la tarea. </a:t>
            </a:r>
          </a:p>
          <a:p>
            <a:pPr lvl="1">
              <a:lnSpc>
                <a:spcPct val="120000"/>
              </a:lnSpc>
              <a:buFont typeface="Wingdings" panose="05000000000000000000" pitchFamily="2" charset="2"/>
              <a:buChar char="§"/>
            </a:pPr>
            <a:r>
              <a:rPr lang="es-419" sz="2000" dirty="0"/>
              <a:t>Genera “iniciativa disciplinada”.</a:t>
            </a:r>
          </a:p>
          <a:p>
            <a:pPr lvl="1">
              <a:lnSpc>
                <a:spcPct val="120000"/>
              </a:lnSpc>
              <a:buFont typeface="Wingdings" panose="05000000000000000000" pitchFamily="2" charset="2"/>
              <a:buChar char="§"/>
            </a:pPr>
            <a:r>
              <a:rPr lang="es-419" sz="2000" dirty="0"/>
              <a:t>Otorga “libertad de acción”</a:t>
            </a:r>
          </a:p>
        </p:txBody>
      </p:sp>
    </p:spTree>
    <p:extLst>
      <p:ext uri="{BB962C8B-B14F-4D97-AF65-F5344CB8AC3E}">
        <p14:creationId xmlns:p14="http://schemas.microsoft.com/office/powerpoint/2010/main" val="23144798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049A3A4-75F5-42B9-AD45-283ABC7500FE}"/>
              </a:ext>
            </a:extLst>
          </p:cNvPr>
          <p:cNvSpPr>
            <a:spLocks noGrp="1"/>
          </p:cNvSpPr>
          <p:nvPr>
            <p:ph type="title"/>
          </p:nvPr>
        </p:nvSpPr>
        <p:spPr>
          <a:xfrm>
            <a:off x="646111" y="452718"/>
            <a:ext cx="9404723" cy="976032"/>
          </a:xfrm>
        </p:spPr>
        <p:txBody>
          <a:bodyPr/>
          <a:lstStyle/>
          <a:p>
            <a:r>
              <a:rPr lang="es-CL" dirty="0"/>
              <a:t>DEFINICIONES</a:t>
            </a:r>
          </a:p>
        </p:txBody>
      </p:sp>
      <p:sp>
        <p:nvSpPr>
          <p:cNvPr id="3" name="Marcador de contenido 2">
            <a:extLst>
              <a:ext uri="{FF2B5EF4-FFF2-40B4-BE49-F238E27FC236}">
                <a16:creationId xmlns:a16="http://schemas.microsoft.com/office/drawing/2014/main" id="{18ACABA1-60A4-4D32-AF6C-F08ACE37B6F9}"/>
              </a:ext>
            </a:extLst>
          </p:cNvPr>
          <p:cNvSpPr>
            <a:spLocks noGrp="1"/>
          </p:cNvSpPr>
          <p:nvPr>
            <p:ph idx="1"/>
          </p:nvPr>
        </p:nvSpPr>
        <p:spPr>
          <a:xfrm>
            <a:off x="1103312" y="1428750"/>
            <a:ext cx="8946541" cy="4819649"/>
          </a:xfrm>
        </p:spPr>
        <p:txBody>
          <a:bodyPr>
            <a:normAutofit/>
          </a:bodyPr>
          <a:lstStyle/>
          <a:p>
            <a:pPr marL="0" indent="0">
              <a:buNone/>
            </a:pPr>
            <a:r>
              <a:rPr lang="es-CL" dirty="0"/>
              <a:t>Otros aspectos significativos a saber:</a:t>
            </a:r>
          </a:p>
          <a:p>
            <a:pPr marL="0" indent="0">
              <a:buNone/>
            </a:pPr>
            <a:endParaRPr lang="es-CL" dirty="0"/>
          </a:p>
          <a:p>
            <a:r>
              <a:rPr lang="es-419" dirty="0"/>
              <a:t>Evitar las Fortalezas y Atacar las Debilidades.</a:t>
            </a:r>
          </a:p>
          <a:p>
            <a:pPr lvl="1"/>
            <a:r>
              <a:rPr lang="es-419" dirty="0"/>
              <a:t>Acabado conocimiento del enemigo.</a:t>
            </a:r>
          </a:p>
          <a:p>
            <a:pPr lvl="1"/>
            <a:r>
              <a:rPr lang="es-419" dirty="0"/>
              <a:t>Reconocimiento intensivo (25% ~ 30% de las fuerzas)</a:t>
            </a:r>
          </a:p>
          <a:p>
            <a:pPr lvl="1"/>
            <a:endParaRPr lang="es-419" dirty="0"/>
          </a:p>
          <a:p>
            <a:r>
              <a:rPr lang="es-419" dirty="0"/>
              <a:t>Reconocimiento de Arrastre.</a:t>
            </a:r>
          </a:p>
          <a:p>
            <a:pPr lvl="1"/>
            <a:r>
              <a:rPr lang="es-419" dirty="0"/>
              <a:t>Mejora la capacidad propia de tomar decisiones.</a:t>
            </a:r>
          </a:p>
          <a:p>
            <a:pPr lvl="1"/>
            <a:r>
              <a:rPr lang="es-419" dirty="0"/>
              <a:t>Conlleva riegos.</a:t>
            </a:r>
          </a:p>
          <a:p>
            <a:pPr lvl="1"/>
            <a:r>
              <a:rPr lang="es-419" dirty="0"/>
              <a:t>Para determinar debilidades y vacíos.</a:t>
            </a:r>
          </a:p>
          <a:p>
            <a:pPr lvl="1"/>
            <a:endParaRPr lang="es-419" dirty="0"/>
          </a:p>
        </p:txBody>
      </p:sp>
    </p:spTree>
    <p:extLst>
      <p:ext uri="{BB962C8B-B14F-4D97-AF65-F5344CB8AC3E}">
        <p14:creationId xmlns:p14="http://schemas.microsoft.com/office/powerpoint/2010/main" val="21097322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049A3A4-75F5-42B9-AD45-283ABC7500FE}"/>
              </a:ext>
            </a:extLst>
          </p:cNvPr>
          <p:cNvSpPr>
            <a:spLocks noGrp="1"/>
          </p:cNvSpPr>
          <p:nvPr>
            <p:ph type="title"/>
          </p:nvPr>
        </p:nvSpPr>
        <p:spPr>
          <a:xfrm>
            <a:off x="646111" y="452718"/>
            <a:ext cx="9404723" cy="976032"/>
          </a:xfrm>
        </p:spPr>
        <p:txBody>
          <a:bodyPr/>
          <a:lstStyle/>
          <a:p>
            <a:r>
              <a:rPr lang="es-CL" dirty="0"/>
              <a:t>DEFINICIONES</a:t>
            </a:r>
          </a:p>
        </p:txBody>
      </p:sp>
      <p:sp>
        <p:nvSpPr>
          <p:cNvPr id="3" name="Marcador de contenido 2">
            <a:extLst>
              <a:ext uri="{FF2B5EF4-FFF2-40B4-BE49-F238E27FC236}">
                <a16:creationId xmlns:a16="http://schemas.microsoft.com/office/drawing/2014/main" id="{18ACABA1-60A4-4D32-AF6C-F08ACE37B6F9}"/>
              </a:ext>
            </a:extLst>
          </p:cNvPr>
          <p:cNvSpPr>
            <a:spLocks noGrp="1"/>
          </p:cNvSpPr>
          <p:nvPr>
            <p:ph idx="1"/>
          </p:nvPr>
        </p:nvSpPr>
        <p:spPr>
          <a:xfrm>
            <a:off x="1103312" y="1428750"/>
            <a:ext cx="8946541" cy="4819649"/>
          </a:xfrm>
        </p:spPr>
        <p:txBody>
          <a:bodyPr>
            <a:normAutofit/>
          </a:bodyPr>
          <a:lstStyle/>
          <a:p>
            <a:pPr marL="0" indent="0">
              <a:buNone/>
            </a:pPr>
            <a:r>
              <a:rPr lang="es-CL" dirty="0"/>
              <a:t>Otros aspectos significativos a saber:</a:t>
            </a:r>
          </a:p>
          <a:p>
            <a:pPr marL="457200" lvl="1" indent="0">
              <a:buNone/>
            </a:pPr>
            <a:endParaRPr lang="es-419" dirty="0"/>
          </a:p>
          <a:p>
            <a:r>
              <a:rPr lang="es-CL" dirty="0"/>
              <a:t>Armas Combinadas. </a:t>
            </a:r>
          </a:p>
          <a:p>
            <a:pPr lvl="1"/>
            <a:r>
              <a:rPr lang="es-CL" dirty="0"/>
              <a:t>Aplicación de “Violencia”.</a:t>
            </a:r>
          </a:p>
          <a:p>
            <a:pPr lvl="1"/>
            <a:r>
              <a:rPr lang="es-CL" dirty="0"/>
              <a:t>Utilización de más de un sistema de armas en apoyo a la maniobra.</a:t>
            </a:r>
          </a:p>
          <a:p>
            <a:pPr lvl="1"/>
            <a:r>
              <a:rPr lang="es-CL" dirty="0"/>
              <a:t>Causar un dilema al enemigo.</a:t>
            </a:r>
          </a:p>
          <a:p>
            <a:pPr lvl="1"/>
            <a:r>
              <a:rPr lang="es-CL" dirty="0"/>
              <a:t>Base fundamental de la táctica de la Blitzkrieg.</a:t>
            </a:r>
          </a:p>
        </p:txBody>
      </p:sp>
    </p:spTree>
    <p:extLst>
      <p:ext uri="{BB962C8B-B14F-4D97-AF65-F5344CB8AC3E}">
        <p14:creationId xmlns:p14="http://schemas.microsoft.com/office/powerpoint/2010/main" val="40487930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049A3A4-75F5-42B9-AD45-283ABC7500FE}"/>
              </a:ext>
            </a:extLst>
          </p:cNvPr>
          <p:cNvSpPr>
            <a:spLocks noGrp="1"/>
          </p:cNvSpPr>
          <p:nvPr>
            <p:ph type="title"/>
          </p:nvPr>
        </p:nvSpPr>
        <p:spPr>
          <a:xfrm>
            <a:off x="646111" y="452718"/>
            <a:ext cx="9404723" cy="976032"/>
          </a:xfrm>
        </p:spPr>
        <p:txBody>
          <a:bodyPr/>
          <a:lstStyle/>
          <a:p>
            <a:r>
              <a:rPr lang="es-CL" dirty="0"/>
              <a:t>DEFINICIONES</a:t>
            </a:r>
          </a:p>
        </p:txBody>
      </p:sp>
      <p:sp>
        <p:nvSpPr>
          <p:cNvPr id="3" name="Marcador de contenido 2">
            <a:extLst>
              <a:ext uri="{FF2B5EF4-FFF2-40B4-BE49-F238E27FC236}">
                <a16:creationId xmlns:a16="http://schemas.microsoft.com/office/drawing/2014/main" id="{18ACABA1-60A4-4D32-AF6C-F08ACE37B6F9}"/>
              </a:ext>
            </a:extLst>
          </p:cNvPr>
          <p:cNvSpPr>
            <a:spLocks noGrp="1"/>
          </p:cNvSpPr>
          <p:nvPr>
            <p:ph idx="1"/>
          </p:nvPr>
        </p:nvSpPr>
        <p:spPr>
          <a:xfrm>
            <a:off x="1103312" y="1428750"/>
            <a:ext cx="8946541" cy="4819649"/>
          </a:xfrm>
        </p:spPr>
        <p:txBody>
          <a:bodyPr>
            <a:normAutofit/>
          </a:bodyPr>
          <a:lstStyle/>
          <a:p>
            <a:pPr marL="0" indent="0">
              <a:buNone/>
            </a:pPr>
            <a:r>
              <a:rPr lang="es-CL" dirty="0"/>
              <a:t>Otros aspectos significativos a saber:</a:t>
            </a:r>
          </a:p>
          <a:p>
            <a:pPr marL="457200" lvl="1" indent="0">
              <a:buNone/>
            </a:pPr>
            <a:endParaRPr lang="es-419" dirty="0"/>
          </a:p>
          <a:p>
            <a:r>
              <a:rPr lang="es-419" dirty="0"/>
              <a:t>Empleo de ofensiva y defensiva como formas complementarias.</a:t>
            </a:r>
          </a:p>
          <a:p>
            <a:endParaRPr lang="es-419" dirty="0"/>
          </a:p>
          <a:p>
            <a:r>
              <a:rPr lang="es-419" dirty="0"/>
              <a:t>Empleo de la Reserva.</a:t>
            </a:r>
          </a:p>
          <a:p>
            <a:endParaRPr lang="es-419" dirty="0"/>
          </a:p>
          <a:p>
            <a:endParaRPr lang="es-CL" dirty="0"/>
          </a:p>
        </p:txBody>
      </p:sp>
    </p:spTree>
    <p:extLst>
      <p:ext uri="{BB962C8B-B14F-4D97-AF65-F5344CB8AC3E}">
        <p14:creationId xmlns:p14="http://schemas.microsoft.com/office/powerpoint/2010/main" val="40833441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4957FB-2788-44D6-8DAB-C861805E2875}"/>
              </a:ext>
            </a:extLst>
          </p:cNvPr>
          <p:cNvSpPr>
            <a:spLocks noGrp="1"/>
          </p:cNvSpPr>
          <p:nvPr>
            <p:ph type="title"/>
          </p:nvPr>
        </p:nvSpPr>
        <p:spPr/>
        <p:txBody>
          <a:bodyPr/>
          <a:lstStyle/>
          <a:p>
            <a:r>
              <a:rPr lang="es-CL" dirty="0"/>
              <a:t>COMENTARIOS</a:t>
            </a:r>
          </a:p>
        </p:txBody>
      </p:sp>
      <p:sp>
        <p:nvSpPr>
          <p:cNvPr id="3" name="Marcador de contenido 2">
            <a:extLst>
              <a:ext uri="{FF2B5EF4-FFF2-40B4-BE49-F238E27FC236}">
                <a16:creationId xmlns:a16="http://schemas.microsoft.com/office/drawing/2014/main" id="{22C26D50-37EF-46AB-AAA6-703EBF241515}"/>
              </a:ext>
            </a:extLst>
          </p:cNvPr>
          <p:cNvSpPr>
            <a:spLocks noGrp="1"/>
          </p:cNvSpPr>
          <p:nvPr>
            <p:ph idx="1"/>
          </p:nvPr>
        </p:nvSpPr>
        <p:spPr>
          <a:xfrm>
            <a:off x="1104293" y="1467130"/>
            <a:ext cx="10125682" cy="4195481"/>
          </a:xfrm>
        </p:spPr>
        <p:txBody>
          <a:bodyPr>
            <a:normAutofit/>
          </a:bodyPr>
          <a:lstStyle/>
          <a:p>
            <a:pPr marL="0" indent="0">
              <a:lnSpc>
                <a:spcPct val="150000"/>
              </a:lnSpc>
              <a:buNone/>
            </a:pPr>
            <a:r>
              <a:rPr lang="es-419" sz="2400" b="0" i="1" dirty="0">
                <a:solidFill>
                  <a:srgbClr val="000000"/>
                </a:solidFill>
                <a:effectLst/>
                <a:latin typeface="Calibri-Italic"/>
              </a:rPr>
              <a:t> </a:t>
            </a:r>
            <a:r>
              <a:rPr lang="es-419" sz="2800" b="0" i="1" dirty="0">
                <a:effectLst/>
                <a:latin typeface="Calibri-Italic"/>
              </a:rPr>
              <a:t>"La  rapidez  es  la  esencia  de  la  guerra.  Saca  ventaja  de  la  falta  de  preparación  del  enemigo;  aproxímate  por  rutas  inesperadas  y  golpéalo  donde  no  haya  tomado  precauciones".  </a:t>
            </a:r>
            <a:br>
              <a:rPr lang="es-419" sz="2400" b="0" i="1" dirty="0">
                <a:effectLst/>
                <a:latin typeface="Calibri-Italic"/>
              </a:rPr>
            </a:br>
            <a:endParaRPr lang="es-419" sz="2400" b="0" i="1" dirty="0">
              <a:effectLst/>
              <a:latin typeface="Calibri-Italic"/>
            </a:endParaRPr>
          </a:p>
          <a:p>
            <a:pPr marL="0" indent="0" algn="r">
              <a:buNone/>
            </a:pPr>
            <a:r>
              <a:rPr lang="es-419" sz="2800" b="0" dirty="0" err="1">
                <a:effectLst/>
                <a:latin typeface="Calibri-Italic"/>
              </a:rPr>
              <a:t>Sun</a:t>
            </a:r>
            <a:r>
              <a:rPr lang="es-419" sz="2800" b="0" dirty="0">
                <a:effectLst/>
                <a:latin typeface="Calibri-Italic"/>
              </a:rPr>
              <a:t>  Tzu (S. VI </a:t>
            </a:r>
            <a:r>
              <a:rPr lang="es-419" sz="2800" b="0" dirty="0" err="1">
                <a:effectLst/>
                <a:latin typeface="Calibri-Italic"/>
              </a:rPr>
              <a:t>a.C</a:t>
            </a:r>
            <a:r>
              <a:rPr lang="es-419" sz="2800" b="0" dirty="0">
                <a:effectLst/>
                <a:latin typeface="Calibri-Italic"/>
              </a:rPr>
              <a:t>)</a:t>
            </a:r>
            <a:r>
              <a:rPr lang="es-419" sz="2800" dirty="0"/>
              <a:t> </a:t>
            </a:r>
            <a:br>
              <a:rPr lang="es-419" dirty="0"/>
            </a:br>
            <a:endParaRPr lang="es-CL" dirty="0"/>
          </a:p>
        </p:txBody>
      </p:sp>
    </p:spTree>
    <p:extLst>
      <p:ext uri="{BB962C8B-B14F-4D97-AF65-F5344CB8AC3E}">
        <p14:creationId xmlns:p14="http://schemas.microsoft.com/office/powerpoint/2010/main" val="39688090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4957FB-2788-44D6-8DAB-C861805E2875}"/>
              </a:ext>
            </a:extLst>
          </p:cNvPr>
          <p:cNvSpPr>
            <a:spLocks noGrp="1"/>
          </p:cNvSpPr>
          <p:nvPr>
            <p:ph type="title"/>
          </p:nvPr>
        </p:nvSpPr>
        <p:spPr/>
        <p:txBody>
          <a:bodyPr/>
          <a:lstStyle/>
          <a:p>
            <a:r>
              <a:rPr lang="es-CL" dirty="0"/>
              <a:t>COMENTARIOS</a:t>
            </a:r>
          </a:p>
        </p:txBody>
      </p:sp>
      <p:sp>
        <p:nvSpPr>
          <p:cNvPr id="3" name="Marcador de contenido 2">
            <a:extLst>
              <a:ext uri="{FF2B5EF4-FFF2-40B4-BE49-F238E27FC236}">
                <a16:creationId xmlns:a16="http://schemas.microsoft.com/office/drawing/2014/main" id="{22C26D50-37EF-46AB-AAA6-703EBF241515}"/>
              </a:ext>
            </a:extLst>
          </p:cNvPr>
          <p:cNvSpPr>
            <a:spLocks noGrp="1"/>
          </p:cNvSpPr>
          <p:nvPr>
            <p:ph idx="1"/>
          </p:nvPr>
        </p:nvSpPr>
        <p:spPr>
          <a:xfrm>
            <a:off x="1104293" y="1467130"/>
            <a:ext cx="10125682" cy="4195481"/>
          </a:xfrm>
        </p:spPr>
        <p:txBody>
          <a:bodyPr>
            <a:normAutofit/>
          </a:bodyPr>
          <a:lstStyle/>
          <a:p>
            <a:pPr marL="0" indent="0">
              <a:lnSpc>
                <a:spcPct val="150000"/>
              </a:lnSpc>
              <a:buNone/>
            </a:pPr>
            <a:r>
              <a:rPr lang="es-419" sz="2400" b="0" i="1" dirty="0">
                <a:solidFill>
                  <a:srgbClr val="000000"/>
                </a:solidFill>
                <a:effectLst/>
                <a:latin typeface="Calibri-Italic"/>
              </a:rPr>
              <a:t> </a:t>
            </a:r>
            <a:r>
              <a:rPr lang="es-419" sz="2800" b="0" i="1" dirty="0">
                <a:effectLst/>
                <a:latin typeface="Calibri-Italic"/>
              </a:rPr>
              <a:t>"El campo de batalla es una escena de caos constante. El ganador será quien controle ese caos, tanto el suyo como el de los enemigos." </a:t>
            </a:r>
            <a:br>
              <a:rPr lang="es-419" sz="2400" b="0" i="1" dirty="0">
                <a:effectLst/>
                <a:latin typeface="Calibri-Italic"/>
              </a:rPr>
            </a:br>
            <a:endParaRPr lang="es-419" sz="2400" b="0" i="1" dirty="0">
              <a:effectLst/>
              <a:latin typeface="Calibri-Italic"/>
            </a:endParaRPr>
          </a:p>
          <a:p>
            <a:pPr marL="0" indent="0" algn="r">
              <a:buNone/>
            </a:pPr>
            <a:r>
              <a:rPr lang="es-419" sz="2800" dirty="0">
                <a:latin typeface="Calibri-Italic"/>
              </a:rPr>
              <a:t>Napoleón Bonaparte</a:t>
            </a:r>
            <a:r>
              <a:rPr lang="es-419" sz="2800" dirty="0"/>
              <a:t> </a:t>
            </a:r>
            <a:br>
              <a:rPr lang="es-419" dirty="0"/>
            </a:br>
            <a:endParaRPr lang="es-CL" dirty="0"/>
          </a:p>
        </p:txBody>
      </p:sp>
    </p:spTree>
    <p:extLst>
      <p:ext uri="{BB962C8B-B14F-4D97-AF65-F5344CB8AC3E}">
        <p14:creationId xmlns:p14="http://schemas.microsoft.com/office/powerpoint/2010/main" val="14600520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4957FB-2788-44D6-8DAB-C861805E2875}"/>
              </a:ext>
            </a:extLst>
          </p:cNvPr>
          <p:cNvSpPr>
            <a:spLocks noGrp="1"/>
          </p:cNvSpPr>
          <p:nvPr>
            <p:ph type="title"/>
          </p:nvPr>
        </p:nvSpPr>
        <p:spPr/>
        <p:txBody>
          <a:bodyPr/>
          <a:lstStyle/>
          <a:p>
            <a:r>
              <a:rPr lang="es-CL" dirty="0"/>
              <a:t>COMENTARIOS</a:t>
            </a:r>
          </a:p>
        </p:txBody>
      </p:sp>
      <p:sp>
        <p:nvSpPr>
          <p:cNvPr id="3" name="Marcador de contenido 2">
            <a:extLst>
              <a:ext uri="{FF2B5EF4-FFF2-40B4-BE49-F238E27FC236}">
                <a16:creationId xmlns:a16="http://schemas.microsoft.com/office/drawing/2014/main" id="{22C26D50-37EF-46AB-AAA6-703EBF241515}"/>
              </a:ext>
            </a:extLst>
          </p:cNvPr>
          <p:cNvSpPr>
            <a:spLocks noGrp="1"/>
          </p:cNvSpPr>
          <p:nvPr>
            <p:ph idx="1"/>
          </p:nvPr>
        </p:nvSpPr>
        <p:spPr>
          <a:xfrm>
            <a:off x="1104293" y="1467130"/>
            <a:ext cx="10125682" cy="4938152"/>
          </a:xfrm>
        </p:spPr>
        <p:txBody>
          <a:bodyPr>
            <a:normAutofit fontScale="62500" lnSpcReduction="20000"/>
          </a:bodyPr>
          <a:lstStyle/>
          <a:p>
            <a:pPr marL="0" indent="0">
              <a:lnSpc>
                <a:spcPct val="150000"/>
              </a:lnSpc>
              <a:buNone/>
            </a:pPr>
            <a:r>
              <a:rPr lang="es-419" sz="4600" b="0" i="1" dirty="0">
                <a:effectLst/>
                <a:latin typeface="Calibri-Italic"/>
              </a:rPr>
              <a:t>"La guerra relámpago [Blitzkrieg] es el arte de concentrar su potencial en un punto, forzando la ruptura, penetrando por ella y asegurando los flancos para proseguir el avance a velocidad vertiginosa hasta la retaguardia del enemigo, antes de que éste hubiera tenido tiempo para reaccionar.“</a:t>
            </a:r>
          </a:p>
          <a:p>
            <a:pPr marL="0" indent="0">
              <a:lnSpc>
                <a:spcPct val="150000"/>
              </a:lnSpc>
              <a:buNone/>
            </a:pPr>
            <a:endParaRPr lang="es-419" sz="2800" b="0" i="1" dirty="0">
              <a:effectLst/>
              <a:latin typeface="Calibri-Italic"/>
            </a:endParaRPr>
          </a:p>
          <a:p>
            <a:pPr marL="0" indent="0">
              <a:lnSpc>
                <a:spcPct val="150000"/>
              </a:lnSpc>
              <a:buNone/>
            </a:pPr>
            <a:br>
              <a:rPr lang="es-419" sz="2400" b="0" i="1" dirty="0">
                <a:effectLst/>
                <a:latin typeface="Calibri-Italic"/>
              </a:rPr>
            </a:br>
            <a:endParaRPr lang="es-419" sz="2400" b="0" i="1" dirty="0">
              <a:effectLst/>
              <a:latin typeface="Calibri-Italic"/>
            </a:endParaRPr>
          </a:p>
          <a:p>
            <a:pPr marL="0" indent="0" algn="r">
              <a:buNone/>
            </a:pPr>
            <a:r>
              <a:rPr lang="es-419" sz="4400" dirty="0">
                <a:latin typeface="Calibri-Italic"/>
              </a:rPr>
              <a:t>Mariscal de Campo Erwin Rommel</a:t>
            </a:r>
            <a:br>
              <a:rPr lang="es-419" dirty="0"/>
            </a:br>
            <a:endParaRPr lang="es-CL" dirty="0"/>
          </a:p>
        </p:txBody>
      </p:sp>
    </p:spTree>
    <p:extLst>
      <p:ext uri="{BB962C8B-B14F-4D97-AF65-F5344CB8AC3E}">
        <p14:creationId xmlns:p14="http://schemas.microsoft.com/office/powerpoint/2010/main" val="37292310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4957FB-2788-44D6-8DAB-C861805E2875}"/>
              </a:ext>
            </a:extLst>
          </p:cNvPr>
          <p:cNvSpPr>
            <a:spLocks noGrp="1"/>
          </p:cNvSpPr>
          <p:nvPr>
            <p:ph type="title"/>
          </p:nvPr>
        </p:nvSpPr>
        <p:spPr>
          <a:xfrm>
            <a:off x="460374" y="238406"/>
            <a:ext cx="9404723" cy="1400530"/>
          </a:xfrm>
        </p:spPr>
        <p:txBody>
          <a:bodyPr/>
          <a:lstStyle/>
          <a:p>
            <a:r>
              <a:rPr lang="es-CL" sz="3200" dirty="0"/>
              <a:t>COMENTARIOS</a:t>
            </a:r>
          </a:p>
        </p:txBody>
      </p:sp>
      <p:sp>
        <p:nvSpPr>
          <p:cNvPr id="3" name="Marcador de contenido 2">
            <a:extLst>
              <a:ext uri="{FF2B5EF4-FFF2-40B4-BE49-F238E27FC236}">
                <a16:creationId xmlns:a16="http://schemas.microsoft.com/office/drawing/2014/main" id="{22C26D50-37EF-46AB-AAA6-703EBF241515}"/>
              </a:ext>
            </a:extLst>
          </p:cNvPr>
          <p:cNvSpPr>
            <a:spLocks noGrp="1"/>
          </p:cNvSpPr>
          <p:nvPr>
            <p:ph idx="1"/>
          </p:nvPr>
        </p:nvSpPr>
        <p:spPr>
          <a:xfrm>
            <a:off x="771525" y="1047470"/>
            <a:ext cx="10774364" cy="5039005"/>
          </a:xfrm>
        </p:spPr>
        <p:txBody>
          <a:bodyPr>
            <a:noAutofit/>
          </a:bodyPr>
          <a:lstStyle/>
          <a:p>
            <a:pPr marL="0" indent="0">
              <a:lnSpc>
                <a:spcPct val="150000"/>
              </a:lnSpc>
              <a:buNone/>
            </a:pPr>
            <a:r>
              <a:rPr lang="es-419" sz="2200" i="1" dirty="0">
                <a:latin typeface="Calibri-Italic"/>
                <a:cs typeface="Calibri" panose="020F0502020204030204" pitchFamily="34" charset="0"/>
              </a:rPr>
              <a:t>“</a:t>
            </a:r>
            <a:r>
              <a:rPr lang="es-419" sz="2200" b="0" i="1" dirty="0">
                <a:effectLst/>
                <a:latin typeface="Calibri-Italic"/>
                <a:cs typeface="Calibri" panose="020F0502020204030204" pitchFamily="34" charset="0"/>
              </a:rPr>
              <a:t>El frente de batalla se ha perdido, y con él la ilusión que siempre había existido en un frente de batalla. En esta no hubo una guerra de ocupación, sino una guerra de penetración rápida y anulación —Blitzkrieg, guerra relámpago—. Las rápidas columnas de tanques y camiones blindados se han sumergido dentro de Polonia mientras las bombas llovían desde el cielo anunciando su llegada. Han cortado las comunicaciones, matado los animales, dispersado la población, extendido el terror. Actuando algunas veces a 50 km por delante de la infantería y la artillería, han acabado con las defensas polacas antes de que tuviesen tiempo de organizarse. Luego, mientras la infantería limpiaba, se movieron para atacar de nuevo muy detrás de lo que se conocía como frente.”</a:t>
            </a:r>
          </a:p>
          <a:p>
            <a:pPr marL="0" indent="0">
              <a:lnSpc>
                <a:spcPct val="150000"/>
              </a:lnSpc>
              <a:buNone/>
            </a:pPr>
            <a:r>
              <a:rPr lang="es-419" sz="2200" i="1" dirty="0">
                <a:latin typeface="Calibri-Italic"/>
                <a:cs typeface="Calibri" panose="020F0502020204030204" pitchFamily="34" charset="0"/>
              </a:rPr>
              <a:t>				</a:t>
            </a:r>
            <a:r>
              <a:rPr lang="es-419" sz="2200" dirty="0">
                <a:latin typeface="Calibri-Italic"/>
                <a:cs typeface="Calibri" panose="020F0502020204030204" pitchFamily="34" charset="0"/>
              </a:rPr>
              <a:t>"</a:t>
            </a:r>
            <a:r>
              <a:rPr lang="es-419" sz="2200" dirty="0" err="1">
                <a:latin typeface="Calibri-Italic"/>
                <a:cs typeface="Calibri" panose="020F0502020204030204" pitchFamily="34" charset="0"/>
              </a:rPr>
              <a:t>Blitzkrieger</a:t>
            </a:r>
            <a:r>
              <a:rPr lang="es-419" sz="2200" dirty="0">
                <a:latin typeface="Calibri-Italic"/>
                <a:cs typeface="Calibri" panose="020F0502020204030204" pitchFamily="34" charset="0"/>
              </a:rPr>
              <a:t>", Revista TIME Vol. XXXIV No. 13 del 25 de septiembre de 1939</a:t>
            </a:r>
            <a:endParaRPr lang="es-CL" sz="2200" dirty="0">
              <a:latin typeface="Calibri-Italic"/>
              <a:cs typeface="Calibri" panose="020F0502020204030204" pitchFamily="34" charset="0"/>
            </a:endParaRPr>
          </a:p>
        </p:txBody>
      </p:sp>
    </p:spTree>
    <p:extLst>
      <p:ext uri="{BB962C8B-B14F-4D97-AF65-F5344CB8AC3E}">
        <p14:creationId xmlns:p14="http://schemas.microsoft.com/office/powerpoint/2010/main" val="30042500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4957FB-2788-44D6-8DAB-C861805E2875}"/>
              </a:ext>
            </a:extLst>
          </p:cNvPr>
          <p:cNvSpPr>
            <a:spLocks noGrp="1"/>
          </p:cNvSpPr>
          <p:nvPr>
            <p:ph type="title"/>
          </p:nvPr>
        </p:nvSpPr>
        <p:spPr/>
        <p:txBody>
          <a:bodyPr/>
          <a:lstStyle/>
          <a:p>
            <a:r>
              <a:rPr lang="es-CL" dirty="0"/>
              <a:t>COMENTARIOS</a:t>
            </a:r>
          </a:p>
        </p:txBody>
      </p:sp>
      <p:sp>
        <p:nvSpPr>
          <p:cNvPr id="3" name="Marcador de contenido 2">
            <a:extLst>
              <a:ext uri="{FF2B5EF4-FFF2-40B4-BE49-F238E27FC236}">
                <a16:creationId xmlns:a16="http://schemas.microsoft.com/office/drawing/2014/main" id="{22C26D50-37EF-46AB-AAA6-703EBF241515}"/>
              </a:ext>
            </a:extLst>
          </p:cNvPr>
          <p:cNvSpPr>
            <a:spLocks noGrp="1"/>
          </p:cNvSpPr>
          <p:nvPr>
            <p:ph idx="1"/>
          </p:nvPr>
        </p:nvSpPr>
        <p:spPr>
          <a:xfrm>
            <a:off x="646111" y="1467130"/>
            <a:ext cx="11226802" cy="4938152"/>
          </a:xfrm>
        </p:spPr>
        <p:txBody>
          <a:bodyPr>
            <a:normAutofit fontScale="92500" lnSpcReduction="20000"/>
          </a:bodyPr>
          <a:lstStyle/>
          <a:p>
            <a:pPr>
              <a:lnSpc>
                <a:spcPct val="150000"/>
              </a:lnSpc>
            </a:pPr>
            <a:r>
              <a:rPr lang="es-419" dirty="0"/>
              <a:t>La confusión, la fricción el caos y el desorden constituyen el medio ambiente natural en que se desarrolla la guerra.</a:t>
            </a:r>
          </a:p>
          <a:p>
            <a:pPr>
              <a:lnSpc>
                <a:spcPct val="150000"/>
              </a:lnSpc>
            </a:pPr>
            <a:r>
              <a:rPr lang="es-419" dirty="0"/>
              <a:t>La Guerra de Maniobra es una forma de pensamiento, una filosofía  que fomenta la creatividad e intuición en los Comandantes.</a:t>
            </a:r>
          </a:p>
          <a:p>
            <a:pPr>
              <a:lnSpc>
                <a:spcPct val="150000"/>
              </a:lnSpc>
            </a:pPr>
            <a:r>
              <a:rPr lang="es-419" dirty="0"/>
              <a:t>Su aplicación no asegura el éxito, sin embargo su no aplicación puede contribuir a un mayor fracaso.</a:t>
            </a:r>
          </a:p>
          <a:p>
            <a:pPr>
              <a:lnSpc>
                <a:spcPct val="150000"/>
              </a:lnSpc>
            </a:pPr>
            <a:r>
              <a:rPr lang="es-419" dirty="0"/>
              <a:t>Su principal objetivo es crear una estructura de pensamiento en los Comandantes y evitar lo predictibilidad de estos.</a:t>
            </a:r>
          </a:p>
          <a:p>
            <a:pPr>
              <a:lnSpc>
                <a:spcPct val="150000"/>
              </a:lnSpc>
            </a:pPr>
            <a:r>
              <a:rPr lang="es-419" dirty="0"/>
              <a:t>La historia nos enseña que las batallas se ganan con astucia y con fuerzas preparadas para este tipo de escenarios.</a:t>
            </a:r>
          </a:p>
          <a:p>
            <a:pPr>
              <a:lnSpc>
                <a:spcPct val="150000"/>
              </a:lnSpc>
            </a:pPr>
            <a:r>
              <a:rPr lang="es-419" dirty="0"/>
              <a:t>Esencial en la formación de oficiales y tropas.	</a:t>
            </a:r>
            <a:endParaRPr lang="es-CL" dirty="0"/>
          </a:p>
        </p:txBody>
      </p:sp>
    </p:spTree>
    <p:extLst>
      <p:ext uri="{BB962C8B-B14F-4D97-AF65-F5344CB8AC3E}">
        <p14:creationId xmlns:p14="http://schemas.microsoft.com/office/powerpoint/2010/main" val="15943750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F4F1C2B-2917-4463-8192-F88EA4FB82FF}"/>
              </a:ext>
            </a:extLst>
          </p:cNvPr>
          <p:cNvSpPr>
            <a:spLocks noGrp="1"/>
          </p:cNvSpPr>
          <p:nvPr>
            <p:ph type="title"/>
          </p:nvPr>
        </p:nvSpPr>
        <p:spPr/>
        <p:txBody>
          <a:bodyPr/>
          <a:lstStyle/>
          <a:p>
            <a:r>
              <a:rPr lang="es-CL" dirty="0"/>
              <a:t>Principios de la Guerra</a:t>
            </a:r>
            <a:br>
              <a:rPr lang="es-CL" dirty="0"/>
            </a:br>
            <a:r>
              <a:rPr lang="es-CL" sz="2400" dirty="0"/>
              <a:t>(Armada de Chile)</a:t>
            </a:r>
          </a:p>
        </p:txBody>
      </p:sp>
      <p:sp>
        <p:nvSpPr>
          <p:cNvPr id="3" name="Marcador de contenido 2">
            <a:extLst>
              <a:ext uri="{FF2B5EF4-FFF2-40B4-BE49-F238E27FC236}">
                <a16:creationId xmlns:a16="http://schemas.microsoft.com/office/drawing/2014/main" id="{3F8A6556-FB19-407A-A91B-E7336C926E0F}"/>
              </a:ext>
            </a:extLst>
          </p:cNvPr>
          <p:cNvSpPr>
            <a:spLocks noGrp="1"/>
          </p:cNvSpPr>
          <p:nvPr>
            <p:ph idx="1"/>
          </p:nvPr>
        </p:nvSpPr>
        <p:spPr/>
        <p:txBody>
          <a:bodyPr>
            <a:normAutofit/>
          </a:bodyPr>
          <a:lstStyle/>
          <a:p>
            <a:r>
              <a:rPr lang="es-419" sz="2400" dirty="0"/>
              <a:t>Mantención del Objeto.</a:t>
            </a:r>
          </a:p>
          <a:p>
            <a:r>
              <a:rPr lang="es-419" sz="2400" dirty="0"/>
              <a:t>Acción Ofensiva.</a:t>
            </a:r>
          </a:p>
          <a:p>
            <a:r>
              <a:rPr lang="es-419" sz="2400" dirty="0"/>
              <a:t>Sorpresa.</a:t>
            </a:r>
          </a:p>
          <a:p>
            <a:r>
              <a:rPr lang="es-419" sz="2400" dirty="0"/>
              <a:t>Economía de la Fuerza.</a:t>
            </a:r>
          </a:p>
          <a:p>
            <a:r>
              <a:rPr lang="es-419" sz="2400" dirty="0"/>
              <a:t>Seguridad.</a:t>
            </a:r>
          </a:p>
          <a:p>
            <a:r>
              <a:rPr lang="es-419" sz="2400" dirty="0"/>
              <a:t>Cooperación.</a:t>
            </a:r>
          </a:p>
          <a:p>
            <a:r>
              <a:rPr lang="es-419" sz="2400" dirty="0"/>
              <a:t>Concentración.</a:t>
            </a:r>
          </a:p>
          <a:p>
            <a:r>
              <a:rPr lang="es-419" sz="2400" dirty="0"/>
              <a:t>Movilidad.</a:t>
            </a:r>
            <a:endParaRPr lang="es-CL" sz="2400" dirty="0"/>
          </a:p>
        </p:txBody>
      </p:sp>
    </p:spTree>
    <p:extLst>
      <p:ext uri="{BB962C8B-B14F-4D97-AF65-F5344CB8AC3E}">
        <p14:creationId xmlns:p14="http://schemas.microsoft.com/office/powerpoint/2010/main" val="9377736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666E784-9A46-4AC8-854B-CEECF8182003}"/>
              </a:ext>
            </a:extLst>
          </p:cNvPr>
          <p:cNvSpPr>
            <a:spLocks noGrp="1"/>
          </p:cNvSpPr>
          <p:nvPr>
            <p:ph type="title"/>
          </p:nvPr>
        </p:nvSpPr>
        <p:spPr/>
        <p:txBody>
          <a:bodyPr/>
          <a:lstStyle/>
          <a:p>
            <a:r>
              <a:rPr lang="es-CL" dirty="0"/>
              <a:t>BIBLIOGRAFÍA</a:t>
            </a:r>
          </a:p>
        </p:txBody>
      </p:sp>
      <p:sp>
        <p:nvSpPr>
          <p:cNvPr id="3" name="Marcador de contenido 2">
            <a:extLst>
              <a:ext uri="{FF2B5EF4-FFF2-40B4-BE49-F238E27FC236}">
                <a16:creationId xmlns:a16="http://schemas.microsoft.com/office/drawing/2014/main" id="{01AC47FC-C773-44D1-8EBE-94DBA36CF4EF}"/>
              </a:ext>
            </a:extLst>
          </p:cNvPr>
          <p:cNvSpPr>
            <a:spLocks noGrp="1"/>
          </p:cNvSpPr>
          <p:nvPr>
            <p:ph idx="1"/>
          </p:nvPr>
        </p:nvSpPr>
        <p:spPr/>
        <p:txBody>
          <a:bodyPr/>
          <a:lstStyle/>
          <a:p>
            <a:pPr>
              <a:lnSpc>
                <a:spcPct val="150000"/>
              </a:lnSpc>
            </a:pPr>
            <a:r>
              <a:rPr lang="es-CL" sz="2400" dirty="0"/>
              <a:t>CAI 3-1 “Guerra de Maniobra”, CGCIM, 2003</a:t>
            </a:r>
          </a:p>
          <a:p>
            <a:pPr>
              <a:lnSpc>
                <a:spcPct val="150000"/>
              </a:lnSpc>
            </a:pPr>
            <a:r>
              <a:rPr lang="es-CL" sz="2400" dirty="0" err="1"/>
              <a:t>Maneuver</a:t>
            </a:r>
            <a:r>
              <a:rPr lang="es-CL" sz="2400" dirty="0"/>
              <a:t> </a:t>
            </a:r>
            <a:r>
              <a:rPr lang="es-CL" sz="2400" dirty="0" err="1"/>
              <a:t>Warfare</a:t>
            </a:r>
            <a:r>
              <a:rPr lang="es-CL" sz="2400" dirty="0"/>
              <a:t> </a:t>
            </a:r>
            <a:r>
              <a:rPr lang="es-CL" sz="2400" dirty="0" err="1"/>
              <a:t>Handbook</a:t>
            </a:r>
            <a:r>
              <a:rPr lang="es-CL" sz="2400" dirty="0"/>
              <a:t>, William S. </a:t>
            </a:r>
            <a:r>
              <a:rPr lang="es-CL" sz="2400" dirty="0" err="1"/>
              <a:t>Lind</a:t>
            </a:r>
            <a:r>
              <a:rPr lang="es-CL" sz="2400" dirty="0"/>
              <a:t>, 1985</a:t>
            </a:r>
          </a:p>
          <a:p>
            <a:pPr>
              <a:lnSpc>
                <a:spcPct val="150000"/>
              </a:lnSpc>
            </a:pPr>
            <a:r>
              <a:rPr lang="es-CL" sz="2400" dirty="0" err="1"/>
              <a:t>Warfighting</a:t>
            </a:r>
            <a:r>
              <a:rPr lang="es-CL" sz="2400" dirty="0"/>
              <a:t>, USMCCDC, 1990</a:t>
            </a:r>
          </a:p>
          <a:p>
            <a:endParaRPr lang="es-CL" dirty="0"/>
          </a:p>
        </p:txBody>
      </p:sp>
    </p:spTree>
    <p:extLst>
      <p:ext uri="{BB962C8B-B14F-4D97-AF65-F5344CB8AC3E}">
        <p14:creationId xmlns:p14="http://schemas.microsoft.com/office/powerpoint/2010/main" val="30235221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B18EB9B-2BE1-4FA9-A64F-7ABFF551636F}"/>
              </a:ext>
            </a:extLst>
          </p:cNvPr>
          <p:cNvSpPr>
            <a:spLocks noGrp="1"/>
          </p:cNvSpPr>
          <p:nvPr>
            <p:ph type="title"/>
          </p:nvPr>
        </p:nvSpPr>
        <p:spPr/>
        <p:txBody>
          <a:bodyPr/>
          <a:lstStyle/>
          <a:p>
            <a:r>
              <a:rPr lang="es-CL" dirty="0"/>
              <a:t>ANÁLISIS DE BATALLAS</a:t>
            </a:r>
          </a:p>
        </p:txBody>
      </p:sp>
      <p:sp>
        <p:nvSpPr>
          <p:cNvPr id="3" name="Marcador de contenido 2">
            <a:extLst>
              <a:ext uri="{FF2B5EF4-FFF2-40B4-BE49-F238E27FC236}">
                <a16:creationId xmlns:a16="http://schemas.microsoft.com/office/drawing/2014/main" id="{15C164CA-E65D-4A5B-A894-B03785539A59}"/>
              </a:ext>
            </a:extLst>
          </p:cNvPr>
          <p:cNvSpPr>
            <a:spLocks noGrp="1"/>
          </p:cNvSpPr>
          <p:nvPr>
            <p:ph idx="1"/>
          </p:nvPr>
        </p:nvSpPr>
        <p:spPr>
          <a:xfrm>
            <a:off x="1104293" y="1581431"/>
            <a:ext cx="8946541" cy="4195481"/>
          </a:xfrm>
        </p:spPr>
        <p:txBody>
          <a:bodyPr>
            <a:normAutofit fontScale="92500" lnSpcReduction="20000"/>
          </a:bodyPr>
          <a:lstStyle/>
          <a:p>
            <a:r>
              <a:rPr lang="es-CL" dirty="0"/>
              <a:t>BATALLA DE SALAMINA (480 AC)</a:t>
            </a:r>
          </a:p>
          <a:p>
            <a:r>
              <a:rPr lang="es-CL" dirty="0"/>
              <a:t>BATALLA DE LEUCTRA (371 AC)</a:t>
            </a:r>
          </a:p>
          <a:p>
            <a:r>
              <a:rPr lang="es-CL" dirty="0"/>
              <a:t>BATALLA DE GAUGAMELA (331 AC)</a:t>
            </a:r>
          </a:p>
          <a:p>
            <a:r>
              <a:rPr lang="es-CL" dirty="0"/>
              <a:t>BATALLA DE CANNAS (216 AC)</a:t>
            </a:r>
          </a:p>
          <a:p>
            <a:r>
              <a:rPr lang="es-CL" b="1" dirty="0">
                <a:solidFill>
                  <a:schemeClr val="bg1"/>
                </a:solidFill>
              </a:rPr>
              <a:t>BATALLA DE AUSTERLITZ (1805)</a:t>
            </a:r>
          </a:p>
          <a:p>
            <a:r>
              <a:rPr lang="es-CL" dirty="0"/>
              <a:t>FRENTE ORIENTAL PRIMERA GUERRA MUNDIAL (1914-1917)</a:t>
            </a:r>
          </a:p>
          <a:p>
            <a:r>
              <a:rPr lang="es-CL" dirty="0"/>
              <a:t>INVASIÓN DE FRANCIA 1940 (BLIZTKRIEG)</a:t>
            </a:r>
          </a:p>
          <a:p>
            <a:r>
              <a:rPr lang="es-CL" dirty="0"/>
              <a:t>OPERACIÓN BARBAROJA 1941 (BLIZTKRIEG)</a:t>
            </a:r>
          </a:p>
          <a:p>
            <a:r>
              <a:rPr lang="es-CL" dirty="0"/>
              <a:t>EL ALAMEIN 1942 (BLITZKRIEG)</a:t>
            </a:r>
          </a:p>
          <a:p>
            <a:r>
              <a:rPr lang="es-CL" dirty="0"/>
              <a:t>GUERRA DEL SINAÍ, CAMPAÑA ISRAELÍ EN GAZA Y SINAÍ (1956)</a:t>
            </a:r>
          </a:p>
          <a:p>
            <a:r>
              <a:rPr lang="es-CL" dirty="0"/>
              <a:t>GUERRA DE LOS 6 DÍAS (1967)</a:t>
            </a:r>
          </a:p>
          <a:p>
            <a:endParaRPr lang="es-CL" dirty="0"/>
          </a:p>
          <a:p>
            <a:endParaRPr lang="es-CL" dirty="0"/>
          </a:p>
        </p:txBody>
      </p:sp>
    </p:spTree>
    <p:extLst>
      <p:ext uri="{BB962C8B-B14F-4D97-AF65-F5344CB8AC3E}">
        <p14:creationId xmlns:p14="http://schemas.microsoft.com/office/powerpoint/2010/main" val="34641846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8B005EE-FB8D-4659-848F-90F66ADAFDEF}"/>
              </a:ext>
            </a:extLst>
          </p:cNvPr>
          <p:cNvSpPr>
            <a:spLocks noGrp="1"/>
          </p:cNvSpPr>
          <p:nvPr>
            <p:ph type="title"/>
          </p:nvPr>
        </p:nvSpPr>
        <p:spPr/>
        <p:txBody>
          <a:bodyPr/>
          <a:lstStyle/>
          <a:p>
            <a:r>
              <a:rPr lang="es-CL" b="1" dirty="0"/>
              <a:t>BATALLA DE AUSTERLITZ</a:t>
            </a:r>
            <a:br>
              <a:rPr lang="es-CL" dirty="0"/>
            </a:br>
            <a:r>
              <a:rPr lang="es-CL" sz="2800" dirty="0"/>
              <a:t>2 de diciembre de 1805</a:t>
            </a:r>
          </a:p>
        </p:txBody>
      </p:sp>
      <p:pic>
        <p:nvPicPr>
          <p:cNvPr id="4" name="Marcador de contenido 3">
            <a:extLst>
              <a:ext uri="{FF2B5EF4-FFF2-40B4-BE49-F238E27FC236}">
                <a16:creationId xmlns:a16="http://schemas.microsoft.com/office/drawing/2014/main" id="{5381302E-F15D-4073-8337-CE600C1E115E}"/>
              </a:ext>
            </a:extLst>
          </p:cNvPr>
          <p:cNvPicPr>
            <a:picLocks noGrp="1" noChangeAspect="1"/>
          </p:cNvPicPr>
          <p:nvPr>
            <p:ph idx="1"/>
          </p:nvPr>
        </p:nvPicPr>
        <p:blipFill>
          <a:blip r:embed="rId2"/>
          <a:stretch>
            <a:fillRect/>
          </a:stretch>
        </p:blipFill>
        <p:spPr>
          <a:xfrm>
            <a:off x="1745206" y="1853248"/>
            <a:ext cx="8463463" cy="419576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0183844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0D3857E-B71E-4BD3-A886-E974A3DFEDB6}"/>
              </a:ext>
            </a:extLst>
          </p:cNvPr>
          <p:cNvSpPr>
            <a:spLocks noGrp="1"/>
          </p:cNvSpPr>
          <p:nvPr>
            <p:ph type="title"/>
          </p:nvPr>
        </p:nvSpPr>
        <p:spPr/>
        <p:txBody>
          <a:bodyPr/>
          <a:lstStyle/>
          <a:p>
            <a:r>
              <a:rPr lang="es-CL" dirty="0"/>
              <a:t>Temario</a:t>
            </a:r>
          </a:p>
        </p:txBody>
      </p:sp>
      <p:sp>
        <p:nvSpPr>
          <p:cNvPr id="3" name="Marcador de contenido 2">
            <a:extLst>
              <a:ext uri="{FF2B5EF4-FFF2-40B4-BE49-F238E27FC236}">
                <a16:creationId xmlns:a16="http://schemas.microsoft.com/office/drawing/2014/main" id="{87F13605-937D-491D-BB99-DE838D395C3C}"/>
              </a:ext>
            </a:extLst>
          </p:cNvPr>
          <p:cNvSpPr>
            <a:spLocks noGrp="1"/>
          </p:cNvSpPr>
          <p:nvPr>
            <p:ph idx="1"/>
          </p:nvPr>
        </p:nvSpPr>
        <p:spPr>
          <a:xfrm>
            <a:off x="1104293" y="1523529"/>
            <a:ext cx="8946541" cy="4195481"/>
          </a:xfrm>
        </p:spPr>
        <p:txBody>
          <a:bodyPr>
            <a:normAutofit/>
          </a:bodyPr>
          <a:lstStyle/>
          <a:p>
            <a:pPr>
              <a:lnSpc>
                <a:spcPct val="150000"/>
              </a:lnSpc>
            </a:pPr>
            <a:r>
              <a:rPr lang="es-CL" sz="3200" dirty="0"/>
              <a:t>Antecedentes.</a:t>
            </a:r>
          </a:p>
          <a:p>
            <a:pPr>
              <a:lnSpc>
                <a:spcPct val="150000"/>
              </a:lnSpc>
            </a:pPr>
            <a:r>
              <a:rPr lang="es-CL" sz="3200" dirty="0"/>
              <a:t>La Batalla.</a:t>
            </a:r>
          </a:p>
          <a:p>
            <a:pPr>
              <a:lnSpc>
                <a:spcPct val="150000"/>
              </a:lnSpc>
            </a:pPr>
            <a:r>
              <a:rPr lang="es-CL" sz="3200" dirty="0"/>
              <a:t>Principios aplicados.</a:t>
            </a:r>
          </a:p>
          <a:p>
            <a:pPr>
              <a:lnSpc>
                <a:spcPct val="150000"/>
              </a:lnSpc>
            </a:pPr>
            <a:r>
              <a:rPr lang="es-CL" sz="3200" dirty="0"/>
              <a:t>Consecuencias </a:t>
            </a:r>
          </a:p>
        </p:txBody>
      </p:sp>
    </p:spTree>
    <p:extLst>
      <p:ext uri="{BB962C8B-B14F-4D97-AF65-F5344CB8AC3E}">
        <p14:creationId xmlns:p14="http://schemas.microsoft.com/office/powerpoint/2010/main" val="7260451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9D6194D-6EAB-45B6-9F30-EA8558A8BD93}"/>
              </a:ext>
            </a:extLst>
          </p:cNvPr>
          <p:cNvSpPr>
            <a:spLocks noGrp="1"/>
          </p:cNvSpPr>
          <p:nvPr>
            <p:ph type="title"/>
          </p:nvPr>
        </p:nvSpPr>
        <p:spPr>
          <a:xfrm>
            <a:off x="646111" y="452718"/>
            <a:ext cx="9404723" cy="976032"/>
          </a:xfrm>
        </p:spPr>
        <p:txBody>
          <a:bodyPr/>
          <a:lstStyle/>
          <a:p>
            <a:r>
              <a:rPr lang="es-CL" dirty="0"/>
              <a:t>Antecedentes</a:t>
            </a:r>
          </a:p>
        </p:txBody>
      </p:sp>
      <p:sp>
        <p:nvSpPr>
          <p:cNvPr id="3" name="Marcador de contenido 2">
            <a:extLst>
              <a:ext uri="{FF2B5EF4-FFF2-40B4-BE49-F238E27FC236}">
                <a16:creationId xmlns:a16="http://schemas.microsoft.com/office/drawing/2014/main" id="{3346308B-DC6B-4E7F-8488-E8D2265B983A}"/>
              </a:ext>
            </a:extLst>
          </p:cNvPr>
          <p:cNvSpPr>
            <a:spLocks noGrp="1"/>
          </p:cNvSpPr>
          <p:nvPr>
            <p:ph idx="1"/>
          </p:nvPr>
        </p:nvSpPr>
        <p:spPr>
          <a:xfrm>
            <a:off x="1103312" y="1243013"/>
            <a:ext cx="8946541" cy="5005387"/>
          </a:xfrm>
        </p:spPr>
        <p:txBody>
          <a:bodyPr>
            <a:normAutofit fontScale="92500" lnSpcReduction="10000"/>
          </a:bodyPr>
          <a:lstStyle/>
          <a:p>
            <a:pPr>
              <a:lnSpc>
                <a:spcPct val="150000"/>
              </a:lnSpc>
            </a:pPr>
            <a:r>
              <a:rPr lang="es-CL" sz="2400" dirty="0"/>
              <a:t>Guerras Napoleónicas o de la Coalición (1803 a 1815) </a:t>
            </a:r>
          </a:p>
          <a:p>
            <a:pPr lvl="1">
              <a:lnSpc>
                <a:spcPct val="150000"/>
              </a:lnSpc>
              <a:buFont typeface="Wingdings" panose="05000000000000000000" pitchFamily="2" charset="2"/>
              <a:buChar char="v"/>
            </a:pPr>
            <a:r>
              <a:rPr lang="es-CL" sz="2400" dirty="0"/>
              <a:t>7 Coaliciones (1792~1815)</a:t>
            </a:r>
          </a:p>
          <a:p>
            <a:pPr>
              <a:lnSpc>
                <a:spcPct val="150000"/>
              </a:lnSpc>
            </a:pPr>
            <a:r>
              <a:rPr lang="es-CL" sz="2400" dirty="0"/>
              <a:t>Guerra contra la tercera Coalición (1803 a 1806) </a:t>
            </a:r>
          </a:p>
          <a:p>
            <a:pPr lvl="1">
              <a:lnSpc>
                <a:spcPct val="150000"/>
              </a:lnSpc>
              <a:buFont typeface="Wingdings" panose="05000000000000000000" pitchFamily="2" charset="2"/>
              <a:buChar char="v"/>
            </a:pPr>
            <a:r>
              <a:rPr lang="es-CL" sz="2400" dirty="0"/>
              <a:t>Imperio Francés vs Reino Unido, Austria, Rusia</a:t>
            </a:r>
          </a:p>
          <a:p>
            <a:pPr>
              <a:lnSpc>
                <a:spcPct val="150000"/>
              </a:lnSpc>
            </a:pPr>
            <a:r>
              <a:rPr lang="es-CL" sz="2400" dirty="0"/>
              <a:t>La Grande </a:t>
            </a:r>
            <a:r>
              <a:rPr lang="es-CL" sz="2400" dirty="0" err="1"/>
              <a:t>Armée</a:t>
            </a:r>
            <a:r>
              <a:rPr lang="es-CL" sz="2400" dirty="0"/>
              <a:t>: </a:t>
            </a:r>
          </a:p>
          <a:p>
            <a:pPr lvl="1">
              <a:buFont typeface="Wingdings" panose="05000000000000000000" pitchFamily="2" charset="2"/>
              <a:buChar char="v"/>
            </a:pPr>
            <a:r>
              <a:rPr lang="es-CL" sz="2400" dirty="0"/>
              <a:t>~200.000 Efectivos.</a:t>
            </a:r>
          </a:p>
          <a:p>
            <a:pPr lvl="1">
              <a:buFont typeface="Wingdings" panose="05000000000000000000" pitchFamily="2" charset="2"/>
              <a:buChar char="v"/>
            </a:pPr>
            <a:r>
              <a:rPr lang="es-CL" sz="2400" dirty="0"/>
              <a:t>Cuerpos independientes de armas combinadas (Infantería, caballería, artillería y logística)</a:t>
            </a:r>
          </a:p>
          <a:p>
            <a:pPr lvl="1">
              <a:buFont typeface="Wingdings" panose="05000000000000000000" pitchFamily="2" charset="2"/>
              <a:buChar char="v"/>
            </a:pPr>
            <a:r>
              <a:rPr lang="es-CL" sz="2400" dirty="0"/>
              <a:t>Al mando de Generales competentes.</a:t>
            </a:r>
          </a:p>
          <a:p>
            <a:pPr lvl="1">
              <a:buFont typeface="Wingdings" panose="05000000000000000000" pitchFamily="2" charset="2"/>
              <a:buChar char="v"/>
            </a:pPr>
            <a:r>
              <a:rPr lang="es-CL" sz="2400" dirty="0"/>
              <a:t>Diferencias sustanciales con los otros ejércitos.</a:t>
            </a:r>
          </a:p>
          <a:p>
            <a:pPr marL="0" indent="0">
              <a:buNone/>
            </a:pPr>
            <a:endParaRPr lang="es-CL" dirty="0"/>
          </a:p>
        </p:txBody>
      </p:sp>
      <p:pic>
        <p:nvPicPr>
          <p:cNvPr id="7" name="Imagen 6">
            <a:extLst>
              <a:ext uri="{FF2B5EF4-FFF2-40B4-BE49-F238E27FC236}">
                <a16:creationId xmlns:a16="http://schemas.microsoft.com/office/drawing/2014/main" id="{31EAC69F-43E4-48CA-93BE-7BF0ED88B458}"/>
              </a:ext>
            </a:extLst>
          </p:cNvPr>
          <p:cNvPicPr>
            <a:picLocks noChangeAspect="1"/>
          </p:cNvPicPr>
          <p:nvPr/>
        </p:nvPicPr>
        <p:blipFill>
          <a:blip r:embed="rId2"/>
          <a:stretch>
            <a:fillRect/>
          </a:stretch>
        </p:blipFill>
        <p:spPr>
          <a:xfrm>
            <a:off x="9386888" y="3628492"/>
            <a:ext cx="1851635" cy="2199742"/>
          </a:xfrm>
          <a:prstGeom prst="rect">
            <a:avLst/>
          </a:prstGeom>
        </p:spPr>
      </p:pic>
      <p:sp>
        <p:nvSpPr>
          <p:cNvPr id="8" name="CuadroTexto 7">
            <a:extLst>
              <a:ext uri="{FF2B5EF4-FFF2-40B4-BE49-F238E27FC236}">
                <a16:creationId xmlns:a16="http://schemas.microsoft.com/office/drawing/2014/main" id="{A80C66AF-DE23-41B6-B04C-F595FE7F53AF}"/>
              </a:ext>
            </a:extLst>
          </p:cNvPr>
          <p:cNvSpPr txBox="1"/>
          <p:nvPr/>
        </p:nvSpPr>
        <p:spPr>
          <a:xfrm>
            <a:off x="9461805" y="5882062"/>
            <a:ext cx="1701800" cy="523220"/>
          </a:xfrm>
          <a:prstGeom prst="rect">
            <a:avLst/>
          </a:prstGeom>
          <a:noFill/>
        </p:spPr>
        <p:txBody>
          <a:bodyPr wrap="square" rtlCol="0">
            <a:spAutoFit/>
          </a:bodyPr>
          <a:lstStyle/>
          <a:p>
            <a:pPr algn="ctr"/>
            <a:r>
              <a:rPr lang="es-CL" sz="1400" i="1" dirty="0"/>
              <a:t>Heráldica 1er Imperio Francés</a:t>
            </a:r>
          </a:p>
        </p:txBody>
      </p:sp>
    </p:spTree>
    <p:extLst>
      <p:ext uri="{BB962C8B-B14F-4D97-AF65-F5344CB8AC3E}">
        <p14:creationId xmlns:p14="http://schemas.microsoft.com/office/powerpoint/2010/main" val="4640482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9D6194D-6EAB-45B6-9F30-EA8558A8BD93}"/>
              </a:ext>
            </a:extLst>
          </p:cNvPr>
          <p:cNvSpPr>
            <a:spLocks noGrp="1"/>
          </p:cNvSpPr>
          <p:nvPr>
            <p:ph type="title"/>
          </p:nvPr>
        </p:nvSpPr>
        <p:spPr>
          <a:xfrm>
            <a:off x="646111" y="452718"/>
            <a:ext cx="9404723" cy="976032"/>
          </a:xfrm>
        </p:spPr>
        <p:txBody>
          <a:bodyPr/>
          <a:lstStyle/>
          <a:p>
            <a:r>
              <a:rPr lang="es-CL" dirty="0"/>
              <a:t>Antecedentes</a:t>
            </a:r>
          </a:p>
        </p:txBody>
      </p:sp>
      <p:sp>
        <p:nvSpPr>
          <p:cNvPr id="3" name="Marcador de contenido 2">
            <a:extLst>
              <a:ext uri="{FF2B5EF4-FFF2-40B4-BE49-F238E27FC236}">
                <a16:creationId xmlns:a16="http://schemas.microsoft.com/office/drawing/2014/main" id="{3346308B-DC6B-4E7F-8488-E8D2265B983A}"/>
              </a:ext>
            </a:extLst>
          </p:cNvPr>
          <p:cNvSpPr>
            <a:spLocks noGrp="1"/>
          </p:cNvSpPr>
          <p:nvPr>
            <p:ph idx="1"/>
          </p:nvPr>
        </p:nvSpPr>
        <p:spPr>
          <a:xfrm>
            <a:off x="1103312" y="1528764"/>
            <a:ext cx="8946541" cy="4719636"/>
          </a:xfrm>
        </p:spPr>
        <p:txBody>
          <a:bodyPr/>
          <a:lstStyle/>
          <a:p>
            <a:pPr>
              <a:lnSpc>
                <a:spcPct val="150000"/>
              </a:lnSpc>
              <a:buFont typeface="Century Gothic" panose="020B0502020202020204" pitchFamily="34" charset="0"/>
              <a:buChar char="►"/>
            </a:pPr>
            <a:r>
              <a:rPr lang="es-CL" sz="2800" dirty="0"/>
              <a:t>Plan de la coalición: </a:t>
            </a:r>
          </a:p>
          <a:p>
            <a:pPr lvl="1">
              <a:lnSpc>
                <a:spcPct val="150000"/>
              </a:lnSpc>
              <a:buFont typeface="Wingdings" panose="05000000000000000000" pitchFamily="2" charset="2"/>
              <a:buChar char="v"/>
            </a:pPr>
            <a:r>
              <a:rPr lang="es-CL" sz="2800" dirty="0"/>
              <a:t>Atacar a Francia por tres frentes (No fue posible).</a:t>
            </a:r>
          </a:p>
          <a:p>
            <a:pPr lvl="1">
              <a:buFont typeface="Wingdings" panose="05000000000000000000" pitchFamily="2" charset="2"/>
              <a:buChar char="v"/>
            </a:pPr>
            <a:r>
              <a:rPr lang="es-CL" sz="2800" dirty="0"/>
              <a:t>Difícil ejecución.</a:t>
            </a:r>
          </a:p>
          <a:p>
            <a:endParaRPr lang="es-CL" dirty="0"/>
          </a:p>
        </p:txBody>
      </p:sp>
    </p:spTree>
    <p:extLst>
      <p:ext uri="{BB962C8B-B14F-4D97-AF65-F5344CB8AC3E}">
        <p14:creationId xmlns:p14="http://schemas.microsoft.com/office/powerpoint/2010/main" val="20663893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9D6194D-6EAB-45B6-9F30-EA8558A8BD93}"/>
              </a:ext>
            </a:extLst>
          </p:cNvPr>
          <p:cNvSpPr>
            <a:spLocks noGrp="1"/>
          </p:cNvSpPr>
          <p:nvPr>
            <p:ph type="title"/>
          </p:nvPr>
        </p:nvSpPr>
        <p:spPr>
          <a:xfrm>
            <a:off x="646111" y="452718"/>
            <a:ext cx="9404723" cy="976032"/>
          </a:xfrm>
        </p:spPr>
        <p:txBody>
          <a:bodyPr/>
          <a:lstStyle/>
          <a:p>
            <a:r>
              <a:rPr lang="es-CL" dirty="0"/>
              <a:t>Antecedentes</a:t>
            </a:r>
          </a:p>
        </p:txBody>
      </p:sp>
      <p:sp>
        <p:nvSpPr>
          <p:cNvPr id="3" name="Marcador de contenido 2">
            <a:extLst>
              <a:ext uri="{FF2B5EF4-FFF2-40B4-BE49-F238E27FC236}">
                <a16:creationId xmlns:a16="http://schemas.microsoft.com/office/drawing/2014/main" id="{3346308B-DC6B-4E7F-8488-E8D2265B983A}"/>
              </a:ext>
            </a:extLst>
          </p:cNvPr>
          <p:cNvSpPr>
            <a:spLocks noGrp="1"/>
          </p:cNvSpPr>
          <p:nvPr>
            <p:ph idx="1"/>
          </p:nvPr>
        </p:nvSpPr>
        <p:spPr>
          <a:xfrm>
            <a:off x="1103312" y="1528764"/>
            <a:ext cx="8946541" cy="4719636"/>
          </a:xfrm>
        </p:spPr>
        <p:txBody>
          <a:bodyPr/>
          <a:lstStyle/>
          <a:p>
            <a:pPr>
              <a:buFont typeface="Century Gothic" panose="020B0502020202020204" pitchFamily="34" charset="0"/>
              <a:buChar char="►"/>
            </a:pPr>
            <a:r>
              <a:rPr lang="es-CL" dirty="0"/>
              <a:t>Plan de la coalición: </a:t>
            </a:r>
          </a:p>
          <a:p>
            <a:endParaRPr lang="es-CL" dirty="0"/>
          </a:p>
        </p:txBody>
      </p:sp>
      <p:pic>
        <p:nvPicPr>
          <p:cNvPr id="4" name="Imagen 3">
            <a:extLst>
              <a:ext uri="{FF2B5EF4-FFF2-40B4-BE49-F238E27FC236}">
                <a16:creationId xmlns:a16="http://schemas.microsoft.com/office/drawing/2014/main" id="{F90421AB-8A59-4E2D-8A36-797B86DEB99C}"/>
              </a:ext>
            </a:extLst>
          </p:cNvPr>
          <p:cNvPicPr>
            <a:picLocks noChangeAspect="1"/>
          </p:cNvPicPr>
          <p:nvPr/>
        </p:nvPicPr>
        <p:blipFill rotWithShape="1">
          <a:blip r:embed="rId2"/>
          <a:srcRect t="7399" b="20931"/>
          <a:stretch/>
        </p:blipFill>
        <p:spPr>
          <a:xfrm>
            <a:off x="0" y="65579"/>
            <a:ext cx="12192000" cy="672684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Flecha: hacia abajo 4">
            <a:extLst>
              <a:ext uri="{FF2B5EF4-FFF2-40B4-BE49-F238E27FC236}">
                <a16:creationId xmlns:a16="http://schemas.microsoft.com/office/drawing/2014/main" id="{1CF6F967-3D45-4424-A8F5-7AD4718D98FA}"/>
              </a:ext>
            </a:extLst>
          </p:cNvPr>
          <p:cNvSpPr/>
          <p:nvPr/>
        </p:nvSpPr>
        <p:spPr>
          <a:xfrm rot="2910700">
            <a:off x="5945364" y="1539154"/>
            <a:ext cx="307045" cy="61986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 name="Flecha: hacia abajo 6">
            <a:extLst>
              <a:ext uri="{FF2B5EF4-FFF2-40B4-BE49-F238E27FC236}">
                <a16:creationId xmlns:a16="http://schemas.microsoft.com/office/drawing/2014/main" id="{9EF1C9D9-CAE8-45C3-907A-BC4A08A762BB}"/>
              </a:ext>
            </a:extLst>
          </p:cNvPr>
          <p:cNvSpPr/>
          <p:nvPr/>
        </p:nvSpPr>
        <p:spPr>
          <a:xfrm rot="5023293">
            <a:off x="6421974" y="2776923"/>
            <a:ext cx="591488" cy="118586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9" name="Imagen 8">
            <a:extLst>
              <a:ext uri="{FF2B5EF4-FFF2-40B4-BE49-F238E27FC236}">
                <a16:creationId xmlns:a16="http://schemas.microsoft.com/office/drawing/2014/main" id="{865B05C3-E011-4225-8430-596BAC386D51}"/>
              </a:ext>
            </a:extLst>
          </p:cNvPr>
          <p:cNvPicPr>
            <a:picLocks noChangeAspect="1"/>
          </p:cNvPicPr>
          <p:nvPr/>
        </p:nvPicPr>
        <p:blipFill>
          <a:blip r:embed="rId3"/>
          <a:stretch>
            <a:fillRect/>
          </a:stretch>
        </p:blipFill>
        <p:spPr>
          <a:xfrm rot="10800000">
            <a:off x="4972051" y="6224307"/>
            <a:ext cx="604531" cy="568113"/>
          </a:xfrm>
          <a:prstGeom prst="rect">
            <a:avLst/>
          </a:prstGeom>
        </p:spPr>
      </p:pic>
      <p:sp>
        <p:nvSpPr>
          <p:cNvPr id="10" name="Flecha: a la derecha 9">
            <a:extLst>
              <a:ext uri="{FF2B5EF4-FFF2-40B4-BE49-F238E27FC236}">
                <a16:creationId xmlns:a16="http://schemas.microsoft.com/office/drawing/2014/main" id="{6B24E190-140D-4B1F-909B-AEC1C9A400F3}"/>
              </a:ext>
            </a:extLst>
          </p:cNvPr>
          <p:cNvSpPr/>
          <p:nvPr/>
        </p:nvSpPr>
        <p:spPr>
          <a:xfrm rot="2227689">
            <a:off x="4267200" y="2839453"/>
            <a:ext cx="704850" cy="417094"/>
          </a:xfrm>
          <a:prstGeom prst="rightArrow">
            <a:avLst/>
          </a:prstGeom>
          <a:solidFill>
            <a:srgbClr val="00206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694945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1" nodeType="clickEffect">
                                  <p:stCondLst>
                                    <p:cond delay="0"/>
                                  </p:stCondLst>
                                  <p:childTnLst>
                                    <p:set>
                                      <p:cBhvr>
                                        <p:cTn id="18" dur="1" fill="hold">
                                          <p:stCondLst>
                                            <p:cond delay="0"/>
                                          </p:stCondLst>
                                        </p:cTn>
                                        <p:tgtEl>
                                          <p:spTgt spid="5"/>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nodeType="clickEffect">
                                  <p:stCondLst>
                                    <p:cond delay="0"/>
                                  </p:stCondLst>
                                  <p:childTnLst>
                                    <p:set>
                                      <p:cBhvr>
                                        <p:cTn id="22" dur="1" fill="hold">
                                          <p:stCondLst>
                                            <p:cond delay="0"/>
                                          </p:stCondLst>
                                        </p:cTn>
                                        <p:tgtEl>
                                          <p:spTgt spid="9"/>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7" grpId="0" animBg="1"/>
      <p:bldP spid="1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9D6194D-6EAB-45B6-9F30-EA8558A8BD93}"/>
              </a:ext>
            </a:extLst>
          </p:cNvPr>
          <p:cNvSpPr>
            <a:spLocks noGrp="1"/>
          </p:cNvSpPr>
          <p:nvPr>
            <p:ph type="title"/>
          </p:nvPr>
        </p:nvSpPr>
        <p:spPr>
          <a:xfrm>
            <a:off x="646111" y="452718"/>
            <a:ext cx="9404723" cy="976032"/>
          </a:xfrm>
        </p:spPr>
        <p:txBody>
          <a:bodyPr/>
          <a:lstStyle/>
          <a:p>
            <a:r>
              <a:rPr lang="es-CL" dirty="0"/>
              <a:t>Antecedentes</a:t>
            </a:r>
          </a:p>
        </p:txBody>
      </p:sp>
      <p:sp>
        <p:nvSpPr>
          <p:cNvPr id="3" name="Marcador de contenido 2">
            <a:extLst>
              <a:ext uri="{FF2B5EF4-FFF2-40B4-BE49-F238E27FC236}">
                <a16:creationId xmlns:a16="http://schemas.microsoft.com/office/drawing/2014/main" id="{3346308B-DC6B-4E7F-8488-E8D2265B983A}"/>
              </a:ext>
            </a:extLst>
          </p:cNvPr>
          <p:cNvSpPr>
            <a:spLocks noGrp="1"/>
          </p:cNvSpPr>
          <p:nvPr>
            <p:ph idx="1"/>
          </p:nvPr>
        </p:nvSpPr>
        <p:spPr>
          <a:xfrm>
            <a:off x="1103312" y="1528764"/>
            <a:ext cx="8946541" cy="4719636"/>
          </a:xfrm>
        </p:spPr>
        <p:txBody>
          <a:bodyPr/>
          <a:lstStyle/>
          <a:p>
            <a:pPr>
              <a:lnSpc>
                <a:spcPct val="150000"/>
              </a:lnSpc>
              <a:buFont typeface="Century Gothic" panose="020B0502020202020204" pitchFamily="34" charset="0"/>
              <a:buChar char="►"/>
            </a:pPr>
            <a:r>
              <a:rPr lang="es-CL" sz="2600" dirty="0"/>
              <a:t>Napoleón se adelantó a la jugada, logrando la victoria de Ulm (Septiembre de 1805)</a:t>
            </a:r>
          </a:p>
          <a:p>
            <a:pPr lvl="1">
              <a:lnSpc>
                <a:spcPct val="150000"/>
              </a:lnSpc>
              <a:buFont typeface="Wingdings" panose="05000000000000000000" pitchFamily="2" charset="2"/>
              <a:buChar char="v"/>
            </a:pPr>
            <a:r>
              <a:rPr lang="es-CL" sz="2400" dirty="0"/>
              <a:t>Captura 23.000 soldados Austriacos incluido al Comandante del ejército.</a:t>
            </a:r>
          </a:p>
          <a:p>
            <a:pPr lvl="1">
              <a:lnSpc>
                <a:spcPct val="150000"/>
              </a:lnSpc>
              <a:buFont typeface="Wingdings" panose="05000000000000000000" pitchFamily="2" charset="2"/>
              <a:buChar char="v"/>
            </a:pPr>
            <a:r>
              <a:rPr lang="es-CL" sz="2400" dirty="0"/>
              <a:t>Captura Viena.</a:t>
            </a:r>
          </a:p>
          <a:p>
            <a:pPr lvl="1">
              <a:lnSpc>
                <a:spcPct val="150000"/>
              </a:lnSpc>
              <a:buFont typeface="Wingdings" panose="05000000000000000000" pitchFamily="2" charset="2"/>
              <a:buChar char="v"/>
            </a:pPr>
            <a:r>
              <a:rPr lang="es-CL" sz="2400" dirty="0"/>
              <a:t>Problemática de ampliar sus líneas logísticas.</a:t>
            </a:r>
          </a:p>
          <a:p>
            <a:pPr lvl="1">
              <a:buFont typeface="Wingdings" panose="05000000000000000000" pitchFamily="2" charset="2"/>
              <a:buChar char="v"/>
            </a:pPr>
            <a:endParaRPr lang="es-CL" dirty="0"/>
          </a:p>
          <a:p>
            <a:endParaRPr lang="es-CL" dirty="0"/>
          </a:p>
        </p:txBody>
      </p:sp>
    </p:spTree>
    <p:extLst>
      <p:ext uri="{BB962C8B-B14F-4D97-AF65-F5344CB8AC3E}">
        <p14:creationId xmlns:p14="http://schemas.microsoft.com/office/powerpoint/2010/main" val="23919154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9D6194D-6EAB-45B6-9F30-EA8558A8BD93}"/>
              </a:ext>
            </a:extLst>
          </p:cNvPr>
          <p:cNvSpPr>
            <a:spLocks noGrp="1"/>
          </p:cNvSpPr>
          <p:nvPr>
            <p:ph type="title"/>
          </p:nvPr>
        </p:nvSpPr>
        <p:spPr>
          <a:xfrm>
            <a:off x="646111" y="452718"/>
            <a:ext cx="9404723" cy="976032"/>
          </a:xfrm>
        </p:spPr>
        <p:txBody>
          <a:bodyPr/>
          <a:lstStyle/>
          <a:p>
            <a:r>
              <a:rPr lang="es-CL" dirty="0"/>
              <a:t>Antecedentes</a:t>
            </a:r>
          </a:p>
        </p:txBody>
      </p:sp>
      <p:sp>
        <p:nvSpPr>
          <p:cNvPr id="3" name="Marcador de contenido 2">
            <a:extLst>
              <a:ext uri="{FF2B5EF4-FFF2-40B4-BE49-F238E27FC236}">
                <a16:creationId xmlns:a16="http://schemas.microsoft.com/office/drawing/2014/main" id="{3346308B-DC6B-4E7F-8488-E8D2265B983A}"/>
              </a:ext>
            </a:extLst>
          </p:cNvPr>
          <p:cNvSpPr>
            <a:spLocks noGrp="1"/>
          </p:cNvSpPr>
          <p:nvPr>
            <p:ph idx="1"/>
          </p:nvPr>
        </p:nvSpPr>
        <p:spPr>
          <a:xfrm>
            <a:off x="1103312" y="1528764"/>
            <a:ext cx="8946541" cy="4719636"/>
          </a:xfrm>
        </p:spPr>
        <p:txBody>
          <a:bodyPr/>
          <a:lstStyle/>
          <a:p>
            <a:pPr>
              <a:buFont typeface="Century Gothic" panose="020B0502020202020204" pitchFamily="34" charset="0"/>
              <a:buChar char="►"/>
            </a:pPr>
            <a:r>
              <a:rPr lang="es-CL" dirty="0"/>
              <a:t>Plan de la coalición: </a:t>
            </a:r>
          </a:p>
          <a:p>
            <a:endParaRPr lang="es-CL" dirty="0"/>
          </a:p>
        </p:txBody>
      </p:sp>
      <p:pic>
        <p:nvPicPr>
          <p:cNvPr id="4" name="Imagen 3">
            <a:extLst>
              <a:ext uri="{FF2B5EF4-FFF2-40B4-BE49-F238E27FC236}">
                <a16:creationId xmlns:a16="http://schemas.microsoft.com/office/drawing/2014/main" id="{F90421AB-8A59-4E2D-8A36-797B86DEB99C}"/>
              </a:ext>
            </a:extLst>
          </p:cNvPr>
          <p:cNvPicPr>
            <a:picLocks noChangeAspect="1"/>
          </p:cNvPicPr>
          <p:nvPr/>
        </p:nvPicPr>
        <p:blipFill rotWithShape="1">
          <a:blip r:embed="rId2"/>
          <a:srcRect l="16666" t="19338" r="27793" b="40080"/>
          <a:stretch/>
        </p:blipFill>
        <p:spPr>
          <a:xfrm>
            <a:off x="0" y="0"/>
            <a:ext cx="12192000" cy="685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Estrella: 5 puntas 5">
            <a:extLst>
              <a:ext uri="{FF2B5EF4-FFF2-40B4-BE49-F238E27FC236}">
                <a16:creationId xmlns:a16="http://schemas.microsoft.com/office/drawing/2014/main" id="{33979041-0840-43FE-A56E-D4120367F06F}"/>
              </a:ext>
            </a:extLst>
          </p:cNvPr>
          <p:cNvSpPr/>
          <p:nvPr/>
        </p:nvSpPr>
        <p:spPr>
          <a:xfrm>
            <a:off x="8563247" y="3678827"/>
            <a:ext cx="533400" cy="457200"/>
          </a:xfrm>
          <a:prstGeom prst="star5">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 name="Título 1">
            <a:extLst>
              <a:ext uri="{FF2B5EF4-FFF2-40B4-BE49-F238E27FC236}">
                <a16:creationId xmlns:a16="http://schemas.microsoft.com/office/drawing/2014/main" id="{1D22A592-FA7D-450E-A0A7-08E4D34B80D7}"/>
              </a:ext>
            </a:extLst>
          </p:cNvPr>
          <p:cNvSpPr txBox="1">
            <a:spLocks/>
          </p:cNvSpPr>
          <p:nvPr/>
        </p:nvSpPr>
        <p:spPr>
          <a:xfrm>
            <a:off x="646111" y="452718"/>
            <a:ext cx="9404723" cy="1400530"/>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s-CL" sz="4800" b="1">
                <a:solidFill>
                  <a:schemeClr val="bg1"/>
                </a:solidFill>
                <a:effectLst>
                  <a:outerShdw blurRad="38100" dist="38100" dir="2700000" algn="tl">
                    <a:srgbClr val="000000">
                      <a:alpha val="43137"/>
                    </a:srgbClr>
                  </a:outerShdw>
                </a:effectLst>
              </a:rPr>
              <a:t>La Batalla</a:t>
            </a:r>
            <a:endParaRPr lang="es-CL" sz="4800" b="1" dirty="0">
              <a:solidFill>
                <a:schemeClr val="bg1"/>
              </a:solidFill>
              <a:effectLst>
                <a:outerShdw blurRad="38100" dist="38100" dir="2700000" algn="tl">
                  <a:srgbClr val="000000">
                    <a:alpha val="43137"/>
                  </a:srgbClr>
                </a:outerShdw>
              </a:effectLst>
            </a:endParaRPr>
          </a:p>
        </p:txBody>
      </p:sp>
      <p:sp>
        <p:nvSpPr>
          <p:cNvPr id="8" name="CuadroTexto 7">
            <a:extLst>
              <a:ext uri="{FF2B5EF4-FFF2-40B4-BE49-F238E27FC236}">
                <a16:creationId xmlns:a16="http://schemas.microsoft.com/office/drawing/2014/main" id="{03CBDC40-E64E-492C-9B3C-D0C0413BC36F}"/>
              </a:ext>
            </a:extLst>
          </p:cNvPr>
          <p:cNvSpPr txBox="1"/>
          <p:nvPr/>
        </p:nvSpPr>
        <p:spPr>
          <a:xfrm>
            <a:off x="9096647" y="3746460"/>
            <a:ext cx="2181726" cy="369332"/>
          </a:xfrm>
          <a:prstGeom prst="rect">
            <a:avLst/>
          </a:prstGeom>
          <a:noFill/>
        </p:spPr>
        <p:txBody>
          <a:bodyPr wrap="square" rtlCol="0">
            <a:spAutoFit/>
          </a:bodyPr>
          <a:lstStyle/>
          <a:p>
            <a:r>
              <a:rPr lang="es-CL" b="1" dirty="0" err="1">
                <a:solidFill>
                  <a:schemeClr val="bg1"/>
                </a:solidFill>
              </a:rPr>
              <a:t>Austerlitz</a:t>
            </a:r>
            <a:r>
              <a:rPr lang="es-CL" b="1" dirty="0">
                <a:solidFill>
                  <a:schemeClr val="bg1"/>
                </a:solidFill>
              </a:rPr>
              <a:t>, Austria</a:t>
            </a:r>
          </a:p>
        </p:txBody>
      </p:sp>
    </p:spTree>
    <p:extLst>
      <p:ext uri="{BB962C8B-B14F-4D97-AF65-F5344CB8AC3E}">
        <p14:creationId xmlns:p14="http://schemas.microsoft.com/office/powerpoint/2010/main" val="27268149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2DFEE5DA-0CD3-43C0-AB84-BEAFA65193BA}"/>
              </a:ext>
            </a:extLst>
          </p:cNvPr>
          <p:cNvPicPr>
            <a:picLocks noChangeAspect="1"/>
          </p:cNvPicPr>
          <p:nvPr/>
        </p:nvPicPr>
        <p:blipFill rotWithShape="1">
          <a:blip r:embed="rId2"/>
          <a:srcRect l="60702" t="13315" r="1094" b="11648"/>
          <a:stretch/>
        </p:blipFill>
        <p:spPr>
          <a:xfrm>
            <a:off x="284160" y="338341"/>
            <a:ext cx="5597527" cy="618131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9" name="Imagen 8">
            <a:extLst>
              <a:ext uri="{FF2B5EF4-FFF2-40B4-BE49-F238E27FC236}">
                <a16:creationId xmlns:a16="http://schemas.microsoft.com/office/drawing/2014/main" id="{01A83596-766E-40C2-AED0-ACB4B030A8F0}"/>
              </a:ext>
            </a:extLst>
          </p:cNvPr>
          <p:cNvPicPr>
            <a:picLocks noChangeAspect="1"/>
          </p:cNvPicPr>
          <p:nvPr/>
        </p:nvPicPr>
        <p:blipFill>
          <a:blip r:embed="rId3"/>
          <a:stretch>
            <a:fillRect/>
          </a:stretch>
        </p:blipFill>
        <p:spPr>
          <a:xfrm>
            <a:off x="6310315" y="338341"/>
            <a:ext cx="5271912" cy="618131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Rectángulo 1">
            <a:extLst>
              <a:ext uri="{FF2B5EF4-FFF2-40B4-BE49-F238E27FC236}">
                <a16:creationId xmlns:a16="http://schemas.microsoft.com/office/drawing/2014/main" id="{0BB19ABB-03C5-4C80-83E4-6C5510A54077}"/>
              </a:ext>
            </a:extLst>
          </p:cNvPr>
          <p:cNvSpPr/>
          <p:nvPr/>
        </p:nvSpPr>
        <p:spPr>
          <a:xfrm>
            <a:off x="284160" y="4514850"/>
            <a:ext cx="5597527" cy="2004808"/>
          </a:xfrm>
          <a:prstGeom prst="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5151076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D82A368-628B-4CA5-9218-589B2FF55F4F}"/>
              </a:ext>
            </a:extLst>
          </p:cNvPr>
          <p:cNvSpPr>
            <a:spLocks noGrp="1"/>
          </p:cNvSpPr>
          <p:nvPr>
            <p:ph type="title"/>
          </p:nvPr>
        </p:nvSpPr>
        <p:spPr/>
        <p:txBody>
          <a:bodyPr/>
          <a:lstStyle/>
          <a:p>
            <a:endParaRPr lang="es-CL"/>
          </a:p>
        </p:txBody>
      </p:sp>
      <p:sp>
        <p:nvSpPr>
          <p:cNvPr id="3" name="Marcador de contenido 2">
            <a:extLst>
              <a:ext uri="{FF2B5EF4-FFF2-40B4-BE49-F238E27FC236}">
                <a16:creationId xmlns:a16="http://schemas.microsoft.com/office/drawing/2014/main" id="{09B83896-367B-4B69-9A71-E97DCC7FD498}"/>
              </a:ext>
            </a:extLst>
          </p:cNvPr>
          <p:cNvSpPr>
            <a:spLocks noGrp="1"/>
          </p:cNvSpPr>
          <p:nvPr>
            <p:ph idx="1"/>
          </p:nvPr>
        </p:nvSpPr>
        <p:spPr/>
        <p:txBody>
          <a:bodyPr/>
          <a:lstStyle/>
          <a:p>
            <a:endParaRPr lang="es-CL"/>
          </a:p>
        </p:txBody>
      </p:sp>
      <p:pic>
        <p:nvPicPr>
          <p:cNvPr id="4" name="Imagen 3">
            <a:extLst>
              <a:ext uri="{FF2B5EF4-FFF2-40B4-BE49-F238E27FC236}">
                <a16:creationId xmlns:a16="http://schemas.microsoft.com/office/drawing/2014/main" id="{FC96EE47-2C72-4780-B76D-60F736156735}"/>
              </a:ext>
            </a:extLst>
          </p:cNvPr>
          <p:cNvPicPr>
            <a:picLocks noChangeAspect="1"/>
          </p:cNvPicPr>
          <p:nvPr/>
        </p:nvPicPr>
        <p:blipFill>
          <a:blip r:embed="rId2"/>
          <a:stretch>
            <a:fillRect/>
          </a:stretch>
        </p:blipFill>
        <p:spPr>
          <a:xfrm>
            <a:off x="1103311" y="-47433"/>
            <a:ext cx="8946541" cy="6905433"/>
          </a:xfrm>
          <a:prstGeom prst="rect">
            <a:avLst/>
          </a:prstGeom>
        </p:spPr>
      </p:pic>
      <p:sp>
        <p:nvSpPr>
          <p:cNvPr id="5" name="CuadroTexto 4">
            <a:extLst>
              <a:ext uri="{FF2B5EF4-FFF2-40B4-BE49-F238E27FC236}">
                <a16:creationId xmlns:a16="http://schemas.microsoft.com/office/drawing/2014/main" id="{A6BE97C8-ADBB-44D6-8A99-B302FADBC27E}"/>
              </a:ext>
            </a:extLst>
          </p:cNvPr>
          <p:cNvSpPr txBox="1"/>
          <p:nvPr/>
        </p:nvSpPr>
        <p:spPr>
          <a:xfrm>
            <a:off x="1103312" y="229388"/>
            <a:ext cx="2662989" cy="646331"/>
          </a:xfrm>
          <a:prstGeom prst="rect">
            <a:avLst/>
          </a:prstGeom>
          <a:noFill/>
        </p:spPr>
        <p:txBody>
          <a:bodyPr wrap="square" rtlCol="0">
            <a:spAutoFit/>
          </a:bodyPr>
          <a:lstStyle/>
          <a:p>
            <a:r>
              <a:rPr lang="es-CL" b="1" dirty="0">
                <a:solidFill>
                  <a:schemeClr val="bg1"/>
                </a:solidFill>
              </a:rPr>
              <a:t>Situación a las 1800 del 01 de diciembre</a:t>
            </a:r>
          </a:p>
        </p:txBody>
      </p:sp>
    </p:spTree>
    <p:extLst>
      <p:ext uri="{BB962C8B-B14F-4D97-AF65-F5344CB8AC3E}">
        <p14:creationId xmlns:p14="http://schemas.microsoft.com/office/powerpoint/2010/main" val="401509390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79E24D-FF9C-445A-9542-A7C2215AD398}"/>
              </a:ext>
            </a:extLst>
          </p:cNvPr>
          <p:cNvSpPr>
            <a:spLocks noGrp="1"/>
          </p:cNvSpPr>
          <p:nvPr>
            <p:ph type="title"/>
          </p:nvPr>
        </p:nvSpPr>
        <p:spPr/>
        <p:txBody>
          <a:bodyPr/>
          <a:lstStyle/>
          <a:p>
            <a:endParaRPr lang="es-CL"/>
          </a:p>
        </p:txBody>
      </p:sp>
      <p:sp>
        <p:nvSpPr>
          <p:cNvPr id="3" name="Marcador de contenido 2">
            <a:extLst>
              <a:ext uri="{FF2B5EF4-FFF2-40B4-BE49-F238E27FC236}">
                <a16:creationId xmlns:a16="http://schemas.microsoft.com/office/drawing/2014/main" id="{410F428A-40AD-4447-B281-368DD4545E31}"/>
              </a:ext>
            </a:extLst>
          </p:cNvPr>
          <p:cNvSpPr>
            <a:spLocks noGrp="1"/>
          </p:cNvSpPr>
          <p:nvPr>
            <p:ph idx="1"/>
          </p:nvPr>
        </p:nvSpPr>
        <p:spPr/>
        <p:txBody>
          <a:bodyPr/>
          <a:lstStyle/>
          <a:p>
            <a:endParaRPr lang="es-CL"/>
          </a:p>
        </p:txBody>
      </p:sp>
      <p:pic>
        <p:nvPicPr>
          <p:cNvPr id="4" name="Imagen 3">
            <a:extLst>
              <a:ext uri="{FF2B5EF4-FFF2-40B4-BE49-F238E27FC236}">
                <a16:creationId xmlns:a16="http://schemas.microsoft.com/office/drawing/2014/main" id="{5F75803B-6079-4900-A267-81EBDDA2E00B}"/>
              </a:ext>
            </a:extLst>
          </p:cNvPr>
          <p:cNvPicPr>
            <a:picLocks noChangeAspect="1"/>
          </p:cNvPicPr>
          <p:nvPr/>
        </p:nvPicPr>
        <p:blipFill>
          <a:blip r:embed="rId2"/>
          <a:stretch>
            <a:fillRect/>
          </a:stretch>
        </p:blipFill>
        <p:spPr>
          <a:xfrm>
            <a:off x="1103312" y="0"/>
            <a:ext cx="8855796" cy="6858000"/>
          </a:xfrm>
          <a:prstGeom prst="rect">
            <a:avLst/>
          </a:prstGeom>
        </p:spPr>
      </p:pic>
      <p:sp>
        <p:nvSpPr>
          <p:cNvPr id="6" name="CuadroTexto 5">
            <a:extLst>
              <a:ext uri="{FF2B5EF4-FFF2-40B4-BE49-F238E27FC236}">
                <a16:creationId xmlns:a16="http://schemas.microsoft.com/office/drawing/2014/main" id="{452A4522-B26D-4B32-A60B-7ACC30BF8F13}"/>
              </a:ext>
            </a:extLst>
          </p:cNvPr>
          <p:cNvSpPr txBox="1"/>
          <p:nvPr/>
        </p:nvSpPr>
        <p:spPr>
          <a:xfrm>
            <a:off x="1408112" y="253048"/>
            <a:ext cx="2662989" cy="646331"/>
          </a:xfrm>
          <a:prstGeom prst="rect">
            <a:avLst/>
          </a:prstGeom>
          <a:noFill/>
        </p:spPr>
        <p:txBody>
          <a:bodyPr wrap="square" rtlCol="0">
            <a:spAutoFit/>
          </a:bodyPr>
          <a:lstStyle/>
          <a:p>
            <a:r>
              <a:rPr lang="es-CL" b="1" dirty="0">
                <a:solidFill>
                  <a:schemeClr val="bg1"/>
                </a:solidFill>
              </a:rPr>
              <a:t>Situación a las 0900 del 02 de diciembre</a:t>
            </a:r>
          </a:p>
        </p:txBody>
      </p:sp>
    </p:spTree>
    <p:extLst>
      <p:ext uri="{BB962C8B-B14F-4D97-AF65-F5344CB8AC3E}">
        <p14:creationId xmlns:p14="http://schemas.microsoft.com/office/powerpoint/2010/main" val="389544112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AD1C1FF-FC73-41E7-BACC-C8A88ADF3B1F}"/>
              </a:ext>
            </a:extLst>
          </p:cNvPr>
          <p:cNvSpPr>
            <a:spLocks noGrp="1"/>
          </p:cNvSpPr>
          <p:nvPr>
            <p:ph type="title"/>
          </p:nvPr>
        </p:nvSpPr>
        <p:spPr/>
        <p:txBody>
          <a:bodyPr/>
          <a:lstStyle/>
          <a:p>
            <a:endParaRPr lang="es-CL"/>
          </a:p>
        </p:txBody>
      </p:sp>
      <p:sp>
        <p:nvSpPr>
          <p:cNvPr id="3" name="Marcador de contenido 2">
            <a:extLst>
              <a:ext uri="{FF2B5EF4-FFF2-40B4-BE49-F238E27FC236}">
                <a16:creationId xmlns:a16="http://schemas.microsoft.com/office/drawing/2014/main" id="{E37FBCF7-688B-4E80-9AA8-13CC0636A159}"/>
              </a:ext>
            </a:extLst>
          </p:cNvPr>
          <p:cNvSpPr>
            <a:spLocks noGrp="1"/>
          </p:cNvSpPr>
          <p:nvPr>
            <p:ph idx="1"/>
          </p:nvPr>
        </p:nvSpPr>
        <p:spPr/>
        <p:txBody>
          <a:bodyPr/>
          <a:lstStyle/>
          <a:p>
            <a:endParaRPr lang="es-CL"/>
          </a:p>
        </p:txBody>
      </p:sp>
      <p:pic>
        <p:nvPicPr>
          <p:cNvPr id="4" name="Imagen 3">
            <a:extLst>
              <a:ext uri="{FF2B5EF4-FFF2-40B4-BE49-F238E27FC236}">
                <a16:creationId xmlns:a16="http://schemas.microsoft.com/office/drawing/2014/main" id="{6CC9DF70-CF3E-4011-A67F-2D352B65C13E}"/>
              </a:ext>
            </a:extLst>
          </p:cNvPr>
          <p:cNvPicPr>
            <a:picLocks noChangeAspect="1"/>
          </p:cNvPicPr>
          <p:nvPr/>
        </p:nvPicPr>
        <p:blipFill>
          <a:blip r:embed="rId2"/>
          <a:stretch>
            <a:fillRect/>
          </a:stretch>
        </p:blipFill>
        <p:spPr>
          <a:xfrm>
            <a:off x="898270" y="0"/>
            <a:ext cx="8900403" cy="6858000"/>
          </a:xfrm>
          <a:prstGeom prst="rect">
            <a:avLst/>
          </a:prstGeom>
        </p:spPr>
      </p:pic>
      <p:sp>
        <p:nvSpPr>
          <p:cNvPr id="6" name="CuadroTexto 5">
            <a:extLst>
              <a:ext uri="{FF2B5EF4-FFF2-40B4-BE49-F238E27FC236}">
                <a16:creationId xmlns:a16="http://schemas.microsoft.com/office/drawing/2014/main" id="{8E030BC8-1063-4949-AC29-5E9E35337E2B}"/>
              </a:ext>
            </a:extLst>
          </p:cNvPr>
          <p:cNvSpPr txBox="1"/>
          <p:nvPr/>
        </p:nvSpPr>
        <p:spPr>
          <a:xfrm>
            <a:off x="1103312" y="229388"/>
            <a:ext cx="2662989" cy="646331"/>
          </a:xfrm>
          <a:prstGeom prst="rect">
            <a:avLst/>
          </a:prstGeom>
          <a:noFill/>
        </p:spPr>
        <p:txBody>
          <a:bodyPr wrap="square" rtlCol="0">
            <a:spAutoFit/>
          </a:bodyPr>
          <a:lstStyle/>
          <a:p>
            <a:r>
              <a:rPr lang="es-CL" b="1" dirty="0">
                <a:solidFill>
                  <a:schemeClr val="bg1"/>
                </a:solidFill>
              </a:rPr>
              <a:t>Situación a las 1400 del 02 de diciembre</a:t>
            </a:r>
          </a:p>
        </p:txBody>
      </p:sp>
    </p:spTree>
    <p:extLst>
      <p:ext uri="{BB962C8B-B14F-4D97-AF65-F5344CB8AC3E}">
        <p14:creationId xmlns:p14="http://schemas.microsoft.com/office/powerpoint/2010/main" val="14272857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2DFEE5DA-0CD3-43C0-AB84-BEAFA65193BA}"/>
              </a:ext>
            </a:extLst>
          </p:cNvPr>
          <p:cNvPicPr>
            <a:picLocks noChangeAspect="1"/>
          </p:cNvPicPr>
          <p:nvPr/>
        </p:nvPicPr>
        <p:blipFill rotWithShape="1">
          <a:blip r:embed="rId2"/>
          <a:srcRect l="60702" t="13315" r="1094" b="11648"/>
          <a:stretch/>
        </p:blipFill>
        <p:spPr>
          <a:xfrm>
            <a:off x="284160" y="338341"/>
            <a:ext cx="5597527" cy="618131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9" name="Imagen 8">
            <a:extLst>
              <a:ext uri="{FF2B5EF4-FFF2-40B4-BE49-F238E27FC236}">
                <a16:creationId xmlns:a16="http://schemas.microsoft.com/office/drawing/2014/main" id="{01A83596-766E-40C2-AED0-ACB4B030A8F0}"/>
              </a:ext>
            </a:extLst>
          </p:cNvPr>
          <p:cNvPicPr>
            <a:picLocks noChangeAspect="1"/>
          </p:cNvPicPr>
          <p:nvPr/>
        </p:nvPicPr>
        <p:blipFill>
          <a:blip r:embed="rId3"/>
          <a:stretch>
            <a:fillRect/>
          </a:stretch>
        </p:blipFill>
        <p:spPr>
          <a:xfrm>
            <a:off x="6310315" y="338341"/>
            <a:ext cx="5271912" cy="618131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Rectángulo 1">
            <a:extLst>
              <a:ext uri="{FF2B5EF4-FFF2-40B4-BE49-F238E27FC236}">
                <a16:creationId xmlns:a16="http://schemas.microsoft.com/office/drawing/2014/main" id="{29838607-E15B-4561-89E4-3B7B55113767}"/>
              </a:ext>
            </a:extLst>
          </p:cNvPr>
          <p:cNvSpPr/>
          <p:nvPr/>
        </p:nvSpPr>
        <p:spPr>
          <a:xfrm>
            <a:off x="284160" y="4529138"/>
            <a:ext cx="5597527" cy="199052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22448384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C240ED0-A296-4EDC-8EAE-A2C53EC6FF15}"/>
              </a:ext>
            </a:extLst>
          </p:cNvPr>
          <p:cNvSpPr>
            <a:spLocks noGrp="1"/>
          </p:cNvSpPr>
          <p:nvPr>
            <p:ph type="title"/>
          </p:nvPr>
        </p:nvSpPr>
        <p:spPr/>
        <p:txBody>
          <a:bodyPr/>
          <a:lstStyle/>
          <a:p>
            <a:r>
              <a:rPr lang="es-CL" dirty="0"/>
              <a:t>Principios aplicados</a:t>
            </a:r>
          </a:p>
        </p:txBody>
      </p:sp>
      <p:sp>
        <p:nvSpPr>
          <p:cNvPr id="3" name="Marcador de contenido 2">
            <a:extLst>
              <a:ext uri="{FF2B5EF4-FFF2-40B4-BE49-F238E27FC236}">
                <a16:creationId xmlns:a16="http://schemas.microsoft.com/office/drawing/2014/main" id="{29BA67FC-C25F-47DD-BF13-842A35724435}"/>
              </a:ext>
            </a:extLst>
          </p:cNvPr>
          <p:cNvSpPr>
            <a:spLocks noGrp="1"/>
          </p:cNvSpPr>
          <p:nvPr>
            <p:ph idx="1"/>
          </p:nvPr>
        </p:nvSpPr>
        <p:spPr>
          <a:xfrm>
            <a:off x="1103312" y="1385888"/>
            <a:ext cx="8946541" cy="4862512"/>
          </a:xfrm>
        </p:spPr>
        <p:txBody>
          <a:bodyPr>
            <a:normAutofit/>
          </a:bodyPr>
          <a:lstStyle/>
          <a:p>
            <a:r>
              <a:rPr lang="es-CL" sz="2400" dirty="0"/>
              <a:t>Configuración del escenario en beneficio propio.</a:t>
            </a:r>
          </a:p>
          <a:p>
            <a:pPr lvl="1">
              <a:buFont typeface="Wingdings" panose="05000000000000000000" pitchFamily="2" charset="2"/>
              <a:buChar char="v"/>
            </a:pPr>
            <a:r>
              <a:rPr lang="es-CL" sz="2400" dirty="0"/>
              <a:t>Escoger el momento y lugar.</a:t>
            </a:r>
          </a:p>
          <a:p>
            <a:pPr lvl="1">
              <a:buFont typeface="Wingdings" panose="05000000000000000000" pitchFamily="2" charset="2"/>
              <a:buChar char="v"/>
            </a:pPr>
            <a:r>
              <a:rPr lang="es-CL" sz="2400" dirty="0"/>
              <a:t>Crear el efecto de vulnerabilidad para forzar el ataque.</a:t>
            </a:r>
          </a:p>
          <a:p>
            <a:pPr lvl="1">
              <a:buFont typeface="Wingdings" panose="05000000000000000000" pitchFamily="2" charset="2"/>
              <a:buChar char="v"/>
            </a:pPr>
            <a:r>
              <a:rPr lang="es-CL" sz="2400" dirty="0"/>
              <a:t>Hacer creer al enemigo que tenía la ventaja.</a:t>
            </a:r>
          </a:p>
          <a:p>
            <a:pPr lvl="1"/>
            <a:endParaRPr lang="es-CL" sz="2400" dirty="0"/>
          </a:p>
          <a:p>
            <a:r>
              <a:rPr lang="es-CL" sz="2400" dirty="0"/>
              <a:t>Rapidez de movimiento.</a:t>
            </a:r>
          </a:p>
          <a:p>
            <a:r>
              <a:rPr lang="es-CL" sz="2400" dirty="0"/>
              <a:t>De la defensa, pasar al ataque ganando la iniciativa.</a:t>
            </a:r>
          </a:p>
          <a:p>
            <a:r>
              <a:rPr lang="es-CL" sz="2400" dirty="0"/>
              <a:t>COG (unicidad del ejercito ruso-austriaco)</a:t>
            </a:r>
          </a:p>
          <a:p>
            <a:pPr lvl="1">
              <a:buFont typeface="Wingdings" panose="05000000000000000000" pitchFamily="2" charset="2"/>
              <a:buChar char="v"/>
            </a:pPr>
            <a:r>
              <a:rPr lang="es-CL" sz="2400" dirty="0"/>
              <a:t>Lo divide a través de la maniobra.</a:t>
            </a:r>
          </a:p>
          <a:p>
            <a:endParaRPr lang="es-CL" dirty="0"/>
          </a:p>
          <a:p>
            <a:endParaRPr lang="es-CL" dirty="0"/>
          </a:p>
        </p:txBody>
      </p:sp>
    </p:spTree>
    <p:extLst>
      <p:ext uri="{BB962C8B-B14F-4D97-AF65-F5344CB8AC3E}">
        <p14:creationId xmlns:p14="http://schemas.microsoft.com/office/powerpoint/2010/main" val="366869852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DCA3544-290A-47E8-9542-5984DF27724B}"/>
              </a:ext>
            </a:extLst>
          </p:cNvPr>
          <p:cNvSpPr>
            <a:spLocks noGrp="1"/>
          </p:cNvSpPr>
          <p:nvPr>
            <p:ph type="title"/>
          </p:nvPr>
        </p:nvSpPr>
        <p:spPr/>
        <p:txBody>
          <a:bodyPr/>
          <a:lstStyle/>
          <a:p>
            <a:r>
              <a:rPr lang="es-CL" dirty="0"/>
              <a:t>Consecuencias</a:t>
            </a:r>
          </a:p>
        </p:txBody>
      </p:sp>
      <p:sp>
        <p:nvSpPr>
          <p:cNvPr id="3" name="Marcador de contenido 2">
            <a:extLst>
              <a:ext uri="{FF2B5EF4-FFF2-40B4-BE49-F238E27FC236}">
                <a16:creationId xmlns:a16="http://schemas.microsoft.com/office/drawing/2014/main" id="{186CBB03-BCC0-40CB-9F39-30CC945DF0C0}"/>
              </a:ext>
            </a:extLst>
          </p:cNvPr>
          <p:cNvSpPr>
            <a:spLocks noGrp="1"/>
          </p:cNvSpPr>
          <p:nvPr>
            <p:ph idx="1"/>
          </p:nvPr>
        </p:nvSpPr>
        <p:spPr>
          <a:xfrm>
            <a:off x="1104293" y="1724306"/>
            <a:ext cx="8946541" cy="4195481"/>
          </a:xfrm>
        </p:spPr>
        <p:txBody>
          <a:bodyPr>
            <a:normAutofit/>
          </a:bodyPr>
          <a:lstStyle/>
          <a:p>
            <a:pPr>
              <a:lnSpc>
                <a:spcPct val="150000"/>
              </a:lnSpc>
            </a:pPr>
            <a:r>
              <a:rPr lang="es-CL" sz="2400" dirty="0"/>
              <a:t>Disolución de la Tercera coalición. 27.000 bajas </a:t>
            </a:r>
          </a:p>
          <a:p>
            <a:pPr lvl="1">
              <a:lnSpc>
                <a:spcPct val="150000"/>
              </a:lnSpc>
            </a:pPr>
            <a:r>
              <a:rPr lang="es-CL" sz="2400" dirty="0"/>
              <a:t>32% del ejército aliado.</a:t>
            </a:r>
          </a:p>
          <a:p>
            <a:pPr>
              <a:lnSpc>
                <a:spcPct val="150000"/>
              </a:lnSpc>
            </a:pPr>
            <a:r>
              <a:rPr lang="es-CL" sz="2400" dirty="0"/>
              <a:t>Pérdida de numerosos territorios por parte de Austria.</a:t>
            </a:r>
          </a:p>
          <a:p>
            <a:pPr>
              <a:lnSpc>
                <a:spcPct val="150000"/>
              </a:lnSpc>
            </a:pPr>
            <a:r>
              <a:rPr lang="es-CL" sz="2400" dirty="0"/>
              <a:t>Disolución del Sacro Imperio Romano-Germánico.</a:t>
            </a:r>
          </a:p>
          <a:p>
            <a:pPr>
              <a:lnSpc>
                <a:spcPct val="150000"/>
              </a:lnSpc>
            </a:pPr>
            <a:r>
              <a:rPr lang="es-CL" sz="2400" dirty="0"/>
              <a:t>Hegemonía Francesa en Europa durante la siguiente década.</a:t>
            </a:r>
          </a:p>
        </p:txBody>
      </p:sp>
    </p:spTree>
    <p:extLst>
      <p:ext uri="{BB962C8B-B14F-4D97-AF65-F5344CB8AC3E}">
        <p14:creationId xmlns:p14="http://schemas.microsoft.com/office/powerpoint/2010/main" val="96213287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1387</TotalTime>
  <Words>1938</Words>
  <Application>Microsoft Office PowerPoint</Application>
  <PresentationFormat>Panorámica</PresentationFormat>
  <Paragraphs>251</Paragraphs>
  <Slides>45</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45</vt:i4>
      </vt:variant>
    </vt:vector>
  </HeadingPairs>
  <TitlesOfParts>
    <vt:vector size="51" baseType="lpstr">
      <vt:lpstr>Arial</vt:lpstr>
      <vt:lpstr>Calibri-Italic</vt:lpstr>
      <vt:lpstr>Century Gothic</vt:lpstr>
      <vt:lpstr>Wingdings</vt:lpstr>
      <vt:lpstr>Wingdings 3</vt:lpstr>
      <vt:lpstr>Ion</vt:lpstr>
      <vt:lpstr>INTRODUCCIÓN A LA GUERRA DE MANIOBRA</vt:lpstr>
      <vt:lpstr>TEMARIO</vt:lpstr>
      <vt:lpstr>INTRODUCCIÓN</vt:lpstr>
      <vt:lpstr>INTRODUCCIÓN</vt:lpstr>
      <vt:lpstr>INTRODUCCIÓN</vt:lpstr>
      <vt:lpstr>INTRODUCCIÓN</vt:lpstr>
      <vt:lpstr>INTRODUCCIÓN</vt:lpstr>
      <vt:lpstr>GENERALIDADES</vt:lpstr>
      <vt:lpstr>“la guerra es el campo del peligro, de los sufrimientos y dolores físicos, de la incertidumbre y de las fricciones”.   Clausewitz  </vt:lpstr>
      <vt:lpstr>Principios de la Guerra (Armada de Chile)</vt:lpstr>
      <vt:lpstr>PRINCIPIOS</vt:lpstr>
      <vt:lpstr>Ciclo OODA</vt:lpstr>
      <vt:lpstr>PRINCIPIOS</vt:lpstr>
      <vt:lpstr>PRINCIPIOS</vt:lpstr>
      <vt:lpstr>DEFINICIONES</vt:lpstr>
      <vt:lpstr>DEFINICIONES</vt:lpstr>
      <vt:lpstr>DEFINICIONES</vt:lpstr>
      <vt:lpstr>DEFINICIONES</vt:lpstr>
      <vt:lpstr>DEFINICIONES</vt:lpstr>
      <vt:lpstr>DEFINICIONES</vt:lpstr>
      <vt:lpstr>DEFINICIONES</vt:lpstr>
      <vt:lpstr>DEFINICIONES</vt:lpstr>
      <vt:lpstr>DEFINICIONES</vt:lpstr>
      <vt:lpstr>COMENTARIOS</vt:lpstr>
      <vt:lpstr>COMENTARIOS</vt:lpstr>
      <vt:lpstr>COMENTARIOS</vt:lpstr>
      <vt:lpstr>COMENTARIOS</vt:lpstr>
      <vt:lpstr>COMENTARIOS</vt:lpstr>
      <vt:lpstr>Principios de la Guerra (Armada de Chile)</vt:lpstr>
      <vt:lpstr>BIBLIOGRAFÍA</vt:lpstr>
      <vt:lpstr>ANÁLISIS DE BATALLAS</vt:lpstr>
      <vt:lpstr>BATALLA DE AUSTERLITZ 2 de diciembre de 1805</vt:lpstr>
      <vt:lpstr>Temario</vt:lpstr>
      <vt:lpstr>Antecedentes</vt:lpstr>
      <vt:lpstr>Antecedentes</vt:lpstr>
      <vt:lpstr>Antecedentes</vt:lpstr>
      <vt:lpstr>Antecedentes</vt:lpstr>
      <vt:lpstr>Antecedentes</vt:lpstr>
      <vt:lpstr>Presentación de PowerPoint</vt:lpstr>
      <vt:lpstr>Presentación de PowerPoint</vt:lpstr>
      <vt:lpstr>Presentación de PowerPoint</vt:lpstr>
      <vt:lpstr>Presentación de PowerPoint</vt:lpstr>
      <vt:lpstr>Presentación de PowerPoint</vt:lpstr>
      <vt:lpstr>Principios aplicados</vt:lpstr>
      <vt:lpstr>Consecuencias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INTRODUCCIÓN A LA GUERRA DE MANIOBRAS</dc:title>
  <dc:creator>Javier</dc:creator>
  <cp:lastModifiedBy>Javier</cp:lastModifiedBy>
  <cp:revision>78</cp:revision>
  <dcterms:created xsi:type="dcterms:W3CDTF">2020-09-27T19:09:03Z</dcterms:created>
  <dcterms:modified xsi:type="dcterms:W3CDTF">2021-11-26T17:52:05Z</dcterms:modified>
</cp:coreProperties>
</file>