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7" r:id="rId1"/>
  </p:sldMasterIdLst>
  <p:notesMasterIdLst>
    <p:notesMasterId r:id="rId20"/>
  </p:notesMasterIdLst>
  <p:sldIdLst>
    <p:sldId id="333" r:id="rId2"/>
    <p:sldId id="324" r:id="rId3"/>
    <p:sldId id="337" r:id="rId4"/>
    <p:sldId id="343" r:id="rId5"/>
    <p:sldId id="331" r:id="rId6"/>
    <p:sldId id="332" r:id="rId7"/>
    <p:sldId id="321" r:id="rId8"/>
    <p:sldId id="336" r:id="rId9"/>
    <p:sldId id="347" r:id="rId10"/>
    <p:sldId id="322" r:id="rId11"/>
    <p:sldId id="342" r:id="rId12"/>
    <p:sldId id="335" r:id="rId13"/>
    <p:sldId id="323" r:id="rId14"/>
    <p:sldId id="325" r:id="rId15"/>
    <p:sldId id="348" r:id="rId16"/>
    <p:sldId id="345" r:id="rId17"/>
    <p:sldId id="326" r:id="rId18"/>
    <p:sldId id="344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CCFFFF"/>
    <a:srgbClr val="000000"/>
    <a:srgbClr val="F2F2F2"/>
    <a:srgbClr val="FF77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Estilo medio 1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Estilo medio 1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7"/>
    <p:restoredTop sz="87636" autoAdjust="0"/>
  </p:normalViewPr>
  <p:slideViewPr>
    <p:cSldViewPr snapToGrid="0" snapToObjects="1">
      <p:cViewPr varScale="1">
        <p:scale>
          <a:sx n="52" d="100"/>
          <a:sy n="52" d="100"/>
        </p:scale>
        <p:origin x="1136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21541-FBB5-274B-91BC-3055825F8329}" type="datetimeFigureOut">
              <a:rPr lang="es-ES_tradnl" smtClean="0"/>
              <a:pPr/>
              <a:t>24/02/2026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44BC2B-58F6-DB49-B90C-6764ACB16CB7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23760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/>
              <a:t>Es la condición</a:t>
            </a:r>
            <a:r>
              <a:rPr lang="es-ES" baseline="0" dirty="0"/>
              <a:t> como más antiguo</a:t>
            </a:r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2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/>
              <a:t>Es la</a:t>
            </a:r>
            <a:r>
              <a:rPr lang="es-ES" baseline="0" dirty="0"/>
              <a:t> posición en el ordenamiento </a:t>
            </a:r>
            <a:r>
              <a:rPr lang="es-ES" baseline="0" dirty="0" err="1"/>
              <a:t>jerarquico</a:t>
            </a:r>
            <a:r>
              <a:rPr lang="es-ES" baseline="0" dirty="0"/>
              <a:t>.</a:t>
            </a:r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4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5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6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561131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/>
              <a:t>No es solamente la posición en la escala </a:t>
            </a:r>
            <a:r>
              <a:rPr lang="es-ES" dirty="0" err="1"/>
              <a:t>jerarquica</a:t>
            </a:r>
            <a:r>
              <a:rPr lang="es-ES" dirty="0"/>
              <a:t> o la designación por</a:t>
            </a:r>
            <a:r>
              <a:rPr lang="es-ES" baseline="0" dirty="0"/>
              <a:t> resolución, conlleva liderazgo y el entregarse por quienes se le ha confiado.</a:t>
            </a:r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7</a:t>
            </a:fld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8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77623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9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976403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16</a:t>
            </a:fld>
            <a:endParaRPr lang="es-ES_trad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18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MX"/>
              <a:t>Haz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9E6DD-80A4-4192-ABD0-1EF958329E3A}" type="datetime1">
              <a:rPr lang="es-CL" smtClean="0"/>
              <a:t>24-02-2026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9195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49F3E-4CEC-4E20-8138-7588AF66B739}" type="datetime1">
              <a:rPr lang="es-CL" smtClean="0"/>
              <a:t>24-02-2026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1304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904E5-64D6-465B-8C7B-2EC23E8CF57F}" type="datetime1">
              <a:rPr lang="es-CL" smtClean="0"/>
              <a:t>24-02-2026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920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5758F-867B-4583-85A2-D90790B6D7DC}" type="datetime1">
              <a:rPr lang="es-CL" smtClean="0"/>
              <a:t>24-02-2026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2541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14F92-7E17-494E-81AF-B295645989C2}" type="datetime1">
              <a:rPr lang="es-CL" smtClean="0"/>
              <a:t>24-02-2026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583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6CC50-8222-4437-94EB-3603AB779448}" type="datetime1">
              <a:rPr lang="es-CL" smtClean="0"/>
              <a:t>24-02-2026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9340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EB730-9B8C-46C1-97CE-5888EEF55032}" type="datetime1">
              <a:rPr lang="es-CL" smtClean="0"/>
              <a:t>24-02-2026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3738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83065-CD9F-4AF9-8618-444540D4F6C7}" type="datetime1">
              <a:rPr lang="es-CL" smtClean="0"/>
              <a:t>24-02-2026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4691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MX"/>
              <a:t>Haz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69BA3-2029-46C1-8A7B-30A92DE9368E}" type="datetime1">
              <a:rPr lang="es-CL" smtClean="0"/>
              <a:t>24-02-2026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7373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MX"/>
              <a:t>Haz clic en el icono para agregar una imagen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45BBC-003E-4ED4-BD94-12BF51B31BCD}" type="datetime1">
              <a:rPr lang="es-CL" smtClean="0"/>
              <a:t>24-02-2026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719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426C8-227B-4B26-A5E4-FA17E954BAD7}" type="datetime1">
              <a:rPr lang="es-CL" smtClean="0"/>
              <a:t>24-02-2026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29880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FDAEC-CAEA-4ED6-B15A-C9176442A7DE}" type="datetime1">
              <a:rPr lang="es-CL" smtClean="0"/>
              <a:t>24-02-2026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049449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2F3-870B-4760-AC1D-F4BF67FC836D}" type="datetime1">
              <a:rPr lang="es-CL" smtClean="0"/>
              <a:t>24-02-2026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0731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MX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E39EF-211C-4755-9963-71D48C4E91D5}" type="datetime1">
              <a:rPr lang="es-CL" smtClean="0"/>
              <a:t>24-02-2026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582893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MX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09EC3-CB2D-436B-A95B-528DEE0314D4}" type="datetime1">
              <a:rPr lang="es-CL" smtClean="0"/>
              <a:t>24-02-2026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74506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72154-CCA4-484A-A924-3E724E457743}" type="datetime1">
              <a:rPr lang="es-CL" smtClean="0"/>
              <a:t>24-02-2026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85731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0A41F-2CDF-449D-BC61-98881A1AB9B5}" type="datetime1">
              <a:rPr lang="es-CL" smtClean="0"/>
              <a:t>24-02-2026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8831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3972299-B02A-40C2-A0A8-39D75C2699E8}" type="datetime1">
              <a:rPr lang="es-CL" smtClean="0"/>
              <a:t>24-02-2026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9626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ommons.wikimedia.org/wiki/File:SS.OO.5.-_CAPIT%C3%81N_DE_NAV%C3%8DO.svg" TargetMode="External"/><Relationship Id="rId5" Type="http://schemas.openxmlformats.org/officeDocument/2006/relationships/image" Target="../media/image3.png"/><Relationship Id="rId4" Type="http://schemas.openxmlformats.org/officeDocument/2006/relationships/hyperlink" Target="https://commons.wikimedia.org/wiki/File:SS.OO.11.-_GUARDIAMARINA.sv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ommons.wikimedia.org/wiki/File:SS.OO.5.-_CAPIT%C3%81N_DE_NAV%C3%8DO.svg" TargetMode="External"/><Relationship Id="rId5" Type="http://schemas.openxmlformats.org/officeDocument/2006/relationships/image" Target="../media/image3.png"/><Relationship Id="rId4" Type="http://schemas.openxmlformats.org/officeDocument/2006/relationships/hyperlink" Target="https://commons.wikimedia.org/wiki/File:SS.OO.11.-_GUARDIAMARINA.sv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ommons.wikimedia.org/wiki/File:SS.OO.11.-_GUARDIAMARINA.svg" TargetMode="External"/><Relationship Id="rId5" Type="http://schemas.openxmlformats.org/officeDocument/2006/relationships/image" Target="../media/image6.png"/><Relationship Id="rId4" Type="http://schemas.openxmlformats.org/officeDocument/2006/relationships/hyperlink" Target="https://commons.wikimedia.org/wiki/File:SS.OO.6.-_CAPIT%C3%81N_DE_FRAGATA.sv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12204113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72144" y="536425"/>
            <a:ext cx="12125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854251" y="4585037"/>
            <a:ext cx="10133993" cy="1015663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JERARQUIA Y SUBORDINACIÓN</a:t>
            </a: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2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13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ángulo 1"/>
          <p:cNvSpPr/>
          <p:nvPr/>
        </p:nvSpPr>
        <p:spPr>
          <a:xfrm>
            <a:off x="805723" y="1385290"/>
            <a:ext cx="9837293" cy="4863109"/>
          </a:xfrm>
          <a:prstGeom prst="rect">
            <a:avLst/>
          </a:prstGeo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449263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s-ES_tradnl" sz="10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9263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r>
              <a:rPr lang="es-ES_tradnl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JERARQUÍA</a:t>
            </a:r>
          </a:p>
          <a:p>
            <a:pPr marL="449263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s-ES_tradnl" sz="2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9263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r>
              <a:rPr lang="es-ES_tradnl" sz="28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Autoridad inherente de todo superior en razón de su grado o antigüedad, independiente del escalafón al que pertenece.</a:t>
            </a:r>
          </a:p>
          <a:p>
            <a:pPr marL="449263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r>
              <a:rPr lang="es-ES_tradnl" sz="28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 primacía sobre quién tenga grado o antigüedad inferior.</a:t>
            </a:r>
          </a:p>
          <a:p>
            <a:pPr marL="449263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r>
              <a:rPr lang="es-ES_tradnl" sz="28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Implica obediencia y respeto. </a:t>
            </a:r>
          </a:p>
        </p:txBody>
      </p:sp>
    </p:spTree>
    <p:extLst>
      <p:ext uri="{BB962C8B-B14F-4D97-AF65-F5344CB8AC3E}">
        <p14:creationId xmlns:p14="http://schemas.microsoft.com/office/powerpoint/2010/main" val="1782481719"/>
      </p:ext>
    </p:extLst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56583" y="1679719"/>
            <a:ext cx="4905530" cy="4531474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449263" indent="0">
              <a:buNone/>
            </a:pPr>
            <a:r>
              <a:rPr lang="es-CL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Grado: </a:t>
            </a:r>
          </a:p>
          <a:p>
            <a:pPr marL="449263" indent="0">
              <a:buNone/>
            </a:pPr>
            <a:r>
              <a:rPr lang="es-CL" sz="28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 la categoría militar que se posee y corresponde a una determinada ubicación dentro de la escala jerárquica.</a:t>
            </a:r>
          </a:p>
          <a:p>
            <a:pPr marL="449263" indent="0">
              <a:buNone/>
            </a:pPr>
            <a:endParaRPr lang="es-CL" sz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5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Marcador de contenido 2"/>
          <p:cNvSpPr txBox="1">
            <a:spLocks/>
          </p:cNvSpPr>
          <p:nvPr/>
        </p:nvSpPr>
        <p:spPr>
          <a:xfrm>
            <a:off x="6629889" y="1214648"/>
            <a:ext cx="4749800" cy="546161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Vicealmirante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Contraalmirante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Capitán de Navío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Capitán de Fragata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Capitán de Corbeta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Teniente 1º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Teniente 2º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Subteniente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Guardiamarina </a:t>
            </a:r>
            <a:endParaRPr lang="es-ES_tradnl" sz="28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80870" y="1071040"/>
            <a:ext cx="10781674" cy="5712009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449263" indent="0">
              <a:buNone/>
            </a:pPr>
            <a:r>
              <a:rPr lang="es-CL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Antigüedad: </a:t>
            </a:r>
          </a:p>
          <a:p>
            <a:pPr marL="449263" indent="0">
              <a:buNone/>
            </a:pPr>
            <a:r>
              <a:rPr lang="es-CL" sz="28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 la preeminencia * del personal de Oficiales y de Gente de Mar, fundada en razones de nombramiento, ascenso, grado, escalafón, años de servicio o Institución a que pertenece.</a:t>
            </a:r>
          </a:p>
          <a:p>
            <a:pPr marL="449263" indent="0">
              <a:buNone/>
            </a:pPr>
            <a:r>
              <a:rPr lang="es-CL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Posición privilegiada con respecto a otro, por mérito</a:t>
            </a:r>
          </a:p>
          <a:p>
            <a:pPr marL="449263" indent="0">
              <a:buNone/>
            </a:pPr>
            <a:endParaRPr lang="es-CL" sz="2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9263" indent="0">
              <a:buNone/>
            </a:pPr>
            <a:r>
              <a:rPr lang="es-CL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Cargo o Puesto: </a:t>
            </a:r>
          </a:p>
          <a:p>
            <a:pPr marL="449263" indent="0">
              <a:buNone/>
            </a:pPr>
            <a:r>
              <a:rPr lang="es-CL" sz="28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 la ocupación o función que se asigna en virtud del grado jerárquico, especialidad, antigüedad, conocimientos, habilidades, etc.</a:t>
            </a:r>
          </a:p>
        </p:txBody>
      </p:sp>
      <p:grpSp>
        <p:nvGrpSpPr>
          <p:cNvPr id="5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48556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189" y="1363902"/>
            <a:ext cx="8329611" cy="5165765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>
              <a:buNone/>
            </a:pPr>
            <a:r>
              <a:rPr lang="es-CL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SUBALTERNO:</a:t>
            </a:r>
          </a:p>
          <a:p>
            <a:pPr marL="173038" indent="0">
              <a:buNone/>
            </a:pPr>
            <a:r>
              <a:rPr lang="es-CL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s-CL" sz="24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 aquel que tiene con respecto a otro una posición más baja en la escala jerárquica y dentro del mismo grado menor antigüedad, no importando la rama o servicio a que pertenezca.</a:t>
            </a:r>
          </a:p>
          <a:p>
            <a:pPr marL="173038" indent="0">
              <a:buNone/>
            </a:pPr>
            <a:endParaRPr lang="es-CL" sz="24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3038" indent="0">
              <a:buNone/>
            </a:pPr>
            <a:r>
              <a:rPr lang="es-CL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SUBORDINADO:</a:t>
            </a:r>
          </a:p>
          <a:p>
            <a:pPr marL="173038" indent="0">
              <a:buNone/>
            </a:pPr>
            <a:r>
              <a:rPr lang="es-CL" sz="24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 aquel que </a:t>
            </a:r>
            <a:r>
              <a:rPr lang="es-CL" sz="2400" u="sng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está a las órdenes de otro</a:t>
            </a:r>
            <a:r>
              <a:rPr lang="es-CL" sz="24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cualquiera que sea su grado o antigüedad.</a:t>
            </a:r>
          </a:p>
        </p:txBody>
      </p:sp>
      <p:grpSp>
        <p:nvGrpSpPr>
          <p:cNvPr id="8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Marcador de contenido 2"/>
          <p:cNvSpPr txBox="1">
            <a:spLocks/>
          </p:cNvSpPr>
          <p:nvPr/>
        </p:nvSpPr>
        <p:spPr>
          <a:xfrm>
            <a:off x="8810368" y="1363902"/>
            <a:ext cx="3126211" cy="516576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Vicealmirante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Contraalmirante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Capitán de Navío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Capitán de Fragata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Capitán de Corbeta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Teniente 1º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Teniente 2º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Subteniente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Guardiamarina </a:t>
            </a:r>
            <a:endParaRPr lang="es-ES_tradnl" sz="20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Flecha: hacia abajo 10">
            <a:extLst>
              <a:ext uri="{FF2B5EF4-FFF2-40B4-BE49-F238E27FC236}">
                <a16:creationId xmlns:a16="http://schemas.microsoft.com/office/drawing/2014/main" id="{911784AA-549D-7FA6-B3A0-87DD07EFB60A}"/>
              </a:ext>
            </a:extLst>
          </p:cNvPr>
          <p:cNvSpPr/>
          <p:nvPr/>
        </p:nvSpPr>
        <p:spPr>
          <a:xfrm>
            <a:off x="8810368" y="1618734"/>
            <a:ext cx="284205" cy="4466089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23568" y="1240276"/>
            <a:ext cx="8538518" cy="5553372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360363" indent="0">
              <a:buNone/>
            </a:pPr>
            <a:r>
              <a:rPr lang="es-CL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SUPERIOR JERÁRQUICO O POR RAZÓN DE GRADO:</a:t>
            </a:r>
          </a:p>
          <a:p>
            <a:pPr marL="360363" indent="0">
              <a:buNone/>
            </a:pPr>
            <a:r>
              <a:rPr lang="es-CL" sz="24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Aquél que tiene respecto a otro, un puesto más elevado en la escala jerárquica o, dentro del mismo grado, mayor antigüedad,</a:t>
            </a:r>
          </a:p>
          <a:p>
            <a:pPr marL="360363" indent="0">
              <a:buNone/>
            </a:pPr>
            <a:r>
              <a:rPr lang="es-CL" sz="24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sea cual sea la rama o servicio a que pertenece.</a:t>
            </a:r>
          </a:p>
          <a:p>
            <a:pPr marL="360363" indent="0">
              <a:buNone/>
            </a:pPr>
            <a:endParaRPr lang="es-CL" sz="24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60363" indent="0">
              <a:buNone/>
            </a:pPr>
            <a:r>
              <a:rPr lang="es-CL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SUPERIOR MILITAR O POR RAZÓN DE MANDO:</a:t>
            </a:r>
          </a:p>
          <a:p>
            <a:pPr marL="360363" indent="0">
              <a:buNone/>
            </a:pPr>
            <a:r>
              <a:rPr lang="es-CL" sz="24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Aquél que ejerce autoridad, mando o jurisdicción por el cargo que se le ha conferido legalmente de acuerdo a las leyes y reglamentos, en todos los asuntos de su autoridad, mando o jurisdicción.</a:t>
            </a:r>
          </a:p>
        </p:txBody>
      </p:sp>
      <p:grpSp>
        <p:nvGrpSpPr>
          <p:cNvPr id="5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Marcador de contenido 2">
            <a:extLst>
              <a:ext uri="{FF2B5EF4-FFF2-40B4-BE49-F238E27FC236}">
                <a16:creationId xmlns:a16="http://schemas.microsoft.com/office/drawing/2014/main" id="{209C9793-2267-8FA0-05A0-CBEE84D1D3F1}"/>
              </a:ext>
            </a:extLst>
          </p:cNvPr>
          <p:cNvSpPr txBox="1">
            <a:spLocks/>
          </p:cNvSpPr>
          <p:nvPr/>
        </p:nvSpPr>
        <p:spPr>
          <a:xfrm>
            <a:off x="8800094" y="1240276"/>
            <a:ext cx="3126211" cy="516576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Vicealmirante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Contraalmirante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Capitán de Navío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Capitán de Fragata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Capitán de Corbeta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Teniente 1º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Teniente 2º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Subteniente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Guardiamarina </a:t>
            </a:r>
            <a:endParaRPr lang="es-ES_tradnl" sz="20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Flecha: hacia abajo 8">
            <a:extLst>
              <a:ext uri="{FF2B5EF4-FFF2-40B4-BE49-F238E27FC236}">
                <a16:creationId xmlns:a16="http://schemas.microsoft.com/office/drawing/2014/main" id="{85FEB092-8820-2085-5433-0AF7F6DEA846}"/>
              </a:ext>
            </a:extLst>
          </p:cNvPr>
          <p:cNvSpPr/>
          <p:nvPr/>
        </p:nvSpPr>
        <p:spPr>
          <a:xfrm rot="10800000">
            <a:off x="8810368" y="1618734"/>
            <a:ext cx="284205" cy="4466089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1000" y="1321424"/>
            <a:ext cx="11442700" cy="5346699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635000" indent="-4763" algn="just">
              <a:lnSpc>
                <a:spcPct val="90000"/>
              </a:lnSpc>
              <a:spcAft>
                <a:spcPct val="20000"/>
              </a:spcAft>
              <a:buNone/>
              <a:defRPr/>
            </a:pPr>
            <a:r>
              <a:rPr lang="es-CL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MANDO</a:t>
            </a:r>
            <a:r>
              <a:rPr lang="es-ES" sz="28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es-ES_tradnl" sz="2800" i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630238" lvl="1" indent="4763" algn="just">
              <a:lnSpc>
                <a:spcPct val="90000"/>
              </a:lnSpc>
              <a:spcAft>
                <a:spcPct val="20000"/>
              </a:spcAft>
              <a:buNone/>
              <a:defRPr/>
            </a:pPr>
            <a:r>
              <a:rPr lang="es-ES_tradnl" sz="2800" i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 la </a:t>
            </a:r>
            <a:r>
              <a:rPr lang="es-ES_tradnl" sz="2800" i="1" u="sng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autoridad</a:t>
            </a:r>
            <a:r>
              <a:rPr lang="es-ES_tradnl" sz="2800" i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ejercida por el personal de las Fuerzas Armadas sobre sus </a:t>
            </a:r>
            <a:r>
              <a:rPr lang="es-ES_tradnl" sz="2800" i="1" u="sng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subalternos y subordinados</a:t>
            </a:r>
            <a:r>
              <a:rPr lang="es-ES_tradnl" sz="2800" i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en virtud del grado, antigüedad o puestos que desempeñe.</a:t>
            </a:r>
          </a:p>
          <a:p>
            <a:pPr marL="630238" lvl="1" indent="4763" algn="just">
              <a:lnSpc>
                <a:spcPct val="90000"/>
              </a:lnSpc>
              <a:spcAft>
                <a:spcPct val="20000"/>
              </a:spcAft>
              <a:buNone/>
              <a:defRPr/>
            </a:pPr>
            <a:endParaRPr lang="es-ES_tradnl" sz="2800" i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630238" lvl="1" indent="4763" algn="just">
              <a:lnSpc>
                <a:spcPct val="90000"/>
              </a:lnSpc>
              <a:spcAft>
                <a:spcPct val="20000"/>
              </a:spcAft>
              <a:buNone/>
              <a:defRPr/>
            </a:pPr>
            <a:r>
              <a:rPr lang="es-ES_tradnl" sz="2800" i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 el arte profesional del oficial para </a:t>
            </a:r>
            <a:r>
              <a:rPr lang="es-ES_tradnl" sz="2800" i="1" u="sng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dirigir, guiar e inspirar </a:t>
            </a:r>
            <a:r>
              <a:rPr lang="es-ES_tradnl" sz="2800" i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un grupo de hombres hacia el logro de un objetivo. Conduciendo a sus subordinados en una  forma tal de obtener obediencia, respeto, lealtad, cooperación y confianza.</a:t>
            </a:r>
          </a:p>
        </p:txBody>
      </p:sp>
      <p:grpSp>
        <p:nvGrpSpPr>
          <p:cNvPr id="5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72074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94873" y="1274164"/>
            <a:ext cx="6174396" cy="5456067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38100" indent="0" algn="just">
              <a:lnSpc>
                <a:spcPct val="90000"/>
              </a:lnSpc>
              <a:spcAft>
                <a:spcPct val="20000"/>
              </a:spcAft>
              <a:buNone/>
              <a:defRPr/>
            </a:pPr>
            <a:r>
              <a:rPr lang="es-CL" sz="2800" b="1" dirty="0">
                <a:solidFill>
                  <a:schemeClr val="bg1"/>
                </a:solidFill>
              </a:rPr>
              <a:t>	MANDO MILITAR</a:t>
            </a:r>
            <a:r>
              <a:rPr lang="es-ES" sz="2800" b="1" dirty="0">
                <a:solidFill>
                  <a:schemeClr val="bg1"/>
                </a:solidFill>
              </a:rPr>
              <a:t>:</a:t>
            </a:r>
          </a:p>
          <a:p>
            <a:pPr marL="355600" indent="-317500" algn="just">
              <a:lnSpc>
                <a:spcPct val="90000"/>
              </a:lnSpc>
              <a:spcAft>
                <a:spcPct val="20000"/>
              </a:spcAft>
              <a:defRPr/>
            </a:pPr>
            <a:endParaRPr lang="es-ES_tradnl" b="1" i="1" dirty="0">
              <a:solidFill>
                <a:schemeClr val="bg1"/>
              </a:solidFill>
            </a:endParaRPr>
          </a:p>
          <a:p>
            <a:pPr indent="-17463">
              <a:buNone/>
            </a:pPr>
            <a:r>
              <a:rPr lang="es-ES_tradnl" sz="2800" dirty="0">
                <a:solidFill>
                  <a:schemeClr val="bg1"/>
                </a:solidFill>
              </a:rPr>
              <a:t>Es el que corresponde por naturaleza al Oficial</a:t>
            </a:r>
            <a:r>
              <a:rPr lang="es-ES_tradnl" sz="2800" u="sng" dirty="0">
                <a:solidFill>
                  <a:schemeClr val="bg1"/>
                </a:solidFill>
              </a:rPr>
              <a:t> sobre el personal que le está subordinado </a:t>
            </a:r>
            <a:r>
              <a:rPr lang="es-ES_tradnl" sz="2800" dirty="0">
                <a:solidFill>
                  <a:schemeClr val="bg1"/>
                </a:solidFill>
              </a:rPr>
              <a:t>en razón del puesto que desempeña. </a:t>
            </a:r>
          </a:p>
          <a:p>
            <a:pPr indent="-17463">
              <a:buNone/>
            </a:pPr>
            <a:r>
              <a:rPr lang="es-ES_tradnl" sz="2800" dirty="0">
                <a:solidFill>
                  <a:schemeClr val="bg1"/>
                </a:solidFill>
              </a:rPr>
              <a:t>Es total, s</a:t>
            </a:r>
            <a:r>
              <a:rPr lang="es-CL" sz="2800" dirty="0">
                <a:solidFill>
                  <a:schemeClr val="bg1"/>
                </a:solidFill>
              </a:rPr>
              <a:t>e ejerce en todo momento y circunstancias.</a:t>
            </a:r>
            <a:endParaRPr lang="es-ES_tradnl" sz="2800" dirty="0">
              <a:solidFill>
                <a:schemeClr val="bg1"/>
              </a:solidFill>
            </a:endParaRPr>
          </a:p>
        </p:txBody>
      </p:sp>
      <p:grpSp>
        <p:nvGrpSpPr>
          <p:cNvPr id="8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" name="21 Grupo"/>
          <p:cNvGrpSpPr/>
          <p:nvPr/>
        </p:nvGrpSpPr>
        <p:grpSpPr>
          <a:xfrm>
            <a:off x="6574225" y="1207555"/>
            <a:ext cx="5693911" cy="5495026"/>
            <a:chOff x="6331530" y="1207555"/>
            <a:chExt cx="5693911" cy="5495026"/>
          </a:xfrm>
        </p:grpSpPr>
        <p:sp>
          <p:nvSpPr>
            <p:cNvPr id="12" name="Rectángulo 6"/>
            <p:cNvSpPr/>
            <p:nvPr/>
          </p:nvSpPr>
          <p:spPr>
            <a:xfrm>
              <a:off x="6331530" y="1207555"/>
              <a:ext cx="5350721" cy="5495026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director</a:t>
              </a:r>
            </a:p>
          </p:txBody>
        </p:sp>
        <p:sp>
          <p:nvSpPr>
            <p:cNvPr id="14" name="CuadroTexto 8"/>
            <p:cNvSpPr txBox="1"/>
            <p:nvPr/>
          </p:nvSpPr>
          <p:spPr>
            <a:xfrm>
              <a:off x="8012976" y="6142047"/>
              <a:ext cx="29676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24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SUBORDINADOS</a:t>
              </a:r>
              <a:endParaRPr lang="en-US" sz="24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5" name="CuadroTexto 9"/>
            <p:cNvSpPr txBox="1"/>
            <p:nvPr/>
          </p:nvSpPr>
          <p:spPr>
            <a:xfrm>
              <a:off x="7597137" y="1328602"/>
              <a:ext cx="34819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24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SUPERIOR MILITAR</a:t>
              </a:r>
              <a:endParaRPr lang="en-US" sz="24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8" name="CuadroTexto 12"/>
            <p:cNvSpPr txBox="1"/>
            <p:nvPr/>
          </p:nvSpPr>
          <p:spPr>
            <a:xfrm>
              <a:off x="9924332" y="3554958"/>
              <a:ext cx="21011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0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Es total.</a:t>
              </a:r>
              <a:endParaRPr lang="en-US" sz="20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endParaRPr>
            </a:p>
          </p:txBody>
        </p:sp>
        <p:cxnSp>
          <p:nvCxnSpPr>
            <p:cNvPr id="13" name="Conector recto de flecha 7"/>
            <p:cNvCxnSpPr/>
            <p:nvPr/>
          </p:nvCxnSpPr>
          <p:spPr>
            <a:xfrm>
              <a:off x="9350667" y="2163059"/>
              <a:ext cx="31531" cy="3601163"/>
            </a:xfrm>
            <a:prstGeom prst="straightConnector1">
              <a:avLst/>
            </a:prstGeom>
            <a:ln w="762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CuadroTexto 10"/>
            <p:cNvSpPr txBox="1"/>
            <p:nvPr/>
          </p:nvSpPr>
          <p:spPr>
            <a:xfrm>
              <a:off x="8709533" y="2141871"/>
              <a:ext cx="452047" cy="3553024"/>
            </a:xfrm>
            <a:prstGeom prst="rect">
              <a:avLst/>
            </a:prstGeom>
            <a:noFill/>
          </p:spPr>
          <p:txBody>
            <a:bodyPr vert="wordArtVert" wrap="none" rtlCol="0">
              <a:spAutoFit/>
            </a:bodyPr>
            <a:lstStyle/>
            <a:p>
              <a:r>
                <a:rPr lang="es-ES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MANDO MILITAR</a:t>
              </a:r>
              <a:endPara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CuadroTexto 11"/>
            <p:cNvSpPr txBox="1"/>
            <p:nvPr/>
          </p:nvSpPr>
          <p:spPr>
            <a:xfrm>
              <a:off x="6574225" y="3570893"/>
              <a:ext cx="213530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0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En razón del puesto.</a:t>
              </a:r>
              <a:endParaRPr lang="en-US" sz="20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endParaRPr>
            </a:p>
          </p:txBody>
        </p:sp>
        <p:pic>
          <p:nvPicPr>
            <p:cNvPr id="20" name="Imagen 53" descr="SS.OO.11.- GUARDIAMARINA.sv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2863" y="4878397"/>
              <a:ext cx="1057275" cy="885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Imagen 83" descr="SS.OO.5.- CAPITÁN DE NAVÍO.sv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7297" y="2163059"/>
              <a:ext cx="1057275" cy="885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23 CuadroTexto"/>
            <p:cNvSpPr txBox="1"/>
            <p:nvPr/>
          </p:nvSpPr>
          <p:spPr>
            <a:xfrm>
              <a:off x="7212891" y="3048884"/>
              <a:ext cx="9472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dirty="0">
                  <a:solidFill>
                    <a:schemeClr val="bg1"/>
                  </a:solidFill>
                </a:rPr>
                <a:t>Director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sp>
          <p:nvSpPr>
            <p:cNvPr id="25" name="24 CuadroTexto"/>
            <p:cNvSpPr txBox="1"/>
            <p:nvPr/>
          </p:nvSpPr>
          <p:spPr>
            <a:xfrm>
              <a:off x="7420592" y="5764222"/>
              <a:ext cx="93435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dirty="0">
                  <a:solidFill>
                    <a:schemeClr val="bg1"/>
                  </a:solidFill>
                </a:rPr>
                <a:t>Cadetes</a:t>
              </a:r>
              <a:endParaRPr lang="es-CL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2146926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" name="21 Grupo"/>
          <p:cNvGrpSpPr/>
          <p:nvPr/>
        </p:nvGrpSpPr>
        <p:grpSpPr>
          <a:xfrm>
            <a:off x="6574225" y="1207555"/>
            <a:ext cx="5350721" cy="5495026"/>
            <a:chOff x="6331530" y="1207555"/>
            <a:chExt cx="5350721" cy="5495026"/>
          </a:xfrm>
        </p:grpSpPr>
        <p:sp>
          <p:nvSpPr>
            <p:cNvPr id="12" name="Rectángulo 6"/>
            <p:cNvSpPr/>
            <p:nvPr/>
          </p:nvSpPr>
          <p:spPr>
            <a:xfrm>
              <a:off x="6331530" y="1207555"/>
              <a:ext cx="5350721" cy="5495026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director</a:t>
              </a:r>
            </a:p>
          </p:txBody>
        </p:sp>
        <p:sp>
          <p:nvSpPr>
            <p:cNvPr id="14" name="CuadroTexto 8"/>
            <p:cNvSpPr txBox="1"/>
            <p:nvPr/>
          </p:nvSpPr>
          <p:spPr>
            <a:xfrm>
              <a:off x="8012976" y="6142047"/>
              <a:ext cx="29676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24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SUBORDINADOS</a:t>
              </a:r>
              <a:endParaRPr lang="en-US" sz="24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5" name="CuadroTexto 9"/>
            <p:cNvSpPr txBox="1"/>
            <p:nvPr/>
          </p:nvSpPr>
          <p:spPr>
            <a:xfrm>
              <a:off x="7597137" y="1328602"/>
              <a:ext cx="34819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24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SUPERIOR MILITAR</a:t>
              </a:r>
              <a:endParaRPr lang="en-US" sz="24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cxnSp>
          <p:nvCxnSpPr>
            <p:cNvPr id="13" name="Conector recto de flecha 7"/>
            <p:cNvCxnSpPr/>
            <p:nvPr/>
          </p:nvCxnSpPr>
          <p:spPr>
            <a:xfrm>
              <a:off x="9350667" y="2163059"/>
              <a:ext cx="31531" cy="3601163"/>
            </a:xfrm>
            <a:prstGeom prst="straightConnector1">
              <a:avLst/>
            </a:prstGeom>
            <a:ln w="762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0" name="Imagen 53" descr="SS.OO.11.- GUARDIAMARINA.sv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2863" y="4878397"/>
              <a:ext cx="1057275" cy="885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Imagen 83" descr="SS.OO.5.- CAPITÁN DE NAVÍO.sv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7297" y="2163059"/>
              <a:ext cx="1057275" cy="885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23 CuadroTexto"/>
            <p:cNvSpPr txBox="1"/>
            <p:nvPr/>
          </p:nvSpPr>
          <p:spPr>
            <a:xfrm>
              <a:off x="7212891" y="3048884"/>
              <a:ext cx="9472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dirty="0">
                  <a:solidFill>
                    <a:schemeClr val="bg1"/>
                  </a:solidFill>
                </a:rPr>
                <a:t>Director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sp>
          <p:nvSpPr>
            <p:cNvPr id="25" name="24 CuadroTexto"/>
            <p:cNvSpPr txBox="1"/>
            <p:nvPr/>
          </p:nvSpPr>
          <p:spPr>
            <a:xfrm>
              <a:off x="7420592" y="5764222"/>
              <a:ext cx="93435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dirty="0">
                  <a:solidFill>
                    <a:schemeClr val="bg1"/>
                  </a:solidFill>
                </a:rPr>
                <a:t>Cadetes</a:t>
              </a:r>
              <a:endParaRPr lang="es-CL" dirty="0">
                <a:solidFill>
                  <a:schemeClr val="bg1"/>
                </a:solidFill>
              </a:endParaRPr>
            </a:p>
          </p:txBody>
        </p:sp>
      </p:grpSp>
      <p:sp>
        <p:nvSpPr>
          <p:cNvPr id="19" name="Marcador de contenido 2"/>
          <p:cNvSpPr txBox="1">
            <a:spLocks/>
          </p:cNvSpPr>
          <p:nvPr/>
        </p:nvSpPr>
        <p:spPr>
          <a:xfrm>
            <a:off x="181537" y="1764046"/>
            <a:ext cx="6470638" cy="4839666"/>
          </a:xfrm>
          <a:prstGeom prst="rect">
            <a:avLst/>
          </a:prstGeom>
          <a:solidFill>
            <a:schemeClr val="tx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/>
              <a:buNone/>
            </a:pPr>
            <a:r>
              <a:rPr lang="es-ES" sz="2800" u="sng" dirty="0">
                <a:solidFill>
                  <a:schemeClr val="bg1"/>
                </a:solidFill>
                <a:ea typeface="Verdana" panose="020B0604030504040204" pitchFamily="34" charset="0"/>
              </a:rPr>
              <a:t>CONDUCTO REGULAR: </a:t>
            </a:r>
          </a:p>
          <a:p>
            <a:pPr marL="0" indent="0" algn="just">
              <a:buFont typeface="Arial"/>
              <a:buNone/>
            </a:pPr>
            <a:endParaRPr lang="es-ES" sz="2800" u="sng" dirty="0">
              <a:solidFill>
                <a:schemeClr val="bg1"/>
              </a:solidFill>
              <a:ea typeface="Verdana" panose="020B0604030504040204" pitchFamily="34" charset="0"/>
            </a:endParaRPr>
          </a:p>
          <a:p>
            <a:pPr marL="266700" lvl="1" indent="0" algn="just">
              <a:buFont typeface="Arial"/>
              <a:buNone/>
            </a:pPr>
            <a:r>
              <a:rPr lang="es-CL" sz="2800" dirty="0">
                <a:solidFill>
                  <a:schemeClr val="bg1"/>
                </a:solidFill>
                <a:ea typeface="Verdana" panose="020B0604030504040204" pitchFamily="34" charset="0"/>
              </a:rPr>
              <a:t>“Camino normal por </a:t>
            </a:r>
            <a:r>
              <a:rPr lang="es-CL" sz="2800" b="1" u="sng" dirty="0">
                <a:solidFill>
                  <a:schemeClr val="bg1"/>
                </a:solidFill>
                <a:ea typeface="Verdana" panose="020B0604030504040204" pitchFamily="34" charset="0"/>
              </a:rPr>
              <a:t>línea de mando </a:t>
            </a:r>
            <a:r>
              <a:rPr lang="es-CL" sz="2800" dirty="0">
                <a:solidFill>
                  <a:schemeClr val="bg1"/>
                </a:solidFill>
                <a:ea typeface="Verdana" panose="020B0604030504040204" pitchFamily="34" charset="0"/>
              </a:rPr>
              <a:t>que debe seguir toda orden de comunicación del servicio, para llegar a su destino”. </a:t>
            </a:r>
          </a:p>
          <a:p>
            <a:pPr marL="266700" lvl="1" indent="0" algn="just">
              <a:buFont typeface="Arial"/>
              <a:buNone/>
            </a:pPr>
            <a:endParaRPr lang="es-CL" sz="2800" dirty="0">
              <a:solidFill>
                <a:schemeClr val="bg1"/>
              </a:solidFill>
              <a:ea typeface="Verdana" panose="020B0604030504040204" pitchFamily="34" charset="0"/>
            </a:endParaRPr>
          </a:p>
          <a:p>
            <a:pPr marL="266700" lvl="1" indent="0" algn="just">
              <a:buFont typeface="Arial"/>
              <a:buNone/>
            </a:pPr>
            <a:r>
              <a:rPr lang="es-CL" sz="2800" dirty="0">
                <a:solidFill>
                  <a:schemeClr val="bg1"/>
                </a:solidFill>
                <a:ea typeface="Verdana" panose="020B0604030504040204" pitchFamily="34" charset="0"/>
              </a:rPr>
              <a:t>Las órdenes e instrucciones bajan y las informaciones de cumplimiento, peticiones y reclamos suben, por el conducto regular.</a:t>
            </a:r>
            <a:endParaRPr lang="es-ES_tradnl" sz="2800" dirty="0">
              <a:solidFill>
                <a:schemeClr val="bg1"/>
              </a:solidFill>
              <a:ea typeface="Verdana" panose="020B0604030504040204" pitchFamily="34" charset="0"/>
            </a:endParaRPr>
          </a:p>
          <a:p>
            <a:pPr marL="266700" lvl="1" indent="0" algn="just">
              <a:buFont typeface="Arial"/>
              <a:buNone/>
            </a:pPr>
            <a:r>
              <a:rPr lang="es-CL" sz="400" b="1" dirty="0">
                <a:solidFill>
                  <a:schemeClr val="bg1"/>
                </a:solidFill>
              </a:rPr>
              <a:t> </a:t>
            </a:r>
          </a:p>
        </p:txBody>
      </p:sp>
      <p:cxnSp>
        <p:nvCxnSpPr>
          <p:cNvPr id="21" name="Conector recto de flecha 7"/>
          <p:cNvCxnSpPr/>
          <p:nvPr/>
        </p:nvCxnSpPr>
        <p:spPr>
          <a:xfrm flipV="1">
            <a:off x="10327899" y="2163059"/>
            <a:ext cx="0" cy="3601163"/>
          </a:xfrm>
          <a:prstGeom prst="straightConnector1">
            <a:avLst/>
          </a:prstGeom>
          <a:ln w="762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uadroTexto 10"/>
          <p:cNvSpPr txBox="1"/>
          <p:nvPr/>
        </p:nvSpPr>
        <p:spPr>
          <a:xfrm>
            <a:off x="8952228" y="2141871"/>
            <a:ext cx="452047" cy="3828036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es-E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LÍNEA DE MANDO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34400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62592" y="1113395"/>
            <a:ext cx="5318398" cy="3448988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lIns="36000" rIns="576000">
            <a:noAutofit/>
          </a:bodyPr>
          <a:lstStyle/>
          <a:p>
            <a:pPr marL="441325" indent="3175" algn="just">
              <a:lnSpc>
                <a:spcPct val="90000"/>
              </a:lnSpc>
              <a:spcAft>
                <a:spcPct val="20000"/>
              </a:spcAft>
              <a:buNone/>
              <a:tabLst>
                <a:tab pos="441325" algn="l"/>
              </a:tabLst>
              <a:defRPr/>
            </a:pPr>
            <a:r>
              <a:rPr lang="es-CL" sz="2800" b="1" dirty="0">
                <a:solidFill>
                  <a:schemeClr val="bg1"/>
                </a:solidFill>
              </a:rPr>
              <a:t>MANDO JER</a:t>
            </a:r>
            <a:r>
              <a:rPr lang="es-ES" sz="2800" b="1" dirty="0">
                <a:solidFill>
                  <a:schemeClr val="bg1"/>
                </a:solidFill>
              </a:rPr>
              <a:t>Á</a:t>
            </a:r>
            <a:r>
              <a:rPr lang="es-CL" sz="2800" b="1" dirty="0">
                <a:solidFill>
                  <a:schemeClr val="bg1"/>
                </a:solidFill>
              </a:rPr>
              <a:t>RQUICO</a:t>
            </a:r>
            <a:r>
              <a:rPr lang="es-ES" sz="2800" dirty="0">
                <a:solidFill>
                  <a:schemeClr val="bg1"/>
                </a:solidFill>
              </a:rPr>
              <a:t>:</a:t>
            </a:r>
          </a:p>
          <a:p>
            <a:pPr marL="441325" indent="3175" algn="just">
              <a:lnSpc>
                <a:spcPct val="90000"/>
              </a:lnSpc>
              <a:spcAft>
                <a:spcPct val="20000"/>
              </a:spcAft>
              <a:tabLst>
                <a:tab pos="441325" algn="l"/>
              </a:tabLst>
              <a:defRPr/>
            </a:pPr>
            <a:endParaRPr lang="es-ES_tradnl" sz="2800" dirty="0">
              <a:solidFill>
                <a:schemeClr val="bg1"/>
              </a:solidFill>
            </a:endParaRPr>
          </a:p>
          <a:p>
            <a:pPr marL="441325" indent="3175" algn="just">
              <a:lnSpc>
                <a:spcPct val="90000"/>
              </a:lnSpc>
              <a:spcAft>
                <a:spcPct val="20000"/>
              </a:spcAft>
              <a:buNone/>
              <a:tabLst>
                <a:tab pos="441325" algn="l"/>
              </a:tabLst>
              <a:defRPr/>
            </a:pPr>
            <a:r>
              <a:rPr lang="es-ES_tradnl" sz="2800" dirty="0">
                <a:solidFill>
                  <a:schemeClr val="bg1"/>
                </a:solidFill>
              </a:rPr>
              <a:t>Es la facultad inherente de mandar de </a:t>
            </a:r>
            <a:r>
              <a:rPr lang="es-ES_tradnl" sz="2800" u="sng" dirty="0">
                <a:solidFill>
                  <a:schemeClr val="bg1"/>
                </a:solidFill>
              </a:rPr>
              <a:t>todo superior en razón de su grado </a:t>
            </a:r>
            <a:r>
              <a:rPr lang="es-ES_tradnl" sz="2800" dirty="0">
                <a:solidFill>
                  <a:schemeClr val="bg1"/>
                </a:solidFill>
              </a:rPr>
              <a:t>o antigüedad. No interfiere ni se interpone al mando militar.</a:t>
            </a:r>
          </a:p>
        </p:txBody>
      </p:sp>
      <p:grpSp>
        <p:nvGrpSpPr>
          <p:cNvPr id="9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0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11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985" y="4306696"/>
            <a:ext cx="1605994" cy="2356071"/>
          </a:xfrm>
          <a:prstGeom prst="rect">
            <a:avLst/>
          </a:prstGeom>
          <a:ln>
            <a:solidFill>
              <a:schemeClr val="bg1"/>
            </a:solidFill>
          </a:ln>
        </p:spPr>
      </p:pic>
      <p:grpSp>
        <p:nvGrpSpPr>
          <p:cNvPr id="23" name="22 Grupo"/>
          <p:cNvGrpSpPr/>
          <p:nvPr/>
        </p:nvGrpSpPr>
        <p:grpSpPr>
          <a:xfrm>
            <a:off x="6096000" y="1189226"/>
            <a:ext cx="5838514" cy="5473541"/>
            <a:chOff x="6096000" y="1189226"/>
            <a:chExt cx="5838514" cy="5473541"/>
          </a:xfrm>
          <a:solidFill>
            <a:srgbClr val="FFFFFF"/>
          </a:solidFill>
        </p:grpSpPr>
        <p:sp>
          <p:nvSpPr>
            <p:cNvPr id="14" name="Rectángulo 6"/>
            <p:cNvSpPr/>
            <p:nvPr/>
          </p:nvSpPr>
          <p:spPr>
            <a:xfrm>
              <a:off x="6096000" y="1189226"/>
              <a:ext cx="5838513" cy="5473541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5" name="Conector recto de flecha 7"/>
            <p:cNvCxnSpPr/>
            <p:nvPr/>
          </p:nvCxnSpPr>
          <p:spPr>
            <a:xfrm>
              <a:off x="9170179" y="2164676"/>
              <a:ext cx="31531" cy="3601163"/>
            </a:xfrm>
            <a:prstGeom prst="straightConnector1">
              <a:avLst/>
            </a:prstGeom>
            <a:grpFill/>
            <a:ln w="762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CuadroTexto 8"/>
            <p:cNvSpPr txBox="1"/>
            <p:nvPr/>
          </p:nvSpPr>
          <p:spPr>
            <a:xfrm>
              <a:off x="7835179" y="6201102"/>
              <a:ext cx="2746201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ES" sz="24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SUBALTERNOS</a:t>
              </a:r>
              <a:endParaRPr lang="en-US" sz="24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7" name="CuadroTexto 9"/>
            <p:cNvSpPr txBox="1"/>
            <p:nvPr/>
          </p:nvSpPr>
          <p:spPr>
            <a:xfrm>
              <a:off x="6657635" y="1330219"/>
              <a:ext cx="5001947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ES" sz="24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SUPERIORES JERARQUICOS</a:t>
              </a:r>
              <a:endParaRPr lang="en-US" sz="24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8" name="CuadroTexto 10"/>
            <p:cNvSpPr txBox="1"/>
            <p:nvPr/>
          </p:nvSpPr>
          <p:spPr>
            <a:xfrm>
              <a:off x="8529045" y="1783592"/>
              <a:ext cx="452047" cy="4370427"/>
            </a:xfrm>
            <a:prstGeom prst="rect">
              <a:avLst/>
            </a:prstGeom>
            <a:grpFill/>
          </p:spPr>
          <p:txBody>
            <a:bodyPr vert="wordArtVert" wrap="none" rtlCol="0">
              <a:spAutoFit/>
            </a:bodyPr>
            <a:lstStyle/>
            <a:p>
              <a:r>
                <a:rPr lang="es-ES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MANDO JERARQUICO</a:t>
              </a:r>
              <a:endPara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CuadroTexto 11"/>
            <p:cNvSpPr txBox="1"/>
            <p:nvPr/>
          </p:nvSpPr>
          <p:spPr>
            <a:xfrm>
              <a:off x="6475306" y="3429000"/>
              <a:ext cx="1837443" cy="101566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s-ES" sz="20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En razón del grado y la antigüedad.</a:t>
              </a:r>
              <a:endParaRPr lang="en-US" sz="20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endParaRPr>
            </a:p>
          </p:txBody>
        </p:sp>
        <p:sp>
          <p:nvSpPr>
            <p:cNvPr id="20" name="CuadroTexto 12"/>
            <p:cNvSpPr txBox="1"/>
            <p:nvPr/>
          </p:nvSpPr>
          <p:spPr>
            <a:xfrm>
              <a:off x="9833405" y="3029313"/>
              <a:ext cx="2101109" cy="1323439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s-ES" sz="20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Facultad inherente de mandar de todo superior.</a:t>
              </a:r>
              <a:endParaRPr lang="en-US" sz="20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endParaRPr>
            </a:p>
          </p:txBody>
        </p:sp>
        <p:pic>
          <p:nvPicPr>
            <p:cNvPr id="21" name="Imagen 78" descr="SS.OO.6.- CAPITÁN DE FRAGATA.sv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75213" y="2003963"/>
              <a:ext cx="1057275" cy="885825"/>
            </a:xfrm>
            <a:prstGeom prst="rect">
              <a:avLst/>
            </a:prstGeom>
            <a:grpFill/>
          </p:spPr>
        </p:pic>
        <p:pic>
          <p:nvPicPr>
            <p:cNvPr id="22" name="Imagen 53" descr="SS.OO.11.- GUARDIAMARINA.sv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8706" y="4984750"/>
              <a:ext cx="1057275" cy="885825"/>
            </a:xfrm>
            <a:prstGeom prst="rect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62146926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866"/>
          <a:stretch>
            <a:fillRect/>
          </a:stretch>
        </p:blipFill>
        <p:spPr>
          <a:xfrm>
            <a:off x="2726847" y="1136822"/>
            <a:ext cx="6771814" cy="5449329"/>
          </a:xfrm>
        </p:spPr>
      </p:pic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0 CuadroTexto"/>
          <p:cNvSpPr txBox="1"/>
          <p:nvPr/>
        </p:nvSpPr>
        <p:spPr>
          <a:xfrm>
            <a:off x="7437120" y="5217914"/>
            <a:ext cx="47160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800" b="1" dirty="0">
                <a:solidFill>
                  <a:schemeClr val="bg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Aérea</a:t>
            </a:r>
          </a:p>
        </p:txBody>
      </p:sp>
    </p:spTree>
    <p:extLst>
      <p:ext uri="{BB962C8B-B14F-4D97-AF65-F5344CB8AC3E}">
        <p14:creationId xmlns:p14="http://schemas.microsoft.com/office/powerpoint/2010/main" val="8144091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 descr="41f43791-1-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52131"/>
          <a:stretch>
            <a:fillRect/>
          </a:stretch>
        </p:blipFill>
        <p:spPr bwMode="auto">
          <a:xfrm>
            <a:off x="2323967" y="1260388"/>
            <a:ext cx="7150740" cy="5128055"/>
          </a:xfrm>
          <a:prstGeom prst="rect">
            <a:avLst/>
          </a:prstGeom>
          <a:solidFill>
            <a:srgbClr val="000000"/>
          </a:solidFill>
          <a:ln>
            <a:solidFill>
              <a:schemeClr val="bg2">
                <a:lumMod val="75000"/>
              </a:schemeClr>
            </a:solidFill>
          </a:ln>
        </p:spPr>
      </p:pic>
      <p:grpSp>
        <p:nvGrpSpPr>
          <p:cNvPr id="4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5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6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7 CuadroTexto"/>
          <p:cNvSpPr txBox="1"/>
          <p:nvPr/>
        </p:nvSpPr>
        <p:spPr>
          <a:xfrm>
            <a:off x="9448800" y="4021574"/>
            <a:ext cx="28084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900" dirty="0">
                <a:solidFill>
                  <a:schemeClr val="bg1">
                    <a:lumMod val="50000"/>
                    <a:lumOff val="50000"/>
                  </a:schemeClr>
                </a:solidFill>
              </a:rPr>
              <a:t>1°</a:t>
            </a:r>
          </a:p>
        </p:txBody>
      </p:sp>
    </p:spTree>
    <p:extLst>
      <p:ext uri="{BB962C8B-B14F-4D97-AF65-F5344CB8AC3E}">
        <p14:creationId xmlns:p14="http://schemas.microsoft.com/office/powerpoint/2010/main" val="57855398"/>
      </p:ext>
    </p:extLst>
  </p:cSld>
  <p:clrMapOvr>
    <a:masterClrMapping/>
  </p:clrMapOvr>
  <p:transition spd="slow">
    <p:randomBa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81660" y="3429000"/>
            <a:ext cx="9434210" cy="3231791"/>
          </a:xfrm>
          <a:solidFill>
            <a:srgbClr val="FFFFFF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457200" indent="-457200" algn="just">
              <a:buClrTx/>
              <a:buFontTx/>
              <a:buAutoNum type="arabicPeriod"/>
            </a:pPr>
            <a:r>
              <a:rPr lang="es-MX" sz="2800" b="1" dirty="0">
                <a:solidFill>
                  <a:schemeClr val="bg1"/>
                </a:solidFill>
              </a:rPr>
              <a:t>OFICIALES.</a:t>
            </a:r>
          </a:p>
          <a:p>
            <a:pPr marL="457200" indent="-457200" algn="just">
              <a:buClrTx/>
              <a:buFontTx/>
              <a:buAutoNum type="arabicPeriod"/>
            </a:pPr>
            <a:endParaRPr lang="es-MX" sz="2800" b="1" dirty="0">
              <a:solidFill>
                <a:schemeClr val="bg1"/>
              </a:solidFill>
            </a:endParaRPr>
          </a:p>
          <a:p>
            <a:pPr marL="457200" indent="-457200" algn="just">
              <a:spcAft>
                <a:spcPts val="0"/>
              </a:spcAft>
              <a:buClrTx/>
              <a:buFontTx/>
              <a:buAutoNum type="arabicPeriod"/>
            </a:pPr>
            <a:r>
              <a:rPr lang="es-MX" sz="2800" b="1" dirty="0">
                <a:solidFill>
                  <a:schemeClr val="bg1"/>
                </a:solidFill>
              </a:rPr>
              <a:t>CUADRO PERMANENTE  -  GENTE DE MAR</a:t>
            </a:r>
          </a:p>
          <a:p>
            <a:pPr marL="0" indent="0" algn="just">
              <a:spcAft>
                <a:spcPts val="0"/>
              </a:spcAft>
              <a:buClrTx/>
              <a:buNone/>
            </a:pPr>
            <a:r>
              <a:rPr lang="es-MX" sz="2800" b="1" dirty="0">
                <a:solidFill>
                  <a:schemeClr val="bg1"/>
                </a:solidFill>
              </a:rPr>
              <a:t>          </a:t>
            </a:r>
            <a:r>
              <a:rPr lang="es-MX" b="1" dirty="0">
                <a:solidFill>
                  <a:schemeClr val="bg1"/>
                </a:solidFill>
              </a:rPr>
              <a:t>(OTRAS INSTITUCIONES)                                   (ARMADA)</a:t>
            </a:r>
            <a:r>
              <a:rPr lang="es-MX" sz="2800" b="1" dirty="0">
                <a:solidFill>
                  <a:schemeClr val="bg1"/>
                </a:solidFill>
              </a:rPr>
              <a:t>.</a:t>
            </a:r>
          </a:p>
          <a:p>
            <a:pPr marL="457200" indent="-457200" algn="just">
              <a:buClrTx/>
              <a:buFontTx/>
              <a:buAutoNum type="arabicPeriod"/>
            </a:pPr>
            <a:endParaRPr lang="es-MX" sz="2800" b="1" dirty="0">
              <a:solidFill>
                <a:schemeClr val="bg1"/>
              </a:solidFill>
            </a:endParaRPr>
          </a:p>
          <a:p>
            <a:pPr marL="514350" indent="-514350" algn="just">
              <a:buClrTx/>
              <a:buFont typeface="+mj-lt"/>
              <a:buAutoNum type="arabicPeriod" startAt="3"/>
            </a:pPr>
            <a:r>
              <a:rPr lang="es-MX" sz="2800" b="1" dirty="0">
                <a:solidFill>
                  <a:schemeClr val="bg1"/>
                </a:solidFill>
              </a:rPr>
              <a:t>EMPLEADOS CIVILES.</a:t>
            </a:r>
            <a:endParaRPr lang="es-CL" sz="2800" b="1" dirty="0">
              <a:solidFill>
                <a:schemeClr val="bg1"/>
              </a:solidFill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1174548" y="1231322"/>
            <a:ext cx="9850435" cy="802341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b="1" dirty="0">
                <a:solidFill>
                  <a:schemeClr val="bg1"/>
                </a:solidFill>
              </a:rPr>
              <a:t>ESCALAFONES DE OFICIALES</a:t>
            </a:r>
          </a:p>
        </p:txBody>
      </p:sp>
      <p:grpSp>
        <p:nvGrpSpPr>
          <p:cNvPr id="5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ESCALAFONES </a:t>
              </a:r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9 Rectángulo"/>
          <p:cNvSpPr/>
          <p:nvPr/>
        </p:nvSpPr>
        <p:spPr>
          <a:xfrm>
            <a:off x="1302830" y="2315493"/>
            <a:ext cx="9580259" cy="830997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s-CL" sz="2400" dirty="0">
                <a:solidFill>
                  <a:schemeClr val="bg1"/>
                </a:solidFill>
              </a:rPr>
              <a:t>Escalafón: Es la ordenación jerárquica del personal de acuerdo con su respectiva especialidad.</a:t>
            </a:r>
          </a:p>
        </p:txBody>
      </p:sp>
    </p:spTree>
    <p:extLst>
      <p:ext uri="{BB962C8B-B14F-4D97-AF65-F5344CB8AC3E}">
        <p14:creationId xmlns:p14="http://schemas.microsoft.com/office/powerpoint/2010/main" val="1352178621"/>
      </p:ext>
    </p:extLst>
  </p:cSld>
  <p:clrMapOvr>
    <a:masterClrMapping/>
  </p:clrMapOvr>
  <p:transition spd="slow">
    <p:randomBa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798" y="1960313"/>
            <a:ext cx="5894883" cy="4818857"/>
          </a:xfrm>
          <a:solidFill>
            <a:srgbClr val="FFFFFF"/>
          </a:solidFill>
          <a:ln>
            <a:solidFill>
              <a:schemeClr val="bg2"/>
            </a:solidFill>
          </a:ln>
        </p:spPr>
        <p:txBody>
          <a:bodyPr>
            <a:noAutofit/>
          </a:bodyPr>
          <a:lstStyle/>
          <a:p>
            <a:pPr marL="355600" indent="-317500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600" b="1" u="sng" dirty="0">
                <a:solidFill>
                  <a:schemeClr val="bg1"/>
                </a:solidFill>
              </a:rPr>
              <a:t>OFICIALES DE L</a:t>
            </a:r>
            <a:r>
              <a:rPr lang="es-ES" sz="2600" b="1" u="sng" dirty="0">
                <a:solidFill>
                  <a:schemeClr val="bg1"/>
                </a:solidFill>
              </a:rPr>
              <a:t>ÍNEA</a:t>
            </a:r>
            <a:r>
              <a:rPr lang="es-ES" sz="2600" b="1" dirty="0">
                <a:solidFill>
                  <a:schemeClr val="bg1"/>
                </a:solidFill>
              </a:rPr>
              <a:t>:</a:t>
            </a:r>
            <a:endParaRPr lang="es-ES_tradnl" sz="2600" b="1" i="1" dirty="0">
              <a:solidFill>
                <a:schemeClr val="bg1"/>
              </a:solidFill>
              <a:latin typeface="Calibri" pitchFamily="34" charset="0"/>
            </a:endParaRPr>
          </a:p>
          <a:p>
            <a:pPr marL="850900" lvl="2" indent="-457200">
              <a:lnSpc>
                <a:spcPct val="13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Ejecutivos.</a:t>
            </a:r>
          </a:p>
          <a:p>
            <a:pPr marL="850900" lvl="2" indent="-457200">
              <a:lnSpc>
                <a:spcPct val="13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Infantería de Marina.</a:t>
            </a:r>
          </a:p>
          <a:p>
            <a:pPr marL="850900" lvl="2" indent="-457200">
              <a:lnSpc>
                <a:spcPct val="13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Abastecimiento.</a:t>
            </a:r>
          </a:p>
          <a:p>
            <a:pPr marL="850900" lvl="2" indent="-457200">
              <a:lnSpc>
                <a:spcPct val="13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Litoral.</a:t>
            </a:r>
          </a:p>
          <a:p>
            <a:pPr marL="850900" lvl="2" indent="-457200">
              <a:lnSpc>
                <a:spcPct val="13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De mar</a:t>
            </a:r>
            <a:r>
              <a:rPr lang="es-ES_tradnl" sz="2600" dirty="0">
                <a:solidFill>
                  <a:schemeClr val="bg1"/>
                </a:solidFill>
              </a:rPr>
              <a:t>.</a:t>
            </a:r>
          </a:p>
          <a:p>
            <a:pPr marL="0" indent="0" algn="just">
              <a:buClrTx/>
              <a:buFont typeface="Arial" pitchFamily="34" charset="0"/>
              <a:buChar char="•"/>
            </a:pPr>
            <a:endParaRPr lang="es-CL" sz="2600" b="1" dirty="0">
              <a:solidFill>
                <a:schemeClr val="bg1"/>
              </a:solidFill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685800" y="1045041"/>
            <a:ext cx="6124904" cy="802341"/>
          </a:xfrm>
          <a:prstGeom prst="rect">
            <a:avLst/>
          </a:prstGeom>
          <a:solidFill>
            <a:srgbClr val="FFFFFF"/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sz="3200" b="1" dirty="0">
                <a:solidFill>
                  <a:schemeClr val="bg1"/>
                </a:solidFill>
              </a:rPr>
              <a:t>ESCALAFONES DE OFICIALES</a:t>
            </a:r>
          </a:p>
        </p:txBody>
      </p:sp>
      <p:sp>
        <p:nvSpPr>
          <p:cNvPr id="6" name="Marcador de contenido 2"/>
          <p:cNvSpPr txBox="1">
            <a:spLocks/>
          </p:cNvSpPr>
          <p:nvPr/>
        </p:nvSpPr>
        <p:spPr>
          <a:xfrm>
            <a:off x="7099300" y="2039143"/>
            <a:ext cx="4749800" cy="4648201"/>
          </a:xfrm>
          <a:prstGeom prst="rect">
            <a:avLst/>
          </a:prstGeom>
          <a:solidFill>
            <a:srgbClr val="FFFFFF"/>
          </a:solidFill>
          <a:ln>
            <a:solidFill>
              <a:schemeClr val="bg2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355600" indent="-317500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600" b="1" u="sng" dirty="0">
                <a:solidFill>
                  <a:schemeClr val="bg1"/>
                </a:solidFill>
              </a:rPr>
              <a:t>OFICIALES DE LOS SERVICIOS</a:t>
            </a:r>
            <a:r>
              <a:rPr lang="es-ES" sz="2600" b="1" dirty="0">
                <a:solidFill>
                  <a:schemeClr val="bg1"/>
                </a:solidFill>
              </a:rPr>
              <a:t>:</a:t>
            </a:r>
            <a:endParaRPr lang="es-ES_tradnl" sz="2600" b="1" dirty="0">
              <a:solidFill>
                <a:schemeClr val="bg1"/>
              </a:solidFill>
            </a:endParaRPr>
          </a:p>
          <a:p>
            <a:pPr marL="850900" lvl="2" indent="-457200">
              <a:lnSpc>
                <a:spcPct val="13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Justicia.</a:t>
            </a:r>
          </a:p>
          <a:p>
            <a:pPr marL="850900" lvl="2" indent="-457200">
              <a:lnSpc>
                <a:spcPct val="12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Sanidad.</a:t>
            </a:r>
          </a:p>
          <a:p>
            <a:pPr marL="850900" lvl="2" indent="-457200">
              <a:lnSpc>
                <a:spcPct val="12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Sanidad dental.</a:t>
            </a:r>
          </a:p>
          <a:p>
            <a:pPr marL="850900" lvl="2" indent="-457200">
              <a:lnSpc>
                <a:spcPct val="12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Pr</a:t>
            </a:r>
            <a:r>
              <a:rPr lang="es-ES" sz="2600" b="1" dirty="0">
                <a:solidFill>
                  <a:schemeClr val="bg1"/>
                </a:solidFill>
              </a:rPr>
              <a:t>á</a:t>
            </a:r>
            <a:r>
              <a:rPr lang="es-ES_tradnl" sz="2600" b="1" dirty="0" err="1">
                <a:solidFill>
                  <a:schemeClr val="bg1"/>
                </a:solidFill>
              </a:rPr>
              <a:t>cticos</a:t>
            </a:r>
            <a:r>
              <a:rPr lang="es-ES_tradnl" sz="2600" b="1" dirty="0">
                <a:solidFill>
                  <a:schemeClr val="bg1"/>
                </a:solidFill>
              </a:rPr>
              <a:t>.</a:t>
            </a:r>
          </a:p>
          <a:p>
            <a:pPr marL="850900" lvl="2" indent="-457200">
              <a:lnSpc>
                <a:spcPct val="120000"/>
              </a:lnSpc>
              <a:buClrTx/>
              <a:buFont typeface="Arial" pitchFamily="34" charset="0"/>
              <a:buChar char="•"/>
            </a:pPr>
            <a:r>
              <a:rPr lang="es-ES_tradnl" sz="2600" b="1" dirty="0" err="1">
                <a:solidFill>
                  <a:schemeClr val="bg1"/>
                </a:solidFill>
              </a:rPr>
              <a:t>Serv</a:t>
            </a:r>
            <a:r>
              <a:rPr lang="es-ES_tradnl" sz="2600" b="1" dirty="0">
                <a:solidFill>
                  <a:schemeClr val="bg1"/>
                </a:solidFill>
              </a:rPr>
              <a:t>. Religioso.</a:t>
            </a:r>
          </a:p>
          <a:p>
            <a:pPr marL="850900" lvl="2" indent="-457200">
              <a:lnSpc>
                <a:spcPct val="12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Bandas.</a:t>
            </a:r>
          </a:p>
        </p:txBody>
      </p:sp>
      <p:grpSp>
        <p:nvGrpSpPr>
          <p:cNvPr id="11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2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ESCALAFONES </a:t>
              </a:r>
            </a:p>
          </p:txBody>
        </p:sp>
        <p:pic>
          <p:nvPicPr>
            <p:cNvPr id="13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CuadroTexto 1"/>
          <p:cNvSpPr txBox="1"/>
          <p:nvPr/>
        </p:nvSpPr>
        <p:spPr>
          <a:xfrm>
            <a:off x="3818182" y="5219364"/>
            <a:ext cx="2475358" cy="707886"/>
          </a:xfrm>
          <a:prstGeom prst="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sz="4000" b="1" dirty="0">
                <a:solidFill>
                  <a:srgbClr val="FF0000"/>
                </a:solidFill>
              </a:rPr>
              <a:t>DE ARMAS</a:t>
            </a:r>
          </a:p>
        </p:txBody>
      </p:sp>
      <p:cxnSp>
        <p:nvCxnSpPr>
          <p:cNvPr id="10" name="Conector recto de flecha 9"/>
          <p:cNvCxnSpPr>
            <a:cxnSpLocks/>
            <a:stCxn id="2" idx="0"/>
          </p:cNvCxnSpPr>
          <p:nvPr/>
        </p:nvCxnSpPr>
        <p:spPr>
          <a:xfrm flipH="1" flipV="1">
            <a:off x="4609070" y="4096532"/>
            <a:ext cx="446791" cy="112283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ángulo redondeado 3"/>
          <p:cNvSpPr/>
          <p:nvPr/>
        </p:nvSpPr>
        <p:spPr>
          <a:xfrm>
            <a:off x="955978" y="2706130"/>
            <a:ext cx="4248164" cy="135624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CuadroTexto"/>
          <p:cNvSpPr txBox="1"/>
          <p:nvPr/>
        </p:nvSpPr>
        <p:spPr>
          <a:xfrm>
            <a:off x="1071657" y="5961409"/>
            <a:ext cx="4752374" cy="830997"/>
          </a:xfrm>
          <a:prstGeom prst="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1600" dirty="0">
                <a:solidFill>
                  <a:srgbClr val="FF0000"/>
                </a:solidFill>
              </a:rPr>
              <a:t>Personal de armas :  personal de línea cuya función primordial es el desempeño de actividades de combate </a:t>
            </a:r>
          </a:p>
        </p:txBody>
      </p:sp>
    </p:spTree>
    <p:extLst>
      <p:ext uri="{BB962C8B-B14F-4D97-AF65-F5344CB8AC3E}">
        <p14:creationId xmlns:p14="http://schemas.microsoft.com/office/powerpoint/2010/main" val="3843902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 animBg="1"/>
      <p:bldP spid="2" grpId="1" animBg="1"/>
      <p:bldP spid="4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0D0882-BF2D-95D1-5993-7400E55080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1">
            <a:extLst>
              <a:ext uri="{FF2B5EF4-FFF2-40B4-BE49-F238E27FC236}">
                <a16:creationId xmlns:a16="http://schemas.microsoft.com/office/drawing/2014/main" id="{5F68E971-3761-B3BA-6C6C-E431340AAF02}"/>
              </a:ext>
            </a:extLst>
          </p:cNvPr>
          <p:cNvSpPr txBox="1">
            <a:spLocks/>
          </p:cNvSpPr>
          <p:nvPr/>
        </p:nvSpPr>
        <p:spPr>
          <a:xfrm>
            <a:off x="3171496" y="1168734"/>
            <a:ext cx="6124904" cy="802341"/>
          </a:xfrm>
          <a:prstGeom prst="rect">
            <a:avLst/>
          </a:prstGeom>
          <a:solidFill>
            <a:srgbClr val="FFFFFF"/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3200" b="1" dirty="0">
                <a:solidFill>
                  <a:schemeClr val="bg1"/>
                </a:solidFill>
              </a:rPr>
              <a:t>ESCALAFONES DE OFICIALES</a:t>
            </a:r>
          </a:p>
        </p:txBody>
      </p:sp>
      <p:grpSp>
        <p:nvGrpSpPr>
          <p:cNvPr id="11" name="Grupo 5">
            <a:extLst>
              <a:ext uri="{FF2B5EF4-FFF2-40B4-BE49-F238E27FC236}">
                <a16:creationId xmlns:a16="http://schemas.microsoft.com/office/drawing/2014/main" id="{62593F2E-E0AC-AEBA-E0B2-6117A216484F}"/>
              </a:ext>
            </a:extLst>
          </p:cNvPr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2" name="10 Rectángulo">
              <a:extLst>
                <a:ext uri="{FF2B5EF4-FFF2-40B4-BE49-F238E27FC236}">
                  <a16:creationId xmlns:a16="http://schemas.microsoft.com/office/drawing/2014/main" id="{1D5ED803-CAE2-259A-246D-7E19F792CEB5}"/>
                </a:ext>
              </a:extLst>
            </p:cNvPr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ESCALAFONES </a:t>
              </a:r>
            </a:p>
          </p:txBody>
        </p:sp>
        <p:pic>
          <p:nvPicPr>
            <p:cNvPr id="13" name="Picture 4" descr="l_armada">
              <a:extLst>
                <a:ext uri="{FF2B5EF4-FFF2-40B4-BE49-F238E27FC236}">
                  <a16:creationId xmlns:a16="http://schemas.microsoft.com/office/drawing/2014/main" id="{88E45475-E768-55AE-7C15-6EF377B7166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B2369E02-0C3F-2255-E4DF-4A9A3D0D93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8587247"/>
              </p:ext>
            </p:extLst>
          </p:nvPr>
        </p:nvGraphicFramePr>
        <p:xfrm>
          <a:off x="154757" y="2154422"/>
          <a:ext cx="4998012" cy="3924759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2616151">
                  <a:extLst>
                    <a:ext uri="{9D8B030D-6E8A-4147-A177-3AD203B41FA5}">
                      <a16:colId xmlns:a16="http://schemas.microsoft.com/office/drawing/2014/main" val="3794922476"/>
                    </a:ext>
                  </a:extLst>
                </a:gridCol>
                <a:gridCol w="2381861">
                  <a:extLst>
                    <a:ext uri="{9D8B030D-6E8A-4147-A177-3AD203B41FA5}">
                      <a16:colId xmlns:a16="http://schemas.microsoft.com/office/drawing/2014/main" val="1819319518"/>
                    </a:ext>
                  </a:extLst>
                </a:gridCol>
              </a:tblGrid>
              <a:tr h="966292">
                <a:tc>
                  <a:txBody>
                    <a:bodyPr/>
                    <a:lstStyle/>
                    <a:p>
                      <a:pPr algn="ctr"/>
                      <a:r>
                        <a:rPr lang="es-CL" sz="2000" b="1" kern="1200" dirty="0">
                          <a:solidFill>
                            <a:schemeClr val="lt1"/>
                          </a:solidFill>
                        </a:rPr>
                        <a:t>ESCALAFON</a:t>
                      </a:r>
                      <a:endParaRPr lang="es-CL" sz="2000" b="1" kern="1200" dirty="0">
                        <a:solidFill>
                          <a:schemeClr val="lt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s-CL" sz="20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GRADO  DE</a:t>
                      </a:r>
                    </a:p>
                    <a:p>
                      <a:pPr marL="0" algn="ctr" defTabSz="457200" rtl="0" eaLnBrk="1" latinLnBrk="0" hangingPunct="1"/>
                      <a:r>
                        <a:rPr lang="es-CL" sz="20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NOMBRAMIENTO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9763230"/>
                  </a:ext>
                </a:extLst>
              </a:tr>
              <a:tr h="579320">
                <a:tc>
                  <a:txBody>
                    <a:bodyPr/>
                    <a:lstStyle/>
                    <a:p>
                      <a:pPr marL="0" lvl="2" indent="0">
                        <a:lnSpc>
                          <a:spcPct val="130000"/>
                        </a:lnSpc>
                        <a:buClrTx/>
                        <a:buFont typeface="Arial" pitchFamily="34" charset="0"/>
                        <a:buNone/>
                      </a:pPr>
                      <a:r>
                        <a:rPr lang="es-ES_tradn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Ejecutivos</a:t>
                      </a:r>
                      <a:endParaRPr lang="es-ES_tradnl" sz="2400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ST</a:t>
                      </a:r>
                      <a:endParaRPr lang="es-CL" sz="2400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0779122"/>
                  </a:ext>
                </a:extLst>
              </a:tr>
              <a:tr h="518729">
                <a:tc>
                  <a:txBody>
                    <a:bodyPr/>
                    <a:lstStyle/>
                    <a:p>
                      <a:pPr algn="l"/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Infantería de Marina</a:t>
                      </a:r>
                      <a:endParaRPr lang="es-CL" sz="2400" b="0" kern="12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ST</a:t>
                      </a:r>
                      <a:endParaRPr lang="es-CL" sz="2400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8958807"/>
                  </a:ext>
                </a:extLst>
              </a:tr>
              <a:tr h="518729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Abastecimiento</a:t>
                      </a:r>
                      <a:endParaRPr lang="es-ES_tradnl" sz="2400" b="0" kern="12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ST</a:t>
                      </a:r>
                      <a:endParaRPr lang="es-CL" sz="2400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5489691"/>
                  </a:ext>
                </a:extLst>
              </a:tr>
              <a:tr h="518729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Litoral.</a:t>
                      </a:r>
                      <a:endParaRPr lang="es-ES_tradnl" sz="2400" b="0" kern="12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ST</a:t>
                      </a:r>
                      <a:endParaRPr lang="es-CL" sz="2400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000216"/>
                  </a:ext>
                </a:extLst>
              </a:tr>
              <a:tr h="518729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De mar</a:t>
                      </a:r>
                      <a:endParaRPr lang="es-ES_tradnl" sz="2400" b="0" kern="12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T2</a:t>
                      </a:r>
                      <a:endParaRPr lang="es-CL" sz="2400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6109178"/>
                  </a:ext>
                </a:extLst>
              </a:tr>
            </a:tbl>
          </a:graphicData>
        </a:graphic>
      </p:graphicFrame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B26448DC-114F-0595-BC7E-575DE9F114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9399983"/>
              </p:ext>
            </p:extLst>
          </p:nvPr>
        </p:nvGraphicFramePr>
        <p:xfrm>
          <a:off x="5457440" y="2142066"/>
          <a:ext cx="6579804" cy="4031965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2732862">
                  <a:extLst>
                    <a:ext uri="{9D8B030D-6E8A-4147-A177-3AD203B41FA5}">
                      <a16:colId xmlns:a16="http://schemas.microsoft.com/office/drawing/2014/main" val="3794922476"/>
                    </a:ext>
                  </a:extLst>
                </a:gridCol>
                <a:gridCol w="3846942">
                  <a:extLst>
                    <a:ext uri="{9D8B030D-6E8A-4147-A177-3AD203B41FA5}">
                      <a16:colId xmlns:a16="http://schemas.microsoft.com/office/drawing/2014/main" val="1819319518"/>
                    </a:ext>
                  </a:extLst>
                </a:gridCol>
              </a:tblGrid>
              <a:tr h="891842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s-CL" sz="20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ESCALAFON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s-CL" sz="20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GRADO  NOMBRAMIENTO</a:t>
                      </a:r>
                    </a:p>
                    <a:p>
                      <a:pPr marL="0" algn="ctr" defTabSz="457200" rtl="0" eaLnBrk="1" latinLnBrk="0" hangingPunct="1"/>
                      <a:r>
                        <a:rPr lang="es-CL" sz="20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COLOR EN LOS GALONES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9763230"/>
                  </a:ext>
                </a:extLst>
              </a:tr>
              <a:tr h="549883">
                <a:tc>
                  <a:txBody>
                    <a:bodyPr/>
                    <a:lstStyle/>
                    <a:p>
                      <a:pPr marL="0" lvl="2" indent="0">
                        <a:lnSpc>
                          <a:spcPct val="130000"/>
                        </a:lnSpc>
                        <a:buClrTx/>
                        <a:buFont typeface="Arial" pitchFamily="34" charset="0"/>
                        <a:buNone/>
                      </a:pPr>
                      <a:r>
                        <a:rPr lang="es-ES_tradn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Justicia</a:t>
                      </a:r>
                      <a:endParaRPr lang="es-ES_tradnl" sz="2400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T1° (Fondo verde)</a:t>
                      </a:r>
                      <a:endParaRPr lang="es-CL" sz="2400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0779122"/>
                  </a:ext>
                </a:extLst>
              </a:tr>
              <a:tr h="502396">
                <a:tc>
                  <a:txBody>
                    <a:bodyPr/>
                    <a:lstStyle/>
                    <a:p>
                      <a:pPr algn="l"/>
                      <a:r>
                        <a:rPr lang="es-C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Sanidad</a:t>
                      </a:r>
                      <a:endParaRPr lang="es-CL" sz="2400" b="0" kern="12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T1° (Fondo rojo)</a:t>
                      </a:r>
                      <a:endParaRPr lang="es-CL" sz="2400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8958807"/>
                  </a:ext>
                </a:extLst>
              </a:tr>
              <a:tr h="502396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Sanidad dental</a:t>
                      </a:r>
                      <a:endParaRPr lang="es-ES_tradnl" sz="2400" b="0" kern="12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T1° (Fondo rojo)</a:t>
                      </a:r>
                      <a:endParaRPr lang="es-CL" sz="2400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5489691"/>
                  </a:ext>
                </a:extLst>
              </a:tr>
              <a:tr h="580656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Prácticos</a:t>
                      </a:r>
                      <a:endParaRPr lang="es-ES_tradnl" sz="2400" b="0" kern="12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CC (Ancla sobre galón)</a:t>
                      </a:r>
                      <a:endParaRPr lang="es-CL" sz="2400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000216"/>
                  </a:ext>
                </a:extLst>
              </a:tr>
              <a:tr h="502396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Servicio religioso</a:t>
                      </a:r>
                      <a:endParaRPr lang="es-ES_tradnl" sz="2400" b="0" kern="12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T1° (Fondo morado)</a:t>
                      </a:r>
                      <a:endParaRPr lang="es-CL" sz="2400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6109178"/>
                  </a:ext>
                </a:extLst>
              </a:tr>
              <a:tr h="502396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Bandas </a:t>
                      </a:r>
                      <a:endParaRPr lang="es-ES_tradnl" sz="2400" b="0" kern="12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T2° (Fondo celeste)</a:t>
                      </a:r>
                      <a:endParaRPr lang="es-CL" sz="2400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2715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9654972"/>
      </p:ext>
    </p:extLst>
  </p:cSld>
  <p:clrMapOvr>
    <a:masterClrMapping/>
  </p:clrMapOvr>
  <p:transition spd="slow"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0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11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22 Grupo"/>
          <p:cNvGrpSpPr/>
          <p:nvPr/>
        </p:nvGrpSpPr>
        <p:grpSpPr>
          <a:xfrm>
            <a:off x="6528489" y="765543"/>
            <a:ext cx="5592610" cy="5863739"/>
            <a:chOff x="6480421" y="1189226"/>
            <a:chExt cx="5838513" cy="5863739"/>
          </a:xfrm>
          <a:solidFill>
            <a:srgbClr val="FFFFFF"/>
          </a:solidFill>
        </p:grpSpPr>
        <p:sp>
          <p:nvSpPr>
            <p:cNvPr id="14" name="Rectángulo 6"/>
            <p:cNvSpPr/>
            <p:nvPr/>
          </p:nvSpPr>
          <p:spPr>
            <a:xfrm>
              <a:off x="6480421" y="1189226"/>
              <a:ext cx="5838513" cy="5863739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5" name="Conector recto de flecha 7"/>
            <p:cNvCxnSpPr/>
            <p:nvPr/>
          </p:nvCxnSpPr>
          <p:spPr>
            <a:xfrm rot="5400000" flipH="1" flipV="1">
              <a:off x="9153573" y="4134679"/>
              <a:ext cx="4408593" cy="4"/>
            </a:xfrm>
            <a:prstGeom prst="straightConnector1">
              <a:avLst/>
            </a:prstGeom>
            <a:grpFill/>
            <a:ln w="762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CuadroTexto 8"/>
            <p:cNvSpPr txBox="1"/>
            <p:nvPr/>
          </p:nvSpPr>
          <p:spPr>
            <a:xfrm>
              <a:off x="9669252" y="6566685"/>
              <a:ext cx="2601039" cy="40011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ES" sz="20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SUBALTERNOS</a:t>
              </a:r>
              <a:endParaRPr lang="en-US" sz="20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7" name="CuadroTexto 9"/>
            <p:cNvSpPr txBox="1"/>
            <p:nvPr/>
          </p:nvSpPr>
          <p:spPr>
            <a:xfrm>
              <a:off x="7451239" y="1342806"/>
              <a:ext cx="4706241" cy="40011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ES" sz="20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SUPERIORES JERARQUICOS</a:t>
              </a:r>
              <a:endParaRPr lang="en-US" sz="20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</p:grpSp>
      <p:graphicFrame>
        <p:nvGraphicFramePr>
          <p:cNvPr id="24" name="2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1551443"/>
              </p:ext>
            </p:extLst>
          </p:nvPr>
        </p:nvGraphicFramePr>
        <p:xfrm>
          <a:off x="247650" y="1303111"/>
          <a:ext cx="6154505" cy="49185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80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08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55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9293">
                <a:tc gridSpan="3">
                  <a:txBody>
                    <a:bodyPr/>
                    <a:lstStyle/>
                    <a:p>
                      <a:pPr algn="ctr"/>
                      <a:r>
                        <a:rPr lang="es-CL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DETERMINACIÓN DE ANTIGÜEDAD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9293">
                <a:tc>
                  <a:txBody>
                    <a:bodyPr/>
                    <a:lstStyle/>
                    <a:p>
                      <a:endParaRPr lang="es-CL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000" b="1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ARMADA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000" b="1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FF.AA.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9293">
                <a:tc>
                  <a:txBody>
                    <a:bodyPr/>
                    <a:lstStyle/>
                    <a:p>
                      <a:pPr algn="ctr"/>
                      <a:endParaRPr lang="es-CL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GRADO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GRADO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55790">
                <a:tc>
                  <a:txBody>
                    <a:bodyPr/>
                    <a:lstStyle/>
                    <a:p>
                      <a:pPr algn="ctr"/>
                      <a:r>
                        <a:rPr lang="es-CL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IGUALDAD DE GRADO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ASCENSO / NOMBRAMIENTO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ASCENSO</a:t>
                      </a:r>
                      <a:r>
                        <a:rPr lang="es-CL" sz="18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N</a:t>
                      </a:r>
                      <a:r>
                        <a:rPr lang="es-CL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OMBRAMIENTO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55790">
                <a:tc>
                  <a:txBody>
                    <a:bodyPr/>
                    <a:lstStyle/>
                    <a:p>
                      <a:pPr algn="ctr"/>
                      <a:r>
                        <a:rPr lang="es-CL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IGUALDAD FECHA ASCENSO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ESCALAFON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INSTITUCIÓN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79052">
                <a:tc>
                  <a:txBody>
                    <a:bodyPr/>
                    <a:lstStyle/>
                    <a:p>
                      <a:pPr algn="ctr"/>
                      <a:r>
                        <a:rPr lang="es-CL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MISMO ESCALAFÓN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ANTIGÜEDAD DE ASCENSO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CL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 l="31898" t="36491" r="61713" b="45569"/>
          <a:stretch>
            <a:fillRect/>
          </a:stretch>
        </p:blipFill>
        <p:spPr bwMode="auto">
          <a:xfrm>
            <a:off x="6569000" y="5495875"/>
            <a:ext cx="678911" cy="1071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49" name="48 Grupo"/>
          <p:cNvGrpSpPr/>
          <p:nvPr/>
        </p:nvGrpSpPr>
        <p:grpSpPr>
          <a:xfrm>
            <a:off x="8999168" y="2974681"/>
            <a:ext cx="1154766" cy="1653064"/>
            <a:chOff x="10350291" y="2905031"/>
            <a:chExt cx="1154766" cy="1653064"/>
          </a:xfrm>
        </p:grpSpPr>
        <p:sp>
          <p:nvSpPr>
            <p:cNvPr id="47" name="46 CuadroTexto"/>
            <p:cNvSpPr txBox="1"/>
            <p:nvPr/>
          </p:nvSpPr>
          <p:spPr>
            <a:xfrm>
              <a:off x="10820400" y="3000281"/>
              <a:ext cx="684657" cy="1477328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r>
                <a:rPr lang="es-CL" b="1" dirty="0">
                  <a:solidFill>
                    <a:schemeClr val="bg1"/>
                  </a:solidFill>
                </a:rPr>
                <a:t>EJ</a:t>
              </a:r>
            </a:p>
            <a:p>
              <a:r>
                <a:rPr lang="es-CL" b="1" dirty="0">
                  <a:solidFill>
                    <a:schemeClr val="bg1"/>
                  </a:solidFill>
                </a:rPr>
                <a:t>IM</a:t>
              </a:r>
            </a:p>
            <a:p>
              <a:r>
                <a:rPr lang="es-CL" b="1" dirty="0">
                  <a:solidFill>
                    <a:schemeClr val="bg1"/>
                  </a:solidFill>
                </a:rPr>
                <a:t>AB</a:t>
              </a:r>
            </a:p>
            <a:p>
              <a:r>
                <a:rPr lang="es-CL" b="1" dirty="0">
                  <a:solidFill>
                    <a:schemeClr val="bg1"/>
                  </a:solidFill>
                </a:rPr>
                <a:t>LT</a:t>
              </a:r>
            </a:p>
            <a:p>
              <a:r>
                <a:rPr lang="es-CL" b="1" dirty="0">
                  <a:solidFill>
                    <a:schemeClr val="bg1"/>
                  </a:solidFill>
                </a:rPr>
                <a:t>OM</a:t>
              </a:r>
            </a:p>
          </p:txBody>
        </p:sp>
        <p:sp>
          <p:nvSpPr>
            <p:cNvPr id="48" name="47 Abrir llave"/>
            <p:cNvSpPr/>
            <p:nvPr/>
          </p:nvSpPr>
          <p:spPr>
            <a:xfrm>
              <a:off x="10350291" y="2905031"/>
              <a:ext cx="769521" cy="1653064"/>
            </a:xfrm>
            <a:prstGeom prst="leftBrac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55" name="54 Grupo"/>
          <p:cNvGrpSpPr/>
          <p:nvPr/>
        </p:nvGrpSpPr>
        <p:grpSpPr>
          <a:xfrm>
            <a:off x="7247911" y="1982119"/>
            <a:ext cx="730323" cy="3414730"/>
            <a:chOff x="7955973" y="1881170"/>
            <a:chExt cx="730323" cy="3414730"/>
          </a:xfrm>
        </p:grpSpPr>
        <p:pic>
          <p:nvPicPr>
            <p:cNvPr id="39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38327" r="56905" b="48582"/>
            <a:stretch>
              <a:fillRect/>
            </a:stretch>
          </p:blipFill>
          <p:spPr bwMode="auto">
            <a:xfrm>
              <a:off x="8322069" y="1982119"/>
              <a:ext cx="364227" cy="545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38327" r="56905" b="48582"/>
            <a:stretch>
              <a:fillRect/>
            </a:stretch>
          </p:blipFill>
          <p:spPr bwMode="auto">
            <a:xfrm>
              <a:off x="8322069" y="2426577"/>
              <a:ext cx="364227" cy="545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43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38327" r="56905" b="48582"/>
            <a:stretch>
              <a:fillRect/>
            </a:stretch>
          </p:blipFill>
          <p:spPr bwMode="auto">
            <a:xfrm>
              <a:off x="8322069" y="4509953"/>
              <a:ext cx="364227" cy="545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38327" r="56905" b="48582"/>
            <a:stretch>
              <a:fillRect/>
            </a:stretch>
          </p:blipFill>
          <p:spPr bwMode="auto">
            <a:xfrm>
              <a:off x="8292355" y="2873732"/>
              <a:ext cx="364227" cy="545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38327" r="56905" b="48582"/>
            <a:stretch>
              <a:fillRect/>
            </a:stretch>
          </p:blipFill>
          <p:spPr bwMode="auto">
            <a:xfrm>
              <a:off x="8292355" y="3419139"/>
              <a:ext cx="364227" cy="545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46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38327" r="56905" b="48582"/>
            <a:stretch>
              <a:fillRect/>
            </a:stretch>
          </p:blipFill>
          <p:spPr bwMode="auto">
            <a:xfrm>
              <a:off x="8322069" y="3964546"/>
              <a:ext cx="364227" cy="545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51" name="50 Abrir llave"/>
            <p:cNvSpPr/>
            <p:nvPr/>
          </p:nvSpPr>
          <p:spPr>
            <a:xfrm>
              <a:off x="7955973" y="1881170"/>
              <a:ext cx="491060" cy="3414730"/>
            </a:xfrm>
            <a:prstGeom prst="leftBrac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pic>
        <p:nvPicPr>
          <p:cNvPr id="54" name="Marcador de contenido 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08" t="12467" r="45912" b="76278"/>
          <a:stretch/>
        </p:blipFill>
        <p:spPr>
          <a:xfrm>
            <a:off x="6810349" y="1076487"/>
            <a:ext cx="437562" cy="1079319"/>
          </a:xfrm>
          <a:prstGeom prst="rect">
            <a:avLst/>
          </a:prstGeom>
        </p:spPr>
      </p:pic>
      <p:grpSp>
        <p:nvGrpSpPr>
          <p:cNvPr id="56" name="55 Grupo"/>
          <p:cNvGrpSpPr/>
          <p:nvPr/>
        </p:nvGrpSpPr>
        <p:grpSpPr>
          <a:xfrm>
            <a:off x="8486043" y="2155806"/>
            <a:ext cx="466834" cy="3241043"/>
            <a:chOff x="8264397" y="2591609"/>
            <a:chExt cx="639531" cy="406112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5"/>
            <a:srcRect l="38586" t="17503" r="58231" b="62669"/>
            <a:stretch>
              <a:fillRect/>
            </a:stretch>
          </p:blipFill>
          <p:spPr bwMode="auto">
            <a:xfrm>
              <a:off x="8317065" y="2591609"/>
              <a:ext cx="414160" cy="1450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2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35248" r="56905" b="43358"/>
            <a:stretch>
              <a:fillRect/>
            </a:stretch>
          </p:blipFill>
          <p:spPr bwMode="auto">
            <a:xfrm>
              <a:off x="8264397" y="3831820"/>
              <a:ext cx="639522" cy="15650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55173" r="57308" b="24867"/>
            <a:stretch>
              <a:fillRect/>
            </a:stretch>
          </p:blipFill>
          <p:spPr bwMode="auto">
            <a:xfrm>
              <a:off x="8317074" y="5192543"/>
              <a:ext cx="586854" cy="14601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57" name="56 Abrir llave"/>
          <p:cNvSpPr/>
          <p:nvPr/>
        </p:nvSpPr>
        <p:spPr>
          <a:xfrm>
            <a:off x="7978234" y="2127820"/>
            <a:ext cx="728434" cy="3315491"/>
          </a:xfrm>
          <a:prstGeom prst="leftBrac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5"/>
          <a:srcRect l="38181" t="35248" r="56905" b="43358"/>
          <a:stretch>
            <a:fillRect/>
          </a:stretch>
        </p:blipFill>
        <p:spPr bwMode="auto">
          <a:xfrm>
            <a:off x="6781083" y="3145577"/>
            <a:ext cx="466828" cy="1248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2146926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15294" y="2024169"/>
            <a:ext cx="4545888" cy="4706413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355600" indent="-317500" algn="just">
              <a:lnSpc>
                <a:spcPct val="150000"/>
              </a:lnSpc>
              <a:spcAft>
                <a:spcPct val="20000"/>
              </a:spcAft>
              <a:buNone/>
              <a:defRPr/>
            </a:pPr>
            <a:r>
              <a:rPr lang="es-CL" sz="2600" b="1" dirty="0">
                <a:solidFill>
                  <a:schemeClr val="bg1"/>
                </a:solidFill>
              </a:rPr>
              <a:t>GENTE DE MAR DE L</a:t>
            </a:r>
            <a:r>
              <a:rPr lang="es-ES" sz="2600" b="1" dirty="0">
                <a:solidFill>
                  <a:schemeClr val="bg1"/>
                </a:solidFill>
              </a:rPr>
              <a:t>ÍNEA:</a:t>
            </a:r>
            <a:endParaRPr lang="es-ES_tradnl" sz="2600" b="1" i="1" dirty="0">
              <a:solidFill>
                <a:schemeClr val="bg1"/>
              </a:solidFill>
              <a:latin typeface="Calibri" pitchFamily="34" charset="0"/>
            </a:endParaRPr>
          </a:p>
          <a:p>
            <a:pPr marL="838200" lvl="1" indent="-476250">
              <a:lnSpc>
                <a:spcPct val="150000"/>
              </a:lnSpc>
              <a:spcAft>
                <a:spcPts val="0"/>
              </a:spcAft>
              <a:buNone/>
            </a:pPr>
            <a:r>
              <a:rPr lang="es-ES_tradnl" sz="2200" b="1" dirty="0">
                <a:solidFill>
                  <a:schemeClr val="bg1"/>
                </a:solidFill>
              </a:rPr>
              <a:t>Armamento.</a:t>
            </a:r>
          </a:p>
          <a:p>
            <a:pPr marL="838200" lvl="1" indent="-476250">
              <a:lnSpc>
                <a:spcPct val="150000"/>
              </a:lnSpc>
              <a:spcAft>
                <a:spcPts val="0"/>
              </a:spcAft>
              <a:buNone/>
            </a:pPr>
            <a:r>
              <a:rPr lang="es-ES_tradnl" sz="2200" b="1" dirty="0">
                <a:solidFill>
                  <a:schemeClr val="bg1"/>
                </a:solidFill>
              </a:rPr>
              <a:t>Operaciones.</a:t>
            </a:r>
          </a:p>
          <a:p>
            <a:pPr marL="838200" lvl="1" indent="-476250">
              <a:lnSpc>
                <a:spcPct val="150000"/>
              </a:lnSpc>
              <a:spcAft>
                <a:spcPts val="0"/>
              </a:spcAft>
              <a:buNone/>
            </a:pPr>
            <a:r>
              <a:rPr lang="es-ES_tradnl" sz="2200" b="1" dirty="0">
                <a:solidFill>
                  <a:schemeClr val="bg1"/>
                </a:solidFill>
              </a:rPr>
              <a:t>Ingeniería.</a:t>
            </a:r>
          </a:p>
          <a:p>
            <a:pPr marL="838200" lvl="1" indent="-476250">
              <a:lnSpc>
                <a:spcPct val="150000"/>
              </a:lnSpc>
              <a:spcAft>
                <a:spcPts val="0"/>
              </a:spcAft>
              <a:buNone/>
            </a:pPr>
            <a:r>
              <a:rPr lang="es-ES_tradnl" sz="2200" b="1" dirty="0">
                <a:solidFill>
                  <a:schemeClr val="bg1"/>
                </a:solidFill>
              </a:rPr>
              <a:t>Infantería de Marina.</a:t>
            </a:r>
            <a:endParaRPr lang="es-ES_tradnl" sz="1200" b="1" dirty="0">
              <a:solidFill>
                <a:schemeClr val="bg1"/>
              </a:solidFill>
            </a:endParaRPr>
          </a:p>
          <a:p>
            <a:pPr marL="838200" indent="-476250">
              <a:lnSpc>
                <a:spcPct val="150000"/>
              </a:lnSpc>
              <a:spcAft>
                <a:spcPts val="0"/>
              </a:spcAft>
              <a:buNone/>
            </a:pPr>
            <a:r>
              <a:rPr lang="es-ES_tradnl" sz="2200" b="1" dirty="0">
                <a:solidFill>
                  <a:schemeClr val="bg1"/>
                </a:solidFill>
              </a:rPr>
              <a:t>Abastecimiento General.</a:t>
            </a:r>
            <a:endParaRPr lang="es-ES_tradnl" sz="1200" b="1" dirty="0">
              <a:solidFill>
                <a:schemeClr val="bg1"/>
              </a:solidFill>
            </a:endParaRPr>
          </a:p>
          <a:p>
            <a:pPr marL="838200" indent="-476250">
              <a:lnSpc>
                <a:spcPct val="150000"/>
              </a:lnSpc>
              <a:spcAft>
                <a:spcPts val="0"/>
              </a:spcAft>
              <a:buNone/>
            </a:pPr>
            <a:r>
              <a:rPr lang="es-ES_tradnl" sz="2200" b="1" dirty="0">
                <a:solidFill>
                  <a:schemeClr val="bg1"/>
                </a:solidFill>
              </a:rPr>
              <a:t>Litoral.</a:t>
            </a:r>
          </a:p>
          <a:p>
            <a:pPr marL="1066800" lvl="1" indent="-228600">
              <a:spcAft>
                <a:spcPts val="0"/>
              </a:spcAft>
              <a:buNone/>
            </a:pPr>
            <a:endParaRPr lang="es-ES_tradnl" sz="1200" b="1" dirty="0">
              <a:solidFill>
                <a:schemeClr val="bg1"/>
              </a:solidFill>
            </a:endParaRPr>
          </a:p>
        </p:txBody>
      </p:sp>
      <p:sp>
        <p:nvSpPr>
          <p:cNvPr id="6" name="Marcador de contenido 2"/>
          <p:cNvSpPr txBox="1">
            <a:spLocks/>
          </p:cNvSpPr>
          <p:nvPr/>
        </p:nvSpPr>
        <p:spPr>
          <a:xfrm>
            <a:off x="6521682" y="2152633"/>
            <a:ext cx="5507421" cy="3011016"/>
          </a:xfrm>
          <a:prstGeom prst="rect">
            <a:avLst/>
          </a:prstGeo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49263" lvl="1" indent="0">
              <a:lnSpc>
                <a:spcPct val="90000"/>
              </a:lnSpc>
              <a:spcAft>
                <a:spcPts val="0"/>
              </a:spcAft>
              <a:buNone/>
              <a:defRPr/>
            </a:pPr>
            <a:r>
              <a:rPr lang="es-CL" sz="2600" b="1" dirty="0">
                <a:solidFill>
                  <a:schemeClr val="bg1"/>
                </a:solidFill>
              </a:rPr>
              <a:t>GENTE DE MAR DE LOS SERVICIOS</a:t>
            </a:r>
            <a:r>
              <a:rPr lang="es-ES" sz="2000" b="1" dirty="0">
                <a:solidFill>
                  <a:schemeClr val="bg1"/>
                </a:solidFill>
              </a:rPr>
              <a:t>:</a:t>
            </a:r>
          </a:p>
          <a:p>
            <a:pPr marL="449263" lvl="1" indent="0">
              <a:lnSpc>
                <a:spcPct val="90000"/>
              </a:lnSpc>
              <a:spcAft>
                <a:spcPts val="0"/>
              </a:spcAft>
              <a:buNone/>
              <a:defRPr/>
            </a:pPr>
            <a:endParaRPr lang="es-ES_tradnl" sz="2000" b="1" dirty="0">
              <a:solidFill>
                <a:schemeClr val="bg1"/>
              </a:solidFill>
            </a:endParaRPr>
          </a:p>
          <a:p>
            <a:pPr marL="449263" lvl="1" indent="0">
              <a:lnSpc>
                <a:spcPct val="130000"/>
              </a:lnSpc>
              <a:spcAft>
                <a:spcPts val="0"/>
              </a:spcAft>
              <a:buNone/>
            </a:pPr>
            <a:r>
              <a:rPr lang="es-ES" sz="2400" b="1" dirty="0">
                <a:solidFill>
                  <a:schemeClr val="bg1"/>
                </a:solidFill>
              </a:rPr>
              <a:t>Escalafón profesional.</a:t>
            </a:r>
          </a:p>
          <a:p>
            <a:pPr marL="449263" lvl="1" indent="0">
              <a:lnSpc>
                <a:spcPct val="130000"/>
              </a:lnSpc>
              <a:spcAft>
                <a:spcPts val="0"/>
              </a:spcAft>
              <a:buNone/>
            </a:pPr>
            <a:r>
              <a:rPr lang="es-ES" sz="2400" b="1" dirty="0">
                <a:solidFill>
                  <a:schemeClr val="bg1"/>
                </a:solidFill>
              </a:rPr>
              <a:t>Escalafón superior.</a:t>
            </a:r>
          </a:p>
          <a:p>
            <a:pPr marL="449263" lvl="1" indent="0">
              <a:lnSpc>
                <a:spcPct val="130000"/>
              </a:lnSpc>
              <a:spcAft>
                <a:spcPts val="0"/>
              </a:spcAft>
              <a:buNone/>
            </a:pPr>
            <a:r>
              <a:rPr lang="es-ES" sz="2400" b="1" dirty="0">
                <a:solidFill>
                  <a:schemeClr val="bg1"/>
                </a:solidFill>
              </a:rPr>
              <a:t>Escalafón medio.</a:t>
            </a:r>
          </a:p>
          <a:p>
            <a:pPr marL="449263" lvl="1" indent="0">
              <a:lnSpc>
                <a:spcPct val="130000"/>
              </a:lnSpc>
              <a:spcAft>
                <a:spcPts val="0"/>
              </a:spcAft>
              <a:buNone/>
            </a:pPr>
            <a:r>
              <a:rPr lang="es-ES" sz="2400" b="1" dirty="0">
                <a:solidFill>
                  <a:schemeClr val="bg1"/>
                </a:solidFill>
              </a:rPr>
              <a:t>Escalafón básico.</a:t>
            </a:r>
            <a:endParaRPr lang="es-ES_tradnl" sz="2400" b="1" dirty="0">
              <a:solidFill>
                <a:schemeClr val="bg1"/>
              </a:solidFill>
            </a:endParaRPr>
          </a:p>
        </p:txBody>
      </p:sp>
      <p:grpSp>
        <p:nvGrpSpPr>
          <p:cNvPr id="9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0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ESCALAFONES </a:t>
              </a:r>
            </a:p>
          </p:txBody>
        </p:sp>
        <p:pic>
          <p:nvPicPr>
            <p:cNvPr id="11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Título 1"/>
          <p:cNvSpPr txBox="1">
            <a:spLocks/>
          </p:cNvSpPr>
          <p:nvPr/>
        </p:nvSpPr>
        <p:spPr>
          <a:xfrm>
            <a:off x="656582" y="1131887"/>
            <a:ext cx="7557251" cy="802341"/>
          </a:xfrm>
          <a:prstGeom prst="rect">
            <a:avLst/>
          </a:prstGeom>
          <a:solidFill>
            <a:srgbClr val="FFFFFF"/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sz="4000" b="1" dirty="0">
                <a:solidFill>
                  <a:schemeClr val="bg1"/>
                </a:solidFill>
              </a:rPr>
              <a:t>ESCALAFONES de gente de mar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4841659" y="4454322"/>
            <a:ext cx="2189335" cy="2246769"/>
          </a:xfrm>
          <a:prstGeom prst="rect">
            <a:avLst/>
          </a:prstGeom>
          <a:solidFill>
            <a:srgbClr val="CCFFFF"/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bg1"/>
                </a:solidFill>
              </a:rPr>
              <a:t>Abastecimiento</a:t>
            </a:r>
          </a:p>
          <a:p>
            <a:r>
              <a:rPr lang="es-ES" sz="1400" dirty="0">
                <a:solidFill>
                  <a:schemeClr val="bg1"/>
                </a:solidFill>
              </a:rPr>
              <a:t>Escribiente</a:t>
            </a:r>
          </a:p>
          <a:p>
            <a:r>
              <a:rPr lang="es-ES" sz="1400" dirty="0">
                <a:solidFill>
                  <a:schemeClr val="bg1"/>
                </a:solidFill>
              </a:rPr>
              <a:t>Enfermería</a:t>
            </a:r>
          </a:p>
          <a:p>
            <a:r>
              <a:rPr lang="es-ES" sz="1400" dirty="0">
                <a:solidFill>
                  <a:schemeClr val="bg1"/>
                </a:solidFill>
              </a:rPr>
              <a:t>Auxiliar dental</a:t>
            </a:r>
          </a:p>
          <a:p>
            <a:r>
              <a:rPr lang="es-ES" sz="1400" dirty="0">
                <a:solidFill>
                  <a:schemeClr val="bg1"/>
                </a:solidFill>
              </a:rPr>
              <a:t>Auxiliar de sanidad</a:t>
            </a:r>
          </a:p>
          <a:p>
            <a:r>
              <a:rPr lang="es-ES" sz="1400" dirty="0">
                <a:solidFill>
                  <a:schemeClr val="bg1"/>
                </a:solidFill>
              </a:rPr>
              <a:t>Panadero</a:t>
            </a:r>
          </a:p>
          <a:p>
            <a:r>
              <a:rPr lang="es-ES" sz="1400" dirty="0">
                <a:solidFill>
                  <a:schemeClr val="bg1"/>
                </a:solidFill>
              </a:rPr>
              <a:t>Peluquero</a:t>
            </a:r>
          </a:p>
          <a:p>
            <a:r>
              <a:rPr lang="es-ES" sz="1400" dirty="0">
                <a:solidFill>
                  <a:schemeClr val="bg1"/>
                </a:solidFill>
              </a:rPr>
              <a:t>Cocinero</a:t>
            </a:r>
          </a:p>
          <a:p>
            <a:r>
              <a:rPr lang="es-ES" sz="1400" dirty="0">
                <a:solidFill>
                  <a:schemeClr val="bg1"/>
                </a:solidFill>
              </a:rPr>
              <a:t>Mayordomo</a:t>
            </a:r>
          </a:p>
          <a:p>
            <a:r>
              <a:rPr lang="es-ES" sz="1400" dirty="0">
                <a:solidFill>
                  <a:schemeClr val="bg1"/>
                </a:solidFill>
              </a:rPr>
              <a:t>Sastre</a:t>
            </a:r>
            <a:endParaRPr lang="es-CL" sz="1400" dirty="0">
              <a:solidFill>
                <a:schemeClr val="bg1"/>
              </a:solidFill>
            </a:endParaRPr>
          </a:p>
        </p:txBody>
      </p:sp>
      <p:cxnSp>
        <p:nvCxnSpPr>
          <p:cNvPr id="15" name="14 Conector recto de flecha"/>
          <p:cNvCxnSpPr/>
          <p:nvPr/>
        </p:nvCxnSpPr>
        <p:spPr>
          <a:xfrm>
            <a:off x="4149019" y="5522312"/>
            <a:ext cx="735733" cy="1588"/>
          </a:xfrm>
          <a:prstGeom prst="straightConnector1">
            <a:avLst/>
          </a:prstGeom>
          <a:ln w="57150">
            <a:solidFill>
              <a:schemeClr val="bg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17 CuadroTexto"/>
          <p:cNvSpPr txBox="1"/>
          <p:nvPr/>
        </p:nvSpPr>
        <p:spPr>
          <a:xfrm>
            <a:off x="7740870" y="5899585"/>
            <a:ext cx="3823763" cy="830997"/>
          </a:xfrm>
          <a:prstGeom prst="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1600" dirty="0">
                <a:solidFill>
                  <a:srgbClr val="FF0000"/>
                </a:solidFill>
              </a:rPr>
              <a:t>Personal de armas :  personal de línea cuya función primordial es el desempeño de actividades de combate </a:t>
            </a:r>
            <a:endParaRPr lang="es-CL" sz="1600" dirty="0">
              <a:solidFill>
                <a:srgbClr val="FF0000"/>
              </a:solidFill>
            </a:endParaRPr>
          </a:p>
        </p:txBody>
      </p:sp>
      <p:sp>
        <p:nvSpPr>
          <p:cNvPr id="19" name="Rectángulo redondeado 3"/>
          <p:cNvSpPr/>
          <p:nvPr/>
        </p:nvSpPr>
        <p:spPr>
          <a:xfrm>
            <a:off x="404486" y="2960654"/>
            <a:ext cx="3107624" cy="220299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1" name="CuadroTexto 1"/>
          <p:cNvSpPr txBox="1"/>
          <p:nvPr/>
        </p:nvSpPr>
        <p:spPr>
          <a:xfrm>
            <a:off x="3586874" y="3505943"/>
            <a:ext cx="2016899" cy="584775"/>
          </a:xfrm>
          <a:prstGeom prst="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sz="3200" b="1" dirty="0">
                <a:solidFill>
                  <a:srgbClr val="FF0000"/>
                </a:solidFill>
              </a:rPr>
              <a:t>DE ARMAS</a:t>
            </a:r>
          </a:p>
        </p:txBody>
      </p:sp>
    </p:spTree>
    <p:extLst>
      <p:ext uri="{BB962C8B-B14F-4D97-AF65-F5344CB8AC3E}">
        <p14:creationId xmlns:p14="http://schemas.microsoft.com/office/powerpoint/2010/main" val="4594732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8" grpId="0" animBg="1"/>
      <p:bldP spid="19" grpId="0" animBg="1"/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12204113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72144" y="536425"/>
            <a:ext cx="12125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854251" y="4585037"/>
            <a:ext cx="10133993" cy="1015663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JERARQUIA Y SUBORDINACIÓN</a:t>
            </a: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Sector">
  <a:themeElements>
    <a:clrScheme name="Sector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cto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cto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8022</TotalTime>
  <Words>985</Words>
  <Application>Microsoft Office PowerPoint</Application>
  <PresentationFormat>Panorámica</PresentationFormat>
  <Paragraphs>233</Paragraphs>
  <Slides>18</Slides>
  <Notes>10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6" baseType="lpstr">
      <vt:lpstr>Arial</vt:lpstr>
      <vt:lpstr>Arial Black</vt:lpstr>
      <vt:lpstr>Calibri</vt:lpstr>
      <vt:lpstr>Century Gothic</vt:lpstr>
      <vt:lpstr>Tahoma</vt:lpstr>
      <vt:lpstr>Verdana</vt:lpstr>
      <vt:lpstr>Wingdings 3</vt:lpstr>
      <vt:lpstr>Sector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creator>GONZALO MALDONADO</dc:creator>
  <cp:lastModifiedBy>GONZALO MALDONADO</cp:lastModifiedBy>
  <cp:revision>167</cp:revision>
  <dcterms:created xsi:type="dcterms:W3CDTF">2016-02-05T21:17:10Z</dcterms:created>
  <dcterms:modified xsi:type="dcterms:W3CDTF">2026-02-24T22:27:56Z</dcterms:modified>
</cp:coreProperties>
</file>