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4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5"/>
  </p:notesMasterIdLst>
  <p:sldIdLst>
    <p:sldId id="256" r:id="rId2"/>
    <p:sldId id="281" r:id="rId3"/>
    <p:sldId id="282" r:id="rId4"/>
    <p:sldId id="257" r:id="rId5"/>
    <p:sldId id="269" r:id="rId6"/>
    <p:sldId id="287" r:id="rId7"/>
    <p:sldId id="289" r:id="rId8"/>
    <p:sldId id="259" r:id="rId9"/>
    <p:sldId id="277" r:id="rId10"/>
    <p:sldId id="279" r:id="rId11"/>
    <p:sldId id="288" r:id="rId12"/>
    <p:sldId id="275" r:id="rId13"/>
    <p:sldId id="274" r:id="rId14"/>
    <p:sldId id="278" r:id="rId15"/>
    <p:sldId id="271" r:id="rId16"/>
    <p:sldId id="272" r:id="rId17"/>
    <p:sldId id="273" r:id="rId18"/>
    <p:sldId id="280" r:id="rId19"/>
    <p:sldId id="286" r:id="rId20"/>
    <p:sldId id="267" r:id="rId21"/>
    <p:sldId id="270" r:id="rId22"/>
    <p:sldId id="276" r:id="rId23"/>
    <p:sldId id="285" r:id="rId24"/>
  </p:sldIdLst>
  <p:sldSz cx="18288000" cy="10287000"/>
  <p:notesSz cx="6858000" cy="9144000"/>
  <p:embeddedFontLst>
    <p:embeddedFont>
      <p:font typeface="Arial Bold" panose="020B0604020202020204" charset="0"/>
      <p:regular r:id="rId26"/>
    </p:embeddedFont>
    <p:embeddedFont>
      <p:font typeface="Arial Italics" panose="020B0604020202020204" charset="0"/>
      <p:regular r:id="rId27"/>
    </p:embeddedFont>
    <p:embeddedFont>
      <p:font typeface="Arial MT Pro Bold" panose="020B0604020202020204" charset="0"/>
      <p:regular r:id="rId28"/>
      <p:bold r:id="rId29"/>
    </p:embeddedFont>
    <p:embeddedFont>
      <p:font typeface="Arial Narrow" panose="020B0606020202030204" pitchFamily="34" charset="0"/>
      <p:regular r:id="rId30"/>
      <p:bold r:id="rId31"/>
      <p:italic r:id="rId32"/>
      <p:boldItalic r:id="rId33"/>
    </p:embeddedFont>
    <p:embeddedFont>
      <p:font typeface="Bahnschrift" panose="020B0502040204020203" pitchFamily="34" charset="0"/>
      <p:regular r:id="rId34"/>
      <p:bold r:id="rId35"/>
    </p:embeddedFont>
    <p:embeddedFont>
      <p:font typeface="Bahnschrift Light" panose="020B0502040204020203" pitchFamily="34" charset="0"/>
      <p:regular r:id="rId36"/>
    </p:embeddedFont>
    <p:embeddedFont>
      <p:font typeface="Calibri (MS)" panose="020B0604020202020204" charset="0"/>
      <p:regular r:id="rId37"/>
    </p:embeddedFont>
    <p:embeddedFont>
      <p:font typeface="Calibri (MS) Bold" panose="020B0604020202020204" charset="0"/>
      <p:regular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375E"/>
    <a:srgbClr val="F3F3F3"/>
    <a:srgbClr val="FF9966"/>
    <a:srgbClr val="FF6600"/>
    <a:srgbClr val="151B33"/>
    <a:srgbClr val="C7D7EA"/>
    <a:srgbClr val="C0D2E7"/>
    <a:srgbClr val="4F81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0" d="100"/>
          <a:sy n="50" d="100"/>
        </p:scale>
        <p:origin x="87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gjime\Downloads\CAPITAN%20PPT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000" b="1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 sz="2000" b="1" dirty="0"/>
              <a:t>INCAUTACIÓN</a:t>
            </a:r>
            <a:r>
              <a:rPr lang="en-US" sz="2000" b="1" baseline="0" dirty="0"/>
              <a:t> DE RECURSOS HIDROBIOLÓGICOS</a:t>
            </a:r>
            <a:r>
              <a:rPr lang="en-US" sz="2000" b="1" dirty="0"/>
              <a:t> (TON)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000" b="1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s-C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486</c:v>
                </c:pt>
                <c:pt idx="1">
                  <c:v>328</c:v>
                </c:pt>
                <c:pt idx="2">
                  <c:v>215</c:v>
                </c:pt>
                <c:pt idx="3">
                  <c:v>562</c:v>
                </c:pt>
                <c:pt idx="4">
                  <c:v>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CB3-4B2E-BC5B-D0C321E7D2FD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25"/>
        <c:axId val="875410671"/>
        <c:axId val="875409711"/>
      </c:barChart>
      <c:catAx>
        <c:axId val="8754106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09711"/>
        <c:crosses val="autoZero"/>
        <c:auto val="1"/>
        <c:lblAlgn val="ctr"/>
        <c:lblOffset val="100"/>
        <c:noMultiLvlLbl val="0"/>
      </c:catAx>
      <c:valAx>
        <c:axId val="8754097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106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Hoja1!$D$28</c:f>
              <c:strCache>
                <c:ptCount val="1"/>
                <c:pt idx="0">
                  <c:v>TONELADAS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24F-43DA-BB51-2445AEA7EA3F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24F-43DA-BB51-2445AEA7EA3F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24F-43DA-BB51-2445AEA7EA3F}"/>
              </c:ext>
            </c:extLst>
          </c:dPt>
          <c:dPt>
            <c:idx val="3"/>
            <c:bubble3D val="0"/>
            <c:explosion val="27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24F-43DA-BB51-2445AEA7EA3F}"/>
              </c:ext>
            </c:extLst>
          </c:dPt>
          <c:dLbls>
            <c:dLbl>
              <c:idx val="3"/>
              <c:tx>
                <c:rich>
                  <a:bodyPr/>
                  <a:lstStyle/>
                  <a:p>
                    <a:fld id="{AB10899F-8661-4A52-83AA-E345EF6A4E5F}" type="VALUE">
                      <a:rPr lang="en-US" smtClean="0"/>
                      <a:pPr/>
                      <a:t>[VALOR]</a:t>
                    </a:fld>
                    <a:endParaRPr lang="es-CL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F24F-43DA-BB51-2445AEA7EA3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Hoja1!$C$29:$C$32</c:f>
              <c:strCache>
                <c:ptCount val="4"/>
                <c:pt idx="0">
                  <c:v>ALGAS</c:v>
                </c:pt>
                <c:pt idx="1">
                  <c:v>EQUINODERMOS</c:v>
                </c:pt>
                <c:pt idx="2">
                  <c:v>MOLUSCOS</c:v>
                </c:pt>
                <c:pt idx="3">
                  <c:v>PECES</c:v>
                </c:pt>
              </c:strCache>
            </c:strRef>
          </c:cat>
          <c:val>
            <c:numRef>
              <c:f>Hoja1!$D$29:$D$32</c:f>
              <c:numCache>
                <c:formatCode>0.0%</c:formatCode>
                <c:ptCount val="4"/>
                <c:pt idx="0">
                  <c:v>0.24593410790768319</c:v>
                </c:pt>
                <c:pt idx="1">
                  <c:v>2.1950675530392299E-2</c:v>
                </c:pt>
                <c:pt idx="2">
                  <c:v>0.14045396247800274</c:v>
                </c:pt>
                <c:pt idx="3">
                  <c:v>0.59084507073603865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24F-43DA-BB51-2445AEA7EA3F}"/>
            </c:ext>
          </c:extLst>
        </c:ser>
        <c:dLbls>
          <c:dLblPos val="in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2082508812668022"/>
          <c:y val="9.2122495456609652E-2"/>
          <c:w val="0.22530455905659352"/>
          <c:h val="0.2657588151136198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C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3397423587194728E-2"/>
          <c:y val="2.8459020023696123E-2"/>
          <c:w val="0.95660257641280522"/>
          <c:h val="0.8728087659086267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trendline>
            <c:spPr>
              <a:ln w="34925" cap="rnd">
                <a:solidFill>
                  <a:srgbClr val="FF0000"/>
                </a:solidFill>
                <a:prstDash val="sysDot"/>
              </a:ln>
              <a:effectLst/>
            </c:spPr>
            <c:trendlineType val="exp"/>
            <c:dispRSqr val="0"/>
            <c:dispEq val="0"/>
          </c:trendline>
          <c:cat>
            <c:numRef>
              <c:f>Hoja1!$A$2:$A$4</c:f>
              <c:numCache>
                <c:formatCode>General</c:formatCod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numCache>
            </c:numRef>
          </c:cat>
          <c:val>
            <c:numRef>
              <c:f>Hoja1!$B$2:$B$4</c:f>
              <c:numCache>
                <c:formatCode>General</c:formatCode>
                <c:ptCount val="3"/>
                <c:pt idx="0">
                  <c:v>3</c:v>
                </c:pt>
                <c:pt idx="1">
                  <c:v>5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EF-49AB-95BE-DB56E6EFC356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219"/>
        <c:overlap val="-27"/>
        <c:axId val="744109520"/>
        <c:axId val="744104720"/>
      </c:barChart>
      <c:catAx>
        <c:axId val="7441095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744104720"/>
        <c:crosses val="autoZero"/>
        <c:auto val="1"/>
        <c:lblAlgn val="ctr"/>
        <c:lblOffset val="100"/>
        <c:noMultiLvlLbl val="0"/>
      </c:catAx>
      <c:valAx>
        <c:axId val="7441047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7441095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sz="2400" b="1" i="0" u="none" strike="noStrike" kern="1200" cap="none" spc="5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pPr>
            <a:r>
              <a:rPr lang="en-US" sz="2400" b="1" dirty="0"/>
              <a:t>INCAUTACIÓN</a:t>
            </a:r>
            <a:r>
              <a:rPr lang="en-US" sz="2400" b="1" baseline="0" dirty="0"/>
              <a:t> DE RECURSOS HIDROBIOLÓGICOS</a:t>
            </a:r>
            <a:r>
              <a:rPr lang="en-US" sz="2400" b="1" dirty="0"/>
              <a:t> (TON)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sz="2400" b="1" i="0" u="none" strike="noStrike" kern="1200" cap="none" spc="50" normalizeH="0" baseline="0">
              <a:solidFill>
                <a:schemeClr val="tx1">
                  <a:lumMod val="65000"/>
                  <a:lumOff val="35000"/>
                </a:schemeClr>
              </a:solidFill>
              <a:latin typeface="+mj-lt"/>
              <a:ea typeface="+mj-ea"/>
              <a:cs typeface="+mj-cs"/>
            </a:defRPr>
          </a:pPr>
          <a:endParaRPr lang="es-CL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Hoja1!$B$1</c:f>
              <c:strCache>
                <c:ptCount val="1"/>
                <c:pt idx="0">
                  <c:v>Serie 1</c:v>
                </c:pt>
              </c:strCache>
            </c:strRef>
          </c:tx>
          <c:spPr>
            <a:solidFill>
              <a:schemeClr val="accent1">
                <a:alpha val="7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CL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numRef>
              <c:f>Hoja1!$A$2:$A$6</c:f>
              <c:numCache>
                <c:formatCode>General</c:formatCode>
                <c:ptCount val="5"/>
                <c:pt idx="0">
                  <c:v>2022</c:v>
                </c:pt>
                <c:pt idx="1">
                  <c:v>2023</c:v>
                </c:pt>
                <c:pt idx="2">
                  <c:v>2024</c:v>
                </c:pt>
                <c:pt idx="3">
                  <c:v>2025</c:v>
                </c:pt>
                <c:pt idx="4">
                  <c:v>2026</c:v>
                </c:pt>
              </c:numCache>
            </c:numRef>
          </c:cat>
          <c:val>
            <c:numRef>
              <c:f>Hoja1!$B$2:$B$6</c:f>
              <c:numCache>
                <c:formatCode>General</c:formatCode>
                <c:ptCount val="5"/>
                <c:pt idx="0">
                  <c:v>486</c:v>
                </c:pt>
                <c:pt idx="1">
                  <c:v>328</c:v>
                </c:pt>
                <c:pt idx="2">
                  <c:v>215</c:v>
                </c:pt>
                <c:pt idx="3">
                  <c:v>562</c:v>
                </c:pt>
                <c:pt idx="4">
                  <c:v>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8E4-4B1F-9182-A527357AE40E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80"/>
        <c:overlap val="25"/>
        <c:axId val="875410671"/>
        <c:axId val="875409711"/>
      </c:barChart>
      <c:catAx>
        <c:axId val="87541067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cap="none" spc="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09711"/>
        <c:crosses val="autoZero"/>
        <c:auto val="1"/>
        <c:lblAlgn val="ctr"/>
        <c:lblOffset val="100"/>
        <c:noMultiLvlLbl val="0"/>
      </c:catAx>
      <c:valAx>
        <c:axId val="87540971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spc="2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s-CL"/>
          </a:p>
        </c:txPr>
        <c:crossAx val="87541067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s-C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15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587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1197" kern="1200" cap="none" spc="20" normalizeH="0" baseline="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lt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 baseline="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ajor">
      <a:schemeClr val="tx1">
        <a:lumMod val="65000"/>
        <a:lumOff val="35000"/>
      </a:schemeClr>
    </cs:fontRef>
    <cs:defRPr sz="2128" b="0" i="0" kern="1200" cap="none" spc="50" normalizeH="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 spc="20" baseline="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29677A-FEB5-4A2C-B59C-45D51AA4B949}" type="datetimeFigureOut">
              <a:rPr lang="es-CL" smtClean="0"/>
              <a:t>04-05-2026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85810D-AAA2-4826-8DFA-591BCB23362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518055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85810D-AAA2-4826-8DFA-591BCB233629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557836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85810D-AAA2-4826-8DFA-591BCB233629}" type="slidenum">
              <a:rPr lang="es-CL" smtClean="0"/>
              <a:t>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94912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85810D-AAA2-4826-8DFA-591BCB233629}" type="slidenum">
              <a:rPr lang="es-CL" smtClean="0"/>
              <a:t>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09755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85810D-AAA2-4826-8DFA-591BCB233629}" type="slidenum">
              <a:rPr lang="es-CL" smtClean="0"/>
              <a:t>22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188537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ECA5FF-78C3-6EBA-792F-43BE388137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1249417A-ECF8-F261-9FED-FC9BBCFF0B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5CAD1D3-EC3B-A3FA-778D-01A659A984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16EC3EA-D131-D6EE-F1D4-2FB0F31FBBB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785810D-AAA2-4826-8DFA-591BCB233629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312604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068BB-CCC9-4328-8F9A-F1373AE0B0FF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B7A5B-80C8-48FF-88CB-B8930953F781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4" y="4406900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4" y="2906714"/>
            <a:ext cx="7772400" cy="150018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CA4BF2-0407-4A92-8B60-7BE7A706736D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384F4-7333-4468-83AC-81BA9BAA2311}" type="datetime1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6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6"/>
            <a:ext cx="404177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8F5F7-8C02-4A4D-BD8E-7747FA020CFD}" type="datetime1">
              <a:rPr lang="en-US" smtClean="0"/>
              <a:t>5/4/2026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765E0-050D-43EC-9BE8-EF9D2B2C94D1}" type="datetime1">
              <a:rPr lang="en-US" smtClean="0"/>
              <a:t>5/4/2026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B84E1-A132-4715-9C7D-5476D03A04C6}" type="datetime1">
              <a:rPr lang="en-US" smtClean="0"/>
              <a:t>5/4/2026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5925800" y="9791701"/>
            <a:ext cx="2133600" cy="365126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1"/>
            <a:ext cx="300831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1"/>
            <a:ext cx="5111750" cy="585311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0"/>
            <a:ext cx="3008314" cy="469106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76E2D9-5CA3-4849-B993-56C4B146677A}" type="datetime1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6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A6E33-6568-4922-9D20-2C1750B2F7A6}" type="datetime1">
              <a:rPr lang="en-US" smtClean="0"/>
              <a:t>5/4/2026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36DBF8-814E-47B8-B463-4B94E01D5622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5887B-04B6-4BD6-9C57-77819FE0B273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9D096-1319-410B-924C-16D8961C42B8}" type="datetime1">
              <a:rPr lang="en-US" smtClean="0"/>
              <a:t>5/4/2026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4.pn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png"/><Relationship Id="rId3" Type="http://schemas.openxmlformats.org/officeDocument/2006/relationships/image" Target="../media/image4.pn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png"/><Relationship Id="rId9" Type="http://schemas.openxmlformats.org/officeDocument/2006/relationships/image" Target="../media/image11.jpeg"/><Relationship Id="rId1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1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6.png"/><Relationship Id="rId3" Type="http://schemas.openxmlformats.org/officeDocument/2006/relationships/image" Target="../media/image1.jpeg"/><Relationship Id="rId7" Type="http://schemas.openxmlformats.org/officeDocument/2006/relationships/image" Target="../media/image21.png"/><Relationship Id="rId12" Type="http://schemas.openxmlformats.org/officeDocument/2006/relationships/image" Target="../media/image25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18.png"/><Relationship Id="rId5" Type="http://schemas.openxmlformats.org/officeDocument/2006/relationships/image" Target="../media/image4.png"/><Relationship Id="rId15" Type="http://schemas.openxmlformats.org/officeDocument/2006/relationships/image" Target="../media/image28.png"/><Relationship Id="rId10" Type="http://schemas.openxmlformats.org/officeDocument/2006/relationships/image" Target="../media/image24.jpeg"/><Relationship Id="rId4" Type="http://schemas.openxmlformats.org/officeDocument/2006/relationships/image" Target="../media/image2.png"/><Relationship Id="rId9" Type="http://schemas.openxmlformats.org/officeDocument/2006/relationships/image" Target="../media/image23.png"/><Relationship Id="rId1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image" Target="../media/image29.png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image" Target="../media/image1.jpeg"/><Relationship Id="rId5" Type="http://schemas.openxmlformats.org/officeDocument/2006/relationships/tags" Target="../tags/tag5.xml"/><Relationship Id="rId15" Type="http://schemas.openxmlformats.org/officeDocument/2006/relationships/image" Target="../media/image4.png"/><Relationship Id="rId10" Type="http://schemas.openxmlformats.org/officeDocument/2006/relationships/slideLayout" Target="../slideLayouts/slideLayout7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.png"/><Relationship Id="rId7" Type="http://schemas.openxmlformats.org/officeDocument/2006/relationships/image" Target="../media/image3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1.xml"/><Relationship Id="rId5" Type="http://schemas.openxmlformats.org/officeDocument/2006/relationships/image" Target="../media/image35.png"/><Relationship Id="rId4" Type="http://schemas.openxmlformats.org/officeDocument/2006/relationships/image" Target="../media/image4.png"/><Relationship Id="rId9" Type="http://schemas.openxmlformats.org/officeDocument/2006/relationships/image" Target="../media/image3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2.png"/><Relationship Id="rId7" Type="http://schemas.openxmlformats.org/officeDocument/2006/relationships/image" Target="../media/image4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png"/><Relationship Id="rId4" Type="http://schemas.openxmlformats.org/officeDocument/2006/relationships/image" Target="../media/image4.png"/><Relationship Id="rId9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2.xml"/><Relationship Id="rId5" Type="http://schemas.openxmlformats.org/officeDocument/2006/relationships/image" Target="../media/image33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chart" Target="../charts/chart3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jp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2.png"/><Relationship Id="rId7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tags" Target="../tags/tag12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10" Type="http://schemas.openxmlformats.org/officeDocument/2006/relationships/image" Target="../media/image4.png"/><Relationship Id="rId4" Type="http://schemas.openxmlformats.org/officeDocument/2006/relationships/tags" Target="../tags/tag13.xml"/><Relationship Id="rId9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5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5.png"/><Relationship Id="rId18" Type="http://schemas.openxmlformats.org/officeDocument/2006/relationships/image" Target="../media/image70.jpeg"/><Relationship Id="rId26" Type="http://schemas.openxmlformats.org/officeDocument/2006/relationships/image" Target="../media/image78.jpeg"/><Relationship Id="rId3" Type="http://schemas.openxmlformats.org/officeDocument/2006/relationships/image" Target="../media/image2.png"/><Relationship Id="rId21" Type="http://schemas.openxmlformats.org/officeDocument/2006/relationships/image" Target="../media/image73.png"/><Relationship Id="rId7" Type="http://schemas.openxmlformats.org/officeDocument/2006/relationships/image" Target="../media/image60.png"/><Relationship Id="rId12" Type="http://schemas.openxmlformats.org/officeDocument/2006/relationships/image" Target="../media/image64.jpeg"/><Relationship Id="rId17" Type="http://schemas.openxmlformats.org/officeDocument/2006/relationships/image" Target="../media/image69.jpeg"/><Relationship Id="rId25" Type="http://schemas.openxmlformats.org/officeDocument/2006/relationships/image" Target="../media/image77.png"/><Relationship Id="rId2" Type="http://schemas.openxmlformats.org/officeDocument/2006/relationships/image" Target="../media/image1.jpeg"/><Relationship Id="rId16" Type="http://schemas.openxmlformats.org/officeDocument/2006/relationships/image" Target="../media/image68.png"/><Relationship Id="rId20" Type="http://schemas.openxmlformats.org/officeDocument/2006/relationships/image" Target="../media/image72.jpeg"/><Relationship Id="rId29" Type="http://schemas.openxmlformats.org/officeDocument/2006/relationships/image" Target="../media/image8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9.png"/><Relationship Id="rId11" Type="http://schemas.microsoft.com/office/2007/relationships/hdphoto" Target="../media/hdphoto1.wdp"/><Relationship Id="rId24" Type="http://schemas.openxmlformats.org/officeDocument/2006/relationships/image" Target="../media/image76.png"/><Relationship Id="rId32" Type="http://schemas.openxmlformats.org/officeDocument/2006/relationships/image" Target="../media/image28.png"/><Relationship Id="rId5" Type="http://schemas.openxmlformats.org/officeDocument/2006/relationships/image" Target="../media/image58.png"/><Relationship Id="rId15" Type="http://schemas.openxmlformats.org/officeDocument/2006/relationships/image" Target="../media/image67.jpeg"/><Relationship Id="rId23" Type="http://schemas.openxmlformats.org/officeDocument/2006/relationships/image" Target="../media/image75.jpeg"/><Relationship Id="rId28" Type="http://schemas.openxmlformats.org/officeDocument/2006/relationships/image" Target="../media/image80.png"/><Relationship Id="rId10" Type="http://schemas.openxmlformats.org/officeDocument/2006/relationships/image" Target="../media/image63.png"/><Relationship Id="rId19" Type="http://schemas.openxmlformats.org/officeDocument/2006/relationships/image" Target="../media/image71.png"/><Relationship Id="rId31" Type="http://schemas.openxmlformats.org/officeDocument/2006/relationships/image" Target="../media/image27.png"/><Relationship Id="rId4" Type="http://schemas.openxmlformats.org/officeDocument/2006/relationships/image" Target="../media/image4.png"/><Relationship Id="rId9" Type="http://schemas.openxmlformats.org/officeDocument/2006/relationships/image" Target="../media/image62.png"/><Relationship Id="rId14" Type="http://schemas.openxmlformats.org/officeDocument/2006/relationships/image" Target="../media/image66.jpeg"/><Relationship Id="rId22" Type="http://schemas.openxmlformats.org/officeDocument/2006/relationships/image" Target="../media/image74.jpeg"/><Relationship Id="rId27" Type="http://schemas.openxmlformats.org/officeDocument/2006/relationships/image" Target="../media/image79.png"/><Relationship Id="rId30" Type="http://schemas.openxmlformats.org/officeDocument/2006/relationships/image" Target="../media/image8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5" Type="http://schemas.openxmlformats.org/officeDocument/2006/relationships/image" Target="../media/image4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jpe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.png"/><Relationship Id="rId4" Type="http://schemas.openxmlformats.org/officeDocument/2006/relationships/image" Target="../media/image4.png"/><Relationship Id="rId9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3841798" y="8706175"/>
            <a:ext cx="4225348" cy="1154926"/>
            <a:chOff x="0" y="0"/>
            <a:chExt cx="5633796" cy="15399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 dirty="0"/>
            </a:p>
          </p:txBody>
        </p:sp>
      </p:grpSp>
      <p:grpSp>
        <p:nvGrpSpPr>
          <p:cNvPr id="6" name="Group 6"/>
          <p:cNvGrpSpPr/>
          <p:nvPr/>
        </p:nvGrpSpPr>
        <p:grpSpPr>
          <a:xfrm>
            <a:off x="12660916" y="3032576"/>
            <a:ext cx="5406228" cy="5197460"/>
            <a:chOff x="0" y="0"/>
            <a:chExt cx="7208304" cy="6929946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7208266" cy="6929882"/>
            </a:xfrm>
            <a:custGeom>
              <a:avLst/>
              <a:gdLst/>
              <a:ahLst/>
              <a:cxnLst/>
              <a:rect l="l" t="t" r="r" b="b"/>
              <a:pathLst>
                <a:path w="7208266" h="6929882">
                  <a:moveTo>
                    <a:pt x="0" y="0"/>
                  </a:moveTo>
                  <a:lnTo>
                    <a:pt x="7208266" y="0"/>
                  </a:lnTo>
                  <a:lnTo>
                    <a:pt x="7208266" y="6929882"/>
                  </a:lnTo>
                  <a:lnTo>
                    <a:pt x="0" y="69298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4701" r="-16821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8959530"/>
              </p:ext>
            </p:extLst>
          </p:nvPr>
        </p:nvGraphicFramePr>
        <p:xfrm>
          <a:off x="381001" y="3092320"/>
          <a:ext cx="12477750" cy="5083328"/>
        </p:xfrm>
        <a:graphic>
          <a:graphicData uri="http://schemas.openxmlformats.org/drawingml/2006/table">
            <a:tbl>
              <a:tblPr/>
              <a:tblGrid>
                <a:gridCol w="12477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083328">
                <a:tc>
                  <a:txBody>
                    <a:bodyPr/>
                    <a:lstStyle/>
                    <a:p>
                      <a:pPr algn="ctr">
                        <a:lnSpc>
                          <a:spcPts val="3852"/>
                        </a:lnSpc>
                        <a:defRPr/>
                      </a:pPr>
                      <a:r>
                        <a:rPr lang="en-US" sz="3000" b="1" dirty="0">
                          <a:solidFill>
                            <a:srgbClr val="151B33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PRESENTACIÓN DE LA ARMADA DE CHILE A LA COMISIÓN DE PESCA, ACUICULTURA E INTERESES MARÍTIMOS SOBRE LA PROTECCIÓN DE LOS INTERESES MARÍTIMOS: ILEGALIDAD Y FISCALIZACIÓN.</a:t>
                      </a:r>
                      <a:endParaRPr lang="en-US" sz="1200" dirty="0">
                        <a:solidFill>
                          <a:srgbClr val="151B33"/>
                        </a:solidFill>
                      </a:endParaRPr>
                    </a:p>
                  </a:txBody>
                  <a:tcPr marL="190500" marR="190500" marT="190500" marB="190500" anchor="ctr">
                    <a:lnL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9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2350767"/>
              </p:ext>
            </p:extLst>
          </p:nvPr>
        </p:nvGraphicFramePr>
        <p:xfrm>
          <a:off x="2971801" y="9184189"/>
          <a:ext cx="5848350" cy="675770"/>
        </p:xfrm>
        <a:graphic>
          <a:graphicData uri="http://schemas.openxmlformats.org/drawingml/2006/table">
            <a:tbl>
              <a:tblPr/>
              <a:tblGrid>
                <a:gridCol w="584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75770">
                <a:tc>
                  <a:txBody>
                    <a:bodyPr/>
                    <a:lstStyle/>
                    <a:p>
                      <a:pPr algn="ctr">
                        <a:lnSpc>
                          <a:spcPts val="2311"/>
                        </a:lnSpc>
                        <a:defRPr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VALPARAÍSO,  06 DE MAYO DE 2026. </a:t>
                      </a:r>
                      <a:endParaRPr lang="en-US" sz="1200" dirty="0"/>
                    </a:p>
                  </a:txBody>
                  <a:tcPr marL="89536" marR="89536" marT="89536" marB="89536" anchor="ctr">
                    <a:lnL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0" name="Freeform 10"/>
          <p:cNvSpPr/>
          <p:nvPr/>
        </p:nvSpPr>
        <p:spPr>
          <a:xfrm>
            <a:off x="0" y="0"/>
            <a:ext cx="3605288" cy="2878088"/>
          </a:xfrm>
          <a:custGeom>
            <a:avLst/>
            <a:gdLst/>
            <a:ahLst/>
            <a:cxnLst/>
            <a:rect l="l" t="t" r="r" b="b"/>
            <a:pathLst>
              <a:path w="3605287" h="2878088">
                <a:moveTo>
                  <a:pt x="0" y="0"/>
                </a:moveTo>
                <a:lnTo>
                  <a:pt x="3605287" y="0"/>
                </a:lnTo>
                <a:lnTo>
                  <a:pt x="3605287" y="2878088"/>
                </a:lnTo>
                <a:lnTo>
                  <a:pt x="0" y="28780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28" t="-2403"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11" name="Group 11"/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3372582" y="11620"/>
            <a:ext cx="14915420" cy="911564"/>
            <a:chOff x="114710" y="44227"/>
            <a:chExt cx="19887226" cy="1215417"/>
          </a:xfrm>
        </p:grpSpPr>
        <p:grpSp>
          <p:nvGrpSpPr>
            <p:cNvPr id="14" name="Group 14"/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18" name="TextBox 18"/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19" name="TextBox 19"/>
            <p:cNvSpPr txBox="1"/>
            <p:nvPr/>
          </p:nvSpPr>
          <p:spPr>
            <a:xfrm>
              <a:off x="5152499" y="28273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20" name="Marcador de número de diapositiva 1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7A304-B21D-4D9E-8F14-9A67AD72E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D783E9D-2AE8-6813-C060-B66671D72464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DD46C88-51E9-0BA8-547F-A3B290AF8F3D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4AFE53BF-75F8-BF2E-AB21-B6C1448FB8D3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AECD1F8-8705-D6B0-A20F-9B4F51E867A0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E8736040-F476-316B-31E1-D2F15CF037CD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7E400654-BA07-FE00-3F6F-E294DE9E3E76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8E67A875-5787-D487-D9DF-3F3CF3C7B4BA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9EB163C-43B0-E64C-CDA8-D1598BB9EEC9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A784C138-C777-8503-9A5E-1472CB0D6F06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2ED23522-540D-EA32-E22D-7948F9C48331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056C4981-69AE-1BEA-A4DA-86A4CEE64BB4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AA95F2A4-5B28-676B-2117-BCC60DF7BAB5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D4C90715-BE6C-6E54-942E-34F595BA90B0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566427DE-03D0-B320-64C2-B8F386BA92D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DC2B9FC4-A09E-038E-059B-97A91B36FDAB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35DDB740-3C62-629D-330E-D9176A70AEDA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9107DC75-D6C3-094E-19FA-12F959B6D8F0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B3FB1CDC-998E-FD0F-592D-56E673D70EC6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E0C22415-1E92-B475-6937-A7C73B418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 dirty="0"/>
          </a:p>
        </p:txBody>
      </p:sp>
      <p:pic>
        <p:nvPicPr>
          <p:cNvPr id="7" name="Multimedia1">
            <a:hlinkClick r:id="" action="ppaction://media"/>
            <a:extLst>
              <a:ext uri="{FF2B5EF4-FFF2-40B4-BE49-F238E27FC236}">
                <a16:creationId xmlns:a16="http://schemas.microsoft.com/office/drawing/2014/main" id="{73634D28-C62C-7A03-7C06-39C1C25C889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929475" y="1856648"/>
            <a:ext cx="14429054" cy="6944452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797E01AA-4833-59FF-256F-A3B59F028602}"/>
              </a:ext>
            </a:extLst>
          </p:cNvPr>
          <p:cNvSpPr txBox="1"/>
          <p:nvPr/>
        </p:nvSpPr>
        <p:spPr>
          <a:xfrm>
            <a:off x="1929475" y="8882896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Jackie Savitz, </a:t>
            </a:r>
            <a:r>
              <a:rPr lang="es-ES" sz="1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co-fundadora</a:t>
            </a:r>
            <a:r>
              <a:rPr lang="es-ES" sz="18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de </a:t>
            </a:r>
            <a:r>
              <a:rPr lang="es-ES" sz="18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Ocean </a:t>
            </a:r>
            <a:r>
              <a:rPr lang="es-ES" sz="1800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Fishing</a:t>
            </a:r>
            <a:r>
              <a:rPr lang="es-ES" sz="1800" i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Watch</a:t>
            </a:r>
            <a:endParaRPr lang="es-ES" altLang="es-CL" sz="1800" i="1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7504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7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105ED-E40B-6D56-C67F-DC9924CD86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B582EFCD-E283-81B5-EB87-64F54222BCC7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3776EA6-E3EC-3707-82A3-DC00D8C89AEF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CBD1DC09-9D26-D702-6AEB-A0C9688FB0A9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34E690F3-0FF8-C911-BE1C-85A72361E841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941220C4-9635-9F30-CB37-4A36705FDC24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9D41C030-5BCE-F99A-AB39-4E18953E886F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FA64FAA6-2585-6CBA-B687-6B7778F1A2B7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BDA70B88-04F8-7201-8142-8D2A2BBD0D8D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F251DA62-BEA2-4362-1EE7-D3CA18D07FCC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9520B7D6-33B2-D864-F337-6CD94841E36B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ACE74054-EAF8-2CFB-4866-AD5CE0A62B4E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4D080D7F-9C00-3633-EC3F-792A5B0F5F23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AA4AC68B-DC86-51A1-030B-32BE9EA55468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CA9DD3FE-629D-4C4F-1E73-6B8D7A69AD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222" name="Imagen 221">
            <a:extLst>
              <a:ext uri="{FF2B5EF4-FFF2-40B4-BE49-F238E27FC236}">
                <a16:creationId xmlns:a16="http://schemas.microsoft.com/office/drawing/2014/main" id="{CAB4DF32-3B2F-0A8B-6D4E-0023D4199904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644" y="5737522"/>
            <a:ext cx="2490111" cy="1401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23" name="Picture 2" descr="M:\EXPOSICIONES GENERALES JEFMAYOR\FOTOS Y VIDEOS\FOTOS\FOTOS ARMADA MARZO 2016\fotos actividades navales\panamax4.JPG">
            <a:extLst>
              <a:ext uri="{FF2B5EF4-FFF2-40B4-BE49-F238E27FC236}">
                <a16:creationId xmlns:a16="http://schemas.microsoft.com/office/drawing/2014/main" id="{1F0BB97E-3F85-5D23-E14F-F33991C2E2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50700" y="5881088"/>
            <a:ext cx="2476340" cy="14014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4" name="Picture 3">
            <a:extLst>
              <a:ext uri="{FF2B5EF4-FFF2-40B4-BE49-F238E27FC236}">
                <a16:creationId xmlns:a16="http://schemas.microsoft.com/office/drawing/2014/main" id="{DD4F892C-C477-02A2-3E7E-AE9509E810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1804" y="4172637"/>
            <a:ext cx="2433993" cy="14036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25" name="Picture 2" descr="http://www.lanacion.cl/noticias/site/artic/20071123/imag/foto_1920071123134001.jpg">
            <a:extLst>
              <a:ext uri="{FF2B5EF4-FFF2-40B4-BE49-F238E27FC236}">
                <a16:creationId xmlns:a16="http://schemas.microsoft.com/office/drawing/2014/main" id="{FC4B8CF2-7A1C-FE18-07B9-F0EB9CD1F2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435850" y="4272077"/>
            <a:ext cx="2496540" cy="14078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6" name="Picture 2" descr="M:\EXPOSICIONES GENERALES JEFMAYOR\FOTOS Y VIDEOS\FOTOS\FOTOS GENERALES 1\cascos azules\IMG_4532.JPG">
            <a:extLst>
              <a:ext uri="{FF2B5EF4-FFF2-40B4-BE49-F238E27FC236}">
                <a16:creationId xmlns:a16="http://schemas.microsoft.com/office/drawing/2014/main" id="{E1C8DEF7-CBC8-81B2-2E87-AD8AEADCFA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40604" y="926276"/>
            <a:ext cx="1451333" cy="10172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7" name="Picture 3" descr="M:\EXPOSICIONES GENERALES JEFMAYOR\FOTOS Y VIDEOS\FOTOS\FOTOS GENERALES 1\cascos azules\_DCA6538.JPG">
            <a:extLst>
              <a:ext uri="{FF2B5EF4-FFF2-40B4-BE49-F238E27FC236}">
                <a16:creationId xmlns:a16="http://schemas.microsoft.com/office/drawing/2014/main" id="{19FCE710-EA62-1162-26A5-E5C0AB47FB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0517" y="2690882"/>
            <a:ext cx="2273199" cy="13919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28" name="Picture 2" descr="http://www.armada.cl/armada/site/artic/20140611/imag/foto_0000000320140611144610.jpg">
            <a:extLst>
              <a:ext uri="{FF2B5EF4-FFF2-40B4-BE49-F238E27FC236}">
                <a16:creationId xmlns:a16="http://schemas.microsoft.com/office/drawing/2014/main" id="{367191F5-B78C-06EE-46F0-D5BCC313E6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364738" y="2737736"/>
            <a:ext cx="2247630" cy="14561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29" name="Imagen 228">
            <a:extLst>
              <a:ext uri="{FF2B5EF4-FFF2-40B4-BE49-F238E27FC236}">
                <a16:creationId xmlns:a16="http://schemas.microsoft.com/office/drawing/2014/main" id="{37EE7ED3-8C7C-4BB5-2D39-D5A9B1755D2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22251" y="921960"/>
            <a:ext cx="1954956" cy="11041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30" name="Imagen 229">
            <a:extLst>
              <a:ext uri="{FF2B5EF4-FFF2-40B4-BE49-F238E27FC236}">
                <a16:creationId xmlns:a16="http://schemas.microsoft.com/office/drawing/2014/main" id="{0F143461-07A2-652C-5FC7-22250C1493FE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63406" y="998044"/>
            <a:ext cx="2008127" cy="9384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31" name="Imagen 230">
            <a:extLst>
              <a:ext uri="{FF2B5EF4-FFF2-40B4-BE49-F238E27FC236}">
                <a16:creationId xmlns:a16="http://schemas.microsoft.com/office/drawing/2014/main" id="{45493E4C-9D2B-F77E-62C0-ADF4D69FAD50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2592" y="1420273"/>
            <a:ext cx="1816484" cy="121790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232" name="Imagen 231">
            <a:extLst>
              <a:ext uri="{FF2B5EF4-FFF2-40B4-BE49-F238E27FC236}">
                <a16:creationId xmlns:a16="http://schemas.microsoft.com/office/drawing/2014/main" id="{E726E05A-BDA3-7AC5-7AD5-702D3012B24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54573" y="1388402"/>
            <a:ext cx="2008436" cy="12140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233" name="20 Rectángulo">
            <a:extLst>
              <a:ext uri="{FF2B5EF4-FFF2-40B4-BE49-F238E27FC236}">
                <a16:creationId xmlns:a16="http://schemas.microsoft.com/office/drawing/2014/main" id="{0B755FEE-F43F-33D9-B083-D36F2856279D}"/>
              </a:ext>
            </a:extLst>
          </p:cNvPr>
          <p:cNvSpPr/>
          <p:nvPr/>
        </p:nvSpPr>
        <p:spPr>
          <a:xfrm>
            <a:off x="274986" y="9420136"/>
            <a:ext cx="17782566" cy="600164"/>
          </a:xfrm>
          <a:prstGeom prst="rect">
            <a:avLst/>
          </a:prstGeom>
          <a:noFill/>
          <a:ln w="57150" cmpd="tri">
            <a:solidFill>
              <a:srgbClr val="000066"/>
            </a:solidFill>
          </a:ln>
          <a:effectLst/>
          <a:scene3d>
            <a:camera prst="orthographicFront"/>
            <a:lightRig rig="brightRoom" dir="t"/>
          </a:scene3d>
          <a:sp3d>
            <a:bevelT/>
          </a:sp3d>
        </p:spPr>
        <p:txBody>
          <a:bodyPr wrap="square" lIns="137160" tIns="68580" rIns="137160" bIns="68580" anchor="ctr">
            <a:spAutoFit/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000" b="1" i="0" u="none" strike="noStrike" kern="0" cap="all" spc="0" normalizeH="0" baseline="0" noProof="0" dirty="0">
                <a:ln/>
                <a:solidFill>
                  <a:srgbClr val="000066"/>
                </a:solidFill>
                <a:effectLst>
                  <a:outerShdw blurRad="19685" dist="12700" dir="5400000" algn="tl" rotWithShape="0">
                    <a:srgbClr val="4F81BD">
                      <a:satMod val="130000"/>
                      <a:alpha val="60000"/>
                    </a:srgbClr>
                  </a:outerShdw>
                </a:effectLst>
                <a:uLnTx/>
                <a:uFillTx/>
              </a:rPr>
              <a:t>CAPACIDADES PARA EL APORTE DE LA ARMADA A LAS ÁREAS DE MISIÓN de la defensa</a:t>
            </a:r>
          </a:p>
        </p:txBody>
      </p:sp>
      <p:grpSp>
        <p:nvGrpSpPr>
          <p:cNvPr id="235" name="Grupo 234">
            <a:extLst>
              <a:ext uri="{FF2B5EF4-FFF2-40B4-BE49-F238E27FC236}">
                <a16:creationId xmlns:a16="http://schemas.microsoft.com/office/drawing/2014/main" id="{EA86F5D2-5220-2DB6-4FF8-108838B074CD}"/>
              </a:ext>
            </a:extLst>
          </p:cNvPr>
          <p:cNvGrpSpPr/>
          <p:nvPr/>
        </p:nvGrpSpPr>
        <p:grpSpPr>
          <a:xfrm>
            <a:off x="4121978" y="2021254"/>
            <a:ext cx="9894500" cy="9382337"/>
            <a:chOff x="2736295" y="1392723"/>
            <a:chExt cx="6596333" cy="6254891"/>
          </a:xfrm>
        </p:grpSpPr>
        <p:grpSp>
          <p:nvGrpSpPr>
            <p:cNvPr id="236" name="Grupo 235">
              <a:extLst>
                <a:ext uri="{FF2B5EF4-FFF2-40B4-BE49-F238E27FC236}">
                  <a16:creationId xmlns:a16="http://schemas.microsoft.com/office/drawing/2014/main" id="{E5AB8FE5-D5E1-2A51-A923-1B6EE39A58F3}"/>
                </a:ext>
              </a:extLst>
            </p:cNvPr>
            <p:cNvGrpSpPr/>
            <p:nvPr/>
          </p:nvGrpSpPr>
          <p:grpSpPr>
            <a:xfrm>
              <a:off x="2736295" y="1392723"/>
              <a:ext cx="6596333" cy="6254891"/>
              <a:chOff x="2766251" y="843145"/>
              <a:chExt cx="6596333" cy="6254891"/>
            </a:xfrm>
          </p:grpSpPr>
          <p:grpSp>
            <p:nvGrpSpPr>
              <p:cNvPr id="245" name="Grupo 244">
                <a:extLst>
                  <a:ext uri="{FF2B5EF4-FFF2-40B4-BE49-F238E27FC236}">
                    <a16:creationId xmlns:a16="http://schemas.microsoft.com/office/drawing/2014/main" id="{82239681-22EB-0B1C-46A6-3E28AB51C441}"/>
                  </a:ext>
                </a:extLst>
              </p:cNvPr>
              <p:cNvGrpSpPr/>
              <p:nvPr/>
            </p:nvGrpSpPr>
            <p:grpSpPr>
              <a:xfrm>
                <a:off x="2766251" y="843145"/>
                <a:ext cx="6596333" cy="6254891"/>
                <a:chOff x="2766251" y="843145"/>
                <a:chExt cx="6596333" cy="6254891"/>
              </a:xfrm>
            </p:grpSpPr>
            <p:sp>
              <p:nvSpPr>
                <p:cNvPr id="252" name="84 Circular">
                  <a:extLst>
                    <a:ext uri="{FF2B5EF4-FFF2-40B4-BE49-F238E27FC236}">
                      <a16:creationId xmlns:a16="http://schemas.microsoft.com/office/drawing/2014/main" id="{0B46513E-C6A4-6F10-B31F-26AA7DEE4560}"/>
                    </a:ext>
                  </a:extLst>
                </p:cNvPr>
                <p:cNvSpPr/>
                <p:nvPr/>
              </p:nvSpPr>
              <p:spPr>
                <a:xfrm rot="369508">
                  <a:off x="2766251" y="845323"/>
                  <a:ext cx="6596333" cy="6252713"/>
                </a:xfrm>
                <a:prstGeom prst="pie">
                  <a:avLst>
                    <a:gd name="adj1" fmla="val 18089073"/>
                    <a:gd name="adj2" fmla="val 19825696"/>
                  </a:avLst>
                </a:prstGeom>
                <a:solidFill>
                  <a:srgbClr val="FF0000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53" name="78 Circular">
                  <a:extLst>
                    <a:ext uri="{FF2B5EF4-FFF2-40B4-BE49-F238E27FC236}">
                      <a16:creationId xmlns:a16="http://schemas.microsoft.com/office/drawing/2014/main" id="{90D5DA8E-46C7-62A0-2942-4C185ACE8E86}"/>
                    </a:ext>
                  </a:extLst>
                </p:cNvPr>
                <p:cNvSpPr/>
                <p:nvPr/>
              </p:nvSpPr>
              <p:spPr>
                <a:xfrm>
                  <a:off x="2813217" y="874707"/>
                  <a:ext cx="6472018" cy="6096770"/>
                </a:xfrm>
                <a:prstGeom prst="pie">
                  <a:avLst>
                    <a:gd name="adj1" fmla="val 10358783"/>
                    <a:gd name="adj2" fmla="val 12173226"/>
                  </a:avLst>
                </a:prstGeom>
                <a:solidFill>
                  <a:srgbClr val="000066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54" name="80 Circular">
                  <a:extLst>
                    <a:ext uri="{FF2B5EF4-FFF2-40B4-BE49-F238E27FC236}">
                      <a16:creationId xmlns:a16="http://schemas.microsoft.com/office/drawing/2014/main" id="{0465B35A-E0DE-C560-2492-1A34D468380B}"/>
                    </a:ext>
                  </a:extLst>
                </p:cNvPr>
                <p:cNvSpPr/>
                <p:nvPr/>
              </p:nvSpPr>
              <p:spPr>
                <a:xfrm>
                  <a:off x="2813217" y="860784"/>
                  <a:ext cx="6472018" cy="6088219"/>
                </a:xfrm>
                <a:prstGeom prst="pie">
                  <a:avLst>
                    <a:gd name="adj1" fmla="val 12186323"/>
                    <a:gd name="adj2" fmla="val 14026034"/>
                  </a:avLst>
                </a:prstGeom>
                <a:solidFill>
                  <a:srgbClr val="000066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55" name="82 Circular">
                  <a:extLst>
                    <a:ext uri="{FF2B5EF4-FFF2-40B4-BE49-F238E27FC236}">
                      <a16:creationId xmlns:a16="http://schemas.microsoft.com/office/drawing/2014/main" id="{516869E2-F1CB-6672-C6B8-D4EBE734A370}"/>
                    </a:ext>
                  </a:extLst>
                </p:cNvPr>
                <p:cNvSpPr/>
                <p:nvPr/>
              </p:nvSpPr>
              <p:spPr>
                <a:xfrm>
                  <a:off x="2821456" y="843145"/>
                  <a:ext cx="6472018" cy="6118778"/>
                </a:xfrm>
                <a:prstGeom prst="pie">
                  <a:avLst>
                    <a:gd name="adj1" fmla="val 14029804"/>
                    <a:gd name="adj2" fmla="val 18465353"/>
                  </a:avLst>
                </a:prstGeom>
                <a:solidFill>
                  <a:srgbClr val="000066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grpSp>
              <p:nvGrpSpPr>
                <p:cNvPr id="256" name="Grupo 255">
                  <a:extLst>
                    <a:ext uri="{FF2B5EF4-FFF2-40B4-BE49-F238E27FC236}">
                      <a16:creationId xmlns:a16="http://schemas.microsoft.com/office/drawing/2014/main" id="{E8D051BE-5847-ED04-FC11-A41F2F0C08E2}"/>
                    </a:ext>
                  </a:extLst>
                </p:cNvPr>
                <p:cNvGrpSpPr/>
                <p:nvPr/>
              </p:nvGrpSpPr>
              <p:grpSpPr>
                <a:xfrm>
                  <a:off x="2881472" y="905377"/>
                  <a:ext cx="6472018" cy="6074185"/>
                  <a:chOff x="2881472" y="905377"/>
                  <a:chExt cx="6472018" cy="6074185"/>
                </a:xfrm>
              </p:grpSpPr>
              <p:sp>
                <p:nvSpPr>
                  <p:cNvPr id="257" name="86 Circular">
                    <a:extLst>
                      <a:ext uri="{FF2B5EF4-FFF2-40B4-BE49-F238E27FC236}">
                        <a16:creationId xmlns:a16="http://schemas.microsoft.com/office/drawing/2014/main" id="{DFF8FDC8-45F6-FA01-53B3-20D71D63E0F1}"/>
                      </a:ext>
                    </a:extLst>
                  </p:cNvPr>
                  <p:cNvSpPr/>
                  <p:nvPr/>
                </p:nvSpPr>
                <p:spPr>
                  <a:xfrm>
                    <a:off x="2881472" y="905377"/>
                    <a:ext cx="6472018" cy="6074185"/>
                  </a:xfrm>
                  <a:prstGeom prst="pie">
                    <a:avLst>
                      <a:gd name="adj1" fmla="val 20227374"/>
                      <a:gd name="adj2" fmla="val 488328"/>
                    </a:avLst>
                  </a:prstGeom>
                  <a:solidFill>
                    <a:srgbClr val="000066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>
                    <a:outerShdw blurRad="107950" dist="12700" dir="5400000" algn="ctr">
                      <a:srgbClr val="000000"/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soft" dir="t">
                      <a:rot lat="0" lon="0" rev="0"/>
                    </a:lightRig>
                  </a:scene3d>
                  <a:sp3d contourW="44450" prstMaterial="matte">
                    <a:bevelT w="63500" h="63500" prst="artDeco"/>
                    <a:contourClr>
                      <a:srgbClr val="FFFFFF"/>
                    </a:contour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137132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CL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  <p:sp>
                <p:nvSpPr>
                  <p:cNvPr id="258" name="87 Circular">
                    <a:extLst>
                      <a:ext uri="{FF2B5EF4-FFF2-40B4-BE49-F238E27FC236}">
                        <a16:creationId xmlns:a16="http://schemas.microsoft.com/office/drawing/2014/main" id="{6BCFE0AB-3162-0A3D-263B-7C8DEFCB2533}"/>
                      </a:ext>
                    </a:extLst>
                  </p:cNvPr>
                  <p:cNvSpPr/>
                  <p:nvPr/>
                </p:nvSpPr>
                <p:spPr>
                  <a:xfrm>
                    <a:off x="3809653" y="1816143"/>
                    <a:ext cx="4565812" cy="4213897"/>
                  </a:xfrm>
                  <a:prstGeom prst="pie">
                    <a:avLst>
                      <a:gd name="adj1" fmla="val 10377168"/>
                      <a:gd name="adj2" fmla="val 496743"/>
                    </a:avLst>
                  </a:prstGeom>
                  <a:solidFill>
                    <a:sysClr val="window" lastClr="FFFFFF"/>
                  </a:solidFill>
                  <a:ln w="12700" cap="flat" cmpd="sng" algn="ctr">
                    <a:noFill/>
                    <a:prstDash val="solid"/>
                    <a:miter lim="800000"/>
                  </a:ln>
                  <a:effectLst>
                    <a:outerShdw blurRad="107950" dist="12700" dir="5400000" algn="ctr">
                      <a:srgbClr val="000000"/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soft" dir="t">
                      <a:rot lat="0" lon="0" rev="0"/>
                    </a:lightRig>
                  </a:scene3d>
                  <a:sp3d contourW="44450" prstMaterial="matte">
                    <a:bevelT w="63500" h="63500" prst="artDeco"/>
                    <a:contourClr>
                      <a:srgbClr val="FFFFFF"/>
                    </a:contourClr>
                  </a:sp3d>
                </p:spPr>
                <p:txBody>
                  <a:bodyPr rtlCol="0" anchor="ctr"/>
                  <a:lstStyle/>
                  <a:p>
                    <a:pPr marL="0" marR="0" lvl="0" indent="0" algn="ctr" defTabSz="1371327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es-CL" sz="1800" b="0" i="0" u="none" strike="noStrike" kern="0" cap="none" spc="0" normalizeH="0" baseline="0" noProof="0">
                      <a:ln>
                        <a:noFill/>
                      </a:ln>
                      <a:solidFill>
                        <a:prstClr val="black"/>
                      </a:solidFill>
                      <a:effectLst/>
                      <a:uLnTx/>
                      <a:uFillTx/>
                      <a:latin typeface="Calibri" panose="020F0502020204030204"/>
                      <a:ea typeface="+mn-ea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246" name="Grupo 245">
                <a:extLst>
                  <a:ext uri="{FF2B5EF4-FFF2-40B4-BE49-F238E27FC236}">
                    <a16:creationId xmlns:a16="http://schemas.microsoft.com/office/drawing/2014/main" id="{5D6798BC-2CE2-876A-AC51-EFA28422E55C}"/>
                  </a:ext>
                </a:extLst>
              </p:cNvPr>
              <p:cNvGrpSpPr/>
              <p:nvPr/>
            </p:nvGrpSpPr>
            <p:grpSpPr>
              <a:xfrm>
                <a:off x="3685309" y="1570095"/>
                <a:ext cx="5030262" cy="3482545"/>
                <a:chOff x="3685309" y="1570095"/>
                <a:chExt cx="5030262" cy="3482545"/>
              </a:xfrm>
            </p:grpSpPr>
            <p:sp>
              <p:nvSpPr>
                <p:cNvPr id="247" name="88 CuadroTexto">
                  <a:extLst>
                    <a:ext uri="{FF2B5EF4-FFF2-40B4-BE49-F238E27FC236}">
                      <a16:creationId xmlns:a16="http://schemas.microsoft.com/office/drawing/2014/main" id="{E2D46A53-3ABD-88D7-361B-4F2FE8B0E419}"/>
                    </a:ext>
                  </a:extLst>
                </p:cNvPr>
                <p:cNvSpPr txBox="1"/>
                <p:nvPr/>
              </p:nvSpPr>
              <p:spPr>
                <a:xfrm rot="16846553">
                  <a:off x="3443735" y="2838673"/>
                  <a:ext cx="2455541" cy="1972394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200" b="1">
                      <a:solidFill>
                        <a:schemeClr val="bg1"/>
                      </a:solidFill>
                    </a:defRPr>
                  </a:lvl1pPr>
                </a:lstStyle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CONTRIBUCIÓN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AL DESARROLLO 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NACIONAL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Y A LA ACCIÓN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DEL ESTADO</a:t>
                  </a:r>
                </a:p>
              </p:txBody>
            </p:sp>
            <p:sp>
              <p:nvSpPr>
                <p:cNvPr id="248" name="92 CuadroTexto">
                  <a:extLst>
                    <a:ext uri="{FF2B5EF4-FFF2-40B4-BE49-F238E27FC236}">
                      <a16:creationId xmlns:a16="http://schemas.microsoft.com/office/drawing/2014/main" id="{58A6D733-DBAF-ABE9-834E-732AD9085F96}"/>
                    </a:ext>
                  </a:extLst>
                </p:cNvPr>
                <p:cNvSpPr txBox="1"/>
                <p:nvPr/>
              </p:nvSpPr>
              <p:spPr>
                <a:xfrm rot="18617720">
                  <a:off x="3531386" y="2133752"/>
                  <a:ext cx="2583367" cy="16441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prstTxWarp prst="textArchUp">
                    <a:avLst/>
                  </a:prstTxWarp>
                  <a:spAutoFit/>
                </a:bodyPr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COOPERACIÓN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INTERNACIONAL Y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APOYO A LA POLÍTICA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EXTERIOR </a:t>
                  </a: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66FFFF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249" name="93 CuadroTexto">
                  <a:extLst>
                    <a:ext uri="{FF2B5EF4-FFF2-40B4-BE49-F238E27FC236}">
                      <a16:creationId xmlns:a16="http://schemas.microsoft.com/office/drawing/2014/main" id="{0F5DCB7B-BBE7-4A3C-92EA-5779F127A8AB}"/>
                    </a:ext>
                  </a:extLst>
                </p:cNvPr>
                <p:cNvSpPr txBox="1"/>
                <p:nvPr/>
              </p:nvSpPr>
              <p:spPr>
                <a:xfrm>
                  <a:off x="5148023" y="1570095"/>
                  <a:ext cx="1850053" cy="676245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200" b="1">
                      <a:solidFill>
                        <a:schemeClr val="bg1"/>
                      </a:solidFill>
                    </a:defRPr>
                  </a:lvl1pPr>
                </a:lstStyle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95000"/>
                      </a:prstClr>
                    </a:solidFill>
                    <a:effectLst/>
                    <a:uLnTx/>
                    <a:uFillTx/>
                  </a:endParaRP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95000"/>
                      </a:prstClr>
                    </a:solidFill>
                    <a:effectLst/>
                    <a:uLnTx/>
                    <a:uFillTx/>
                  </a:endParaRP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DEFENSA DE LA 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SOBERANÍA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E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INTEGRIDAD TERRITORIAL</a:t>
                  </a:r>
                </a:p>
              </p:txBody>
            </p:sp>
            <p:sp>
              <p:nvSpPr>
                <p:cNvPr id="250" name="96 CuadroTexto">
                  <a:extLst>
                    <a:ext uri="{FF2B5EF4-FFF2-40B4-BE49-F238E27FC236}">
                      <a16:creationId xmlns:a16="http://schemas.microsoft.com/office/drawing/2014/main" id="{C5400293-E2E5-9F2E-93F9-18E15384F3B9}"/>
                    </a:ext>
                  </a:extLst>
                </p:cNvPr>
                <p:cNvSpPr txBox="1"/>
                <p:nvPr/>
              </p:nvSpPr>
              <p:spPr>
                <a:xfrm rot="4758963">
                  <a:off x="6864697" y="3118439"/>
                  <a:ext cx="2583367" cy="1118380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100" b="1">
                      <a:solidFill>
                        <a:prstClr val="white"/>
                      </a:solidFill>
                    </a:defRPr>
                  </a:lvl1pPr>
                </a:lstStyle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EMERGENCIA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NACIONAL Y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</a:rPr>
                    <a:t>PROTECCIÓN CIVIL</a:t>
                  </a:r>
                </a:p>
              </p:txBody>
            </p:sp>
            <p:sp>
              <p:nvSpPr>
                <p:cNvPr id="251" name="93 CuadroTexto">
                  <a:extLst>
                    <a:ext uri="{FF2B5EF4-FFF2-40B4-BE49-F238E27FC236}">
                      <a16:creationId xmlns:a16="http://schemas.microsoft.com/office/drawing/2014/main" id="{F5805FE9-7764-AF2E-489B-6245F1C0DC86}"/>
                    </a:ext>
                  </a:extLst>
                </p:cNvPr>
                <p:cNvSpPr txBox="1"/>
                <p:nvPr/>
              </p:nvSpPr>
              <p:spPr>
                <a:xfrm rot="3043424">
                  <a:off x="6563067" y="2213307"/>
                  <a:ext cx="2121540" cy="1236205"/>
                </a:xfrm>
                <a:prstGeom prst="rect">
                  <a:avLst/>
                </a:prstGeom>
                <a:noFill/>
              </p:spPr>
              <p:txBody>
                <a:bodyPr spcFirstLastPara="1" wrap="square" numCol="1" rtlCol="0">
                  <a:prstTxWarp prst="textArchUp">
                    <a:avLst/>
                  </a:prstTxWarp>
                  <a:spAutoFit/>
                </a:bodyPr>
                <a:lstStyle>
                  <a:defPPr>
                    <a:defRPr lang="es-CL"/>
                  </a:defPPr>
                  <a:lvl1pPr algn="ctr">
                    <a:defRPr sz="1100" b="1">
                      <a:solidFill>
                        <a:prstClr val="white"/>
                      </a:solidFill>
                    </a:defRPr>
                  </a:lvl1pPr>
                </a:lstStyle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SEGURIDAD E INTERESES 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CL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DEL TERRITORIO </a:t>
                  </a: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ES" sz="1650" b="1" i="0" u="none" strike="noStrike" kern="0" cap="none" spc="0" normalizeH="0" baseline="0" noProof="0" dirty="0">
                      <a:ln>
                        <a:noFill/>
                      </a:ln>
                      <a:solidFill>
                        <a:prstClr val="white">
                          <a:lumMod val="95000"/>
                        </a:prstClr>
                      </a:solidFill>
                      <a:effectLst/>
                      <a:uLnTx/>
                      <a:uFillTx/>
                    </a:rPr>
                    <a:t>MARÍTIMO</a:t>
                  </a: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95000"/>
                      </a:prstClr>
                    </a:solidFill>
                    <a:effectLst/>
                    <a:uLnTx/>
                    <a:uFillTx/>
                  </a:endParaRPr>
                </a:p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65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95000"/>
                      </a:prstClr>
                    </a:solidFill>
                    <a:effectLst/>
                    <a:uLnTx/>
                    <a:uFillTx/>
                  </a:endParaRPr>
                </a:p>
              </p:txBody>
            </p:sp>
          </p:grpSp>
        </p:grpSp>
        <p:grpSp>
          <p:nvGrpSpPr>
            <p:cNvPr id="237" name="Grupo 236">
              <a:extLst>
                <a:ext uri="{FF2B5EF4-FFF2-40B4-BE49-F238E27FC236}">
                  <a16:creationId xmlns:a16="http://schemas.microsoft.com/office/drawing/2014/main" id="{88F93EE3-0CFD-8838-E6A1-8CD985557637}"/>
                </a:ext>
              </a:extLst>
            </p:cNvPr>
            <p:cNvGrpSpPr/>
            <p:nvPr/>
          </p:nvGrpSpPr>
          <p:grpSpPr>
            <a:xfrm>
              <a:off x="3863920" y="2665176"/>
              <a:ext cx="4419914" cy="4266873"/>
              <a:chOff x="3893876" y="2115598"/>
              <a:chExt cx="4419914" cy="4266873"/>
            </a:xfrm>
          </p:grpSpPr>
          <p:sp>
            <p:nvSpPr>
              <p:cNvPr id="238" name="Rectángulo 237">
                <a:extLst>
                  <a:ext uri="{FF2B5EF4-FFF2-40B4-BE49-F238E27FC236}">
                    <a16:creationId xmlns:a16="http://schemas.microsoft.com/office/drawing/2014/main" id="{0E013B3A-7B29-9B88-DB9D-1BFD033332D2}"/>
                  </a:ext>
                </a:extLst>
              </p:cNvPr>
              <p:cNvSpPr/>
              <p:nvPr/>
            </p:nvSpPr>
            <p:spPr>
              <a:xfrm>
                <a:off x="3893876" y="2115598"/>
                <a:ext cx="4419914" cy="4266873"/>
              </a:xfrm>
              <a:prstGeom prst="rect">
                <a:avLst/>
              </a:prstGeom>
              <a:noFill/>
            </p:spPr>
            <p:txBody>
              <a:bodyPr spcFirstLastPara="1" wrap="none" lIns="137160" tIns="68580" rIns="137160" bIns="68580" numCol="1">
                <a:prstTxWarp prst="textArchUp">
                  <a:avLst>
                    <a:gd name="adj" fmla="val 8506091"/>
                  </a:avLst>
                </a:prstTxWarp>
                <a:spAutoFit/>
              </a:bodyPr>
              <a:lstStyle/>
              <a:p>
                <a:pPr marL="0" marR="0" lvl="0" indent="0" algn="ctr" defTabSz="4572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s-ES" sz="3600" b="0" i="0" u="none" strike="noStrike" kern="0" cap="none" spc="0" normalizeH="0" baseline="0" noProof="0" dirty="0">
                    <a:ln w="0"/>
                    <a:solidFill>
                      <a:srgbClr val="002060"/>
                    </a:solidFill>
                    <a:effectLst>
                      <a:outerShdw blurRad="38100" dist="19050" dir="2700000" algn="tl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</a:rPr>
                  <a:t>OPERACIONES</a:t>
                </a:r>
              </a:p>
            </p:txBody>
          </p:sp>
          <p:grpSp>
            <p:nvGrpSpPr>
              <p:cNvPr id="239" name="Grupo 238">
                <a:extLst>
                  <a:ext uri="{FF2B5EF4-FFF2-40B4-BE49-F238E27FC236}">
                    <a16:creationId xmlns:a16="http://schemas.microsoft.com/office/drawing/2014/main" id="{BE5C9571-023F-C180-A206-D808F8FCEB88}"/>
                  </a:ext>
                </a:extLst>
              </p:cNvPr>
              <p:cNvGrpSpPr/>
              <p:nvPr/>
            </p:nvGrpSpPr>
            <p:grpSpPr>
              <a:xfrm>
                <a:off x="4310424" y="2317589"/>
                <a:ext cx="3525253" cy="3936025"/>
                <a:chOff x="4372090" y="2318317"/>
                <a:chExt cx="3525253" cy="3936025"/>
              </a:xfrm>
            </p:grpSpPr>
            <p:sp>
              <p:nvSpPr>
                <p:cNvPr id="243" name="87 Circular">
                  <a:extLst>
                    <a:ext uri="{FF2B5EF4-FFF2-40B4-BE49-F238E27FC236}">
                      <a16:creationId xmlns:a16="http://schemas.microsoft.com/office/drawing/2014/main" id="{6FFD6B33-465A-B8C9-06AD-7D993143D726}"/>
                    </a:ext>
                  </a:extLst>
                </p:cNvPr>
                <p:cNvSpPr/>
                <p:nvPr/>
              </p:nvSpPr>
              <p:spPr>
                <a:xfrm>
                  <a:off x="4372090" y="2318317"/>
                  <a:ext cx="3525253" cy="3230349"/>
                </a:xfrm>
                <a:prstGeom prst="pie">
                  <a:avLst>
                    <a:gd name="adj1" fmla="val 10415040"/>
                    <a:gd name="adj2" fmla="val 454102"/>
                  </a:avLst>
                </a:prstGeom>
                <a:solidFill>
                  <a:srgbClr val="FFFF00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44" name="Rectángulo 243">
                  <a:extLst>
                    <a:ext uri="{FF2B5EF4-FFF2-40B4-BE49-F238E27FC236}">
                      <a16:creationId xmlns:a16="http://schemas.microsoft.com/office/drawing/2014/main" id="{5220EE29-8195-54B8-82DA-678EF35FD342}"/>
                    </a:ext>
                  </a:extLst>
                </p:cNvPr>
                <p:cNvSpPr/>
                <p:nvPr/>
              </p:nvSpPr>
              <p:spPr>
                <a:xfrm flipH="1" flipV="1">
                  <a:off x="4544217" y="2571046"/>
                  <a:ext cx="3189832" cy="3683296"/>
                </a:xfrm>
                <a:prstGeom prst="rect">
                  <a:avLst/>
                </a:prstGeom>
                <a:noFill/>
              </p:spPr>
              <p:txBody>
                <a:bodyPr spcFirstLastPara="1" wrap="none" lIns="137160" tIns="68580" rIns="137160" bIns="68580" numCol="1">
                  <a:prstTxWarp prst="textArchUp">
                    <a:avLst>
                      <a:gd name="adj" fmla="val 2643419"/>
                    </a:avLst>
                  </a:prstTxWarp>
                  <a:spAutoFit/>
                </a:bodyPr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ES" sz="5400" b="1" i="0" u="none" strike="noStrike" kern="0" cap="none" spc="0" normalizeH="0" baseline="0" noProof="0" dirty="0">
                      <a:ln w="0"/>
                      <a:solidFill>
                        <a:srgbClr val="002060"/>
                      </a:solidFill>
                      <a:effectLst>
                        <a:outerShdw blurRad="38100" dist="1905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uLnTx/>
                      <a:uFillTx/>
                    </a:rPr>
                    <a:t>CAPACIDADES DE LA ARMADA</a:t>
                  </a:r>
                </a:p>
              </p:txBody>
            </p:sp>
          </p:grpSp>
          <p:grpSp>
            <p:nvGrpSpPr>
              <p:cNvPr id="240" name="Grupo 239">
                <a:extLst>
                  <a:ext uri="{FF2B5EF4-FFF2-40B4-BE49-F238E27FC236}">
                    <a16:creationId xmlns:a16="http://schemas.microsoft.com/office/drawing/2014/main" id="{4F5737E2-EA0F-F304-359F-96BFFC58FE15}"/>
                  </a:ext>
                </a:extLst>
              </p:cNvPr>
              <p:cNvGrpSpPr/>
              <p:nvPr/>
            </p:nvGrpSpPr>
            <p:grpSpPr>
              <a:xfrm>
                <a:off x="4840092" y="2731558"/>
                <a:ext cx="2460282" cy="2383066"/>
                <a:chOff x="4933893" y="2853026"/>
                <a:chExt cx="2460282" cy="2383066"/>
              </a:xfrm>
            </p:grpSpPr>
            <p:sp>
              <p:nvSpPr>
                <p:cNvPr id="241" name="87 Circular">
                  <a:extLst>
                    <a:ext uri="{FF2B5EF4-FFF2-40B4-BE49-F238E27FC236}">
                      <a16:creationId xmlns:a16="http://schemas.microsoft.com/office/drawing/2014/main" id="{113BAFC1-0450-4646-1FAD-76BFB659AB54}"/>
                    </a:ext>
                  </a:extLst>
                </p:cNvPr>
                <p:cNvSpPr/>
                <p:nvPr/>
              </p:nvSpPr>
              <p:spPr>
                <a:xfrm>
                  <a:off x="4933893" y="2853026"/>
                  <a:ext cx="2460282" cy="2383066"/>
                </a:xfrm>
                <a:prstGeom prst="pie">
                  <a:avLst>
                    <a:gd name="adj1" fmla="val 10422299"/>
                    <a:gd name="adj2" fmla="val 440961"/>
                  </a:avLst>
                </a:prstGeom>
                <a:solidFill>
                  <a:srgbClr val="002060"/>
                </a:solidFill>
                <a:ln w="12700" cap="flat" cmpd="sng" algn="ctr">
                  <a:noFill/>
                  <a:prstDash val="solid"/>
                  <a:miter lim="800000"/>
                </a:ln>
                <a:effectLst>
                  <a:outerShdw blurRad="107950" dist="12700" dir="5400000" algn="ctr">
                    <a:srgbClr val="000000"/>
                  </a:outerShdw>
                </a:effectLst>
                <a:scene3d>
                  <a:camera prst="orthographicFront">
                    <a:rot lat="0" lon="0" rev="0"/>
                  </a:camera>
                  <a:lightRig rig="soft" dir="t">
                    <a:rot lat="0" lon="0" rev="0"/>
                  </a:lightRig>
                </a:scene3d>
                <a:sp3d contourW="44450" prstMaterial="matte">
                  <a:bevelT w="63500" h="63500" prst="artDeco"/>
                  <a:contourClr>
                    <a:srgbClr val="FFFFFF"/>
                  </a:contourClr>
                </a:sp3d>
              </p:spPr>
              <p:txBody>
                <a:bodyPr rtlCol="0" anchor="ctr"/>
                <a:lstStyle/>
                <a:p>
                  <a:pPr marL="0" marR="0" lvl="0" indent="0" algn="ctr" defTabSz="1371327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s-CL" sz="1800" b="0" i="0" u="none" strike="noStrike" kern="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endParaRPr>
                </a:p>
              </p:txBody>
            </p:sp>
            <p:sp>
              <p:nvSpPr>
                <p:cNvPr id="242" name="CuadroTexto 241">
                  <a:extLst>
                    <a:ext uri="{FF2B5EF4-FFF2-40B4-BE49-F238E27FC236}">
                      <a16:creationId xmlns:a16="http://schemas.microsoft.com/office/drawing/2014/main" id="{C5D7404C-9466-E330-8FFC-14F12A0BA630}"/>
                    </a:ext>
                  </a:extLst>
                </p:cNvPr>
                <p:cNvSpPr txBox="1"/>
                <p:nvPr/>
              </p:nvSpPr>
              <p:spPr>
                <a:xfrm>
                  <a:off x="5055336" y="3044416"/>
                  <a:ext cx="2190285" cy="892552"/>
                </a:xfrm>
                <a:prstGeom prst="rect">
                  <a:avLst/>
                </a:prstGeom>
                <a:noFill/>
              </p:spPr>
              <p:txBody>
                <a:bodyPr wrap="square" rtlCol="0" anchor="ctr">
                  <a:spAutoFit/>
                </a:bodyPr>
                <a:lstStyle/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ES" sz="1800" b="1" i="0" u="none" strike="noStrike" kern="0" cap="none" spc="0" normalizeH="0" baseline="0" noProof="0" dirty="0">
                      <a:ln w="0"/>
                      <a:solidFill>
                        <a:prstClr val="white"/>
                      </a:solidFill>
                      <a:effectLst>
                        <a:outerShdw blurRad="38100" dist="1905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uLnTx/>
                      <a:uFillTx/>
                    </a:rPr>
                    <a:t>PODER NAVAL </a:t>
                  </a:r>
                </a:p>
                <a:p>
                  <a:pPr marL="0" marR="0" lvl="0" indent="0" algn="ctr" defTabSz="4572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s-ES" sz="1800" b="1" i="0" u="none" strike="noStrike" kern="0" cap="none" spc="0" normalizeH="0" baseline="0" noProof="0" dirty="0">
                      <a:ln w="0"/>
                      <a:solidFill>
                        <a:prstClr val="white"/>
                      </a:solidFill>
                      <a:effectLst>
                        <a:outerShdw blurRad="38100" dist="19050" dir="2700000" algn="tl" rotWithShape="0">
                          <a:prstClr val="black">
                            <a:alpha val="40000"/>
                          </a:prstClr>
                        </a:outerShdw>
                      </a:effectLst>
                      <a:uLnTx/>
                      <a:uFillTx/>
                    </a:rPr>
                    <a:t>Y SERVICIO MARÍTIMO</a:t>
                  </a:r>
                  <a:endParaRPr kumimoji="0" lang="es-CL" sz="1800" b="1" i="0" u="none" strike="noStrike" kern="0" cap="none" spc="0" normalizeH="0" baseline="0" noProof="0" dirty="0">
                    <a:ln w="0"/>
                    <a:solidFill>
                      <a:prstClr val="white"/>
                    </a:solidFill>
                    <a:effectLst>
                      <a:outerShdw blurRad="38100" dist="19050" dir="2700000" algn="tl" rotWithShape="0">
                        <a:prstClr val="black">
                          <a:alpha val="40000"/>
                        </a:prstClr>
                      </a:outerShdw>
                    </a:effectLst>
                    <a:uLnTx/>
                    <a:uFillTx/>
                  </a:endParaRPr>
                </a:p>
              </p:txBody>
            </p:sp>
          </p:grpSp>
        </p:grpSp>
      </p:grpSp>
      <p:sp>
        <p:nvSpPr>
          <p:cNvPr id="259" name="Rectángulo redondeado 47">
            <a:extLst>
              <a:ext uri="{FF2B5EF4-FFF2-40B4-BE49-F238E27FC236}">
                <a16:creationId xmlns:a16="http://schemas.microsoft.com/office/drawing/2014/main" id="{4379C93B-12D9-AB11-971B-18B8097D4415}"/>
              </a:ext>
            </a:extLst>
          </p:cNvPr>
          <p:cNvSpPr/>
          <p:nvPr/>
        </p:nvSpPr>
        <p:spPr>
          <a:xfrm>
            <a:off x="2009843" y="7698237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Proyección</a:t>
            </a:r>
            <a:endParaRPr kumimoji="0" lang="es-CL" sz="16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0" name="Rectángulo redondeado 48">
            <a:extLst>
              <a:ext uri="{FF2B5EF4-FFF2-40B4-BE49-F238E27FC236}">
                <a16:creationId xmlns:a16="http://schemas.microsoft.com/office/drawing/2014/main" id="{3BC48D7A-56B5-6836-7FB9-7FC570CB8107}"/>
              </a:ext>
            </a:extLst>
          </p:cNvPr>
          <p:cNvSpPr/>
          <p:nvPr/>
        </p:nvSpPr>
        <p:spPr>
          <a:xfrm>
            <a:off x="10007442" y="8647124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Prevención y Combate de la Contaminación</a:t>
            </a:r>
          </a:p>
        </p:txBody>
      </p:sp>
      <p:sp>
        <p:nvSpPr>
          <p:cNvPr id="261" name="Rectángulo redondeado 51">
            <a:extLst>
              <a:ext uri="{FF2B5EF4-FFF2-40B4-BE49-F238E27FC236}">
                <a16:creationId xmlns:a16="http://schemas.microsoft.com/office/drawing/2014/main" id="{785DC0D5-EF72-DC85-C870-8CE7F8066AE0}"/>
              </a:ext>
            </a:extLst>
          </p:cNvPr>
          <p:cNvSpPr/>
          <p:nvPr/>
        </p:nvSpPr>
        <p:spPr>
          <a:xfrm>
            <a:off x="12786413" y="7712324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Búsqueda, Salvamento, Rescate y Salvataje</a:t>
            </a:r>
            <a:endParaRPr kumimoji="0" lang="es-CL" sz="11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2" name="Rectángulo redondeado 53">
            <a:extLst>
              <a:ext uri="{FF2B5EF4-FFF2-40B4-BE49-F238E27FC236}">
                <a16:creationId xmlns:a16="http://schemas.microsoft.com/office/drawing/2014/main" id="{6C3875EC-4A88-2F85-288C-04B23537E46D}"/>
              </a:ext>
            </a:extLst>
          </p:cNvPr>
          <p:cNvSpPr/>
          <p:nvPr/>
        </p:nvSpPr>
        <p:spPr>
          <a:xfrm>
            <a:off x="9162513" y="7716167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Protección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3" name="Rectángulo redondeado 54">
            <a:extLst>
              <a:ext uri="{FF2B5EF4-FFF2-40B4-BE49-F238E27FC236}">
                <a16:creationId xmlns:a16="http://schemas.microsoft.com/office/drawing/2014/main" id="{3DAF66A0-F486-A523-D486-A2B8F3A2DE39}"/>
              </a:ext>
            </a:extLst>
          </p:cNvPr>
          <p:cNvSpPr/>
          <p:nvPr/>
        </p:nvSpPr>
        <p:spPr>
          <a:xfrm>
            <a:off x="11843841" y="8682376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Vigilancia y Alerta ante Fenómenos Naturales</a:t>
            </a:r>
          </a:p>
        </p:txBody>
      </p:sp>
      <p:sp>
        <p:nvSpPr>
          <p:cNvPr id="264" name="Rectángulo redondeado 55">
            <a:extLst>
              <a:ext uri="{FF2B5EF4-FFF2-40B4-BE49-F238E27FC236}">
                <a16:creationId xmlns:a16="http://schemas.microsoft.com/office/drawing/2014/main" id="{6FC396A5-4B29-B32A-1141-1691C33C5D94}"/>
              </a:ext>
            </a:extLst>
          </p:cNvPr>
          <p:cNvSpPr/>
          <p:nvPr/>
        </p:nvSpPr>
        <p:spPr>
          <a:xfrm>
            <a:off x="5645496" y="7720698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Protección y Ataque de LLCCMM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5" name="Rectángulo redondeado 56">
            <a:extLst>
              <a:ext uri="{FF2B5EF4-FFF2-40B4-BE49-F238E27FC236}">
                <a16:creationId xmlns:a16="http://schemas.microsoft.com/office/drawing/2014/main" id="{3F33DD79-FBD5-567A-313F-A9CBA2125EFA}"/>
              </a:ext>
            </a:extLst>
          </p:cNvPr>
          <p:cNvSpPr/>
          <p:nvPr/>
        </p:nvSpPr>
        <p:spPr>
          <a:xfrm>
            <a:off x="6480467" y="8601335"/>
            <a:ext cx="1460961" cy="666920"/>
          </a:xfrm>
          <a:prstGeom prst="roundRect">
            <a:avLst/>
          </a:prstGeom>
          <a:solidFill>
            <a:srgbClr val="FF00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Fiscalización y Policía Marítima</a:t>
            </a:r>
          </a:p>
        </p:txBody>
      </p:sp>
      <p:sp>
        <p:nvSpPr>
          <p:cNvPr id="266" name="Rectángulo redondeado 57">
            <a:extLst>
              <a:ext uri="{FF2B5EF4-FFF2-40B4-BE49-F238E27FC236}">
                <a16:creationId xmlns:a16="http://schemas.microsoft.com/office/drawing/2014/main" id="{2B38D64C-420D-8703-D6A2-39C18C24E8EF}"/>
              </a:ext>
            </a:extLst>
          </p:cNvPr>
          <p:cNvSpPr/>
          <p:nvPr/>
        </p:nvSpPr>
        <p:spPr>
          <a:xfrm>
            <a:off x="16527729" y="7713680"/>
            <a:ext cx="1442619" cy="642378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Mando y Control</a:t>
            </a:r>
          </a:p>
        </p:txBody>
      </p:sp>
      <p:sp>
        <p:nvSpPr>
          <p:cNvPr id="267" name="Rectángulo redondeado 58">
            <a:extLst>
              <a:ext uri="{FF2B5EF4-FFF2-40B4-BE49-F238E27FC236}">
                <a16:creationId xmlns:a16="http://schemas.microsoft.com/office/drawing/2014/main" id="{333177DA-92B2-F38D-9869-66E3220AD15C}"/>
              </a:ext>
            </a:extLst>
          </p:cNvPr>
          <p:cNvSpPr/>
          <p:nvPr/>
        </p:nvSpPr>
        <p:spPr>
          <a:xfrm>
            <a:off x="14667942" y="7715098"/>
            <a:ext cx="1454331" cy="61988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ISTAR </a:t>
            </a:r>
          </a:p>
        </p:txBody>
      </p:sp>
      <p:sp>
        <p:nvSpPr>
          <p:cNvPr id="268" name="Rectángulo redondeado 59">
            <a:extLst>
              <a:ext uri="{FF2B5EF4-FFF2-40B4-BE49-F238E27FC236}">
                <a16:creationId xmlns:a16="http://schemas.microsoft.com/office/drawing/2014/main" id="{6AEF499B-0DDD-8E5E-CB2C-C61822DCC3A7}"/>
              </a:ext>
            </a:extLst>
          </p:cNvPr>
          <p:cNvSpPr/>
          <p:nvPr/>
        </p:nvSpPr>
        <p:spPr>
          <a:xfrm>
            <a:off x="4701014" y="8626313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Despliegue Territorial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9" name="Rectángulo redondeado 60">
            <a:extLst>
              <a:ext uri="{FF2B5EF4-FFF2-40B4-BE49-F238E27FC236}">
                <a16:creationId xmlns:a16="http://schemas.microsoft.com/office/drawing/2014/main" id="{3B3F3DD2-DF02-34D7-3D10-77DE2ACBFA2B}"/>
              </a:ext>
            </a:extLst>
          </p:cNvPr>
          <p:cNvSpPr/>
          <p:nvPr/>
        </p:nvSpPr>
        <p:spPr>
          <a:xfrm>
            <a:off x="199720" y="7690438"/>
            <a:ext cx="1456160" cy="632858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 del Mar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0" name="Rectángulo redondeado 61">
            <a:extLst>
              <a:ext uri="{FF2B5EF4-FFF2-40B4-BE49-F238E27FC236}">
                <a16:creationId xmlns:a16="http://schemas.microsoft.com/office/drawing/2014/main" id="{06BAAD8F-7A40-6D65-86C6-55E26150EB8B}"/>
              </a:ext>
            </a:extLst>
          </p:cNvPr>
          <p:cNvSpPr/>
          <p:nvPr/>
        </p:nvSpPr>
        <p:spPr>
          <a:xfrm>
            <a:off x="10923053" y="7720698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Interoperabilidad</a:t>
            </a:r>
            <a:endParaRPr kumimoji="0" lang="es-CL" sz="12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1" name="Rectángulo redondeado 62">
            <a:extLst>
              <a:ext uri="{FF2B5EF4-FFF2-40B4-BE49-F238E27FC236}">
                <a16:creationId xmlns:a16="http://schemas.microsoft.com/office/drawing/2014/main" id="{5902EB9F-0E33-522D-C1CA-A812DB1D7E77}"/>
              </a:ext>
            </a:extLst>
          </p:cNvPr>
          <p:cNvSpPr/>
          <p:nvPr/>
        </p:nvSpPr>
        <p:spPr>
          <a:xfrm>
            <a:off x="8258604" y="8621875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Señalización y Seguridad Marítima</a:t>
            </a:r>
          </a:p>
        </p:txBody>
      </p:sp>
      <p:sp>
        <p:nvSpPr>
          <p:cNvPr id="272" name="Rectángulo redondeado 63">
            <a:extLst>
              <a:ext uri="{FF2B5EF4-FFF2-40B4-BE49-F238E27FC236}">
                <a16:creationId xmlns:a16="http://schemas.microsoft.com/office/drawing/2014/main" id="{361C62A7-39E3-F941-4616-F1FB62EC45A5}"/>
              </a:ext>
            </a:extLst>
          </p:cNvPr>
          <p:cNvSpPr/>
          <p:nvPr/>
        </p:nvSpPr>
        <p:spPr>
          <a:xfrm>
            <a:off x="3822396" y="7698237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Defensa del Litoral 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3" name="Rectángulo redondeado 64">
            <a:extLst>
              <a:ext uri="{FF2B5EF4-FFF2-40B4-BE49-F238E27FC236}">
                <a16:creationId xmlns:a16="http://schemas.microsoft.com/office/drawing/2014/main" id="{F85F3A61-A637-7A3A-E781-635416235B1C}"/>
              </a:ext>
            </a:extLst>
          </p:cNvPr>
          <p:cNvSpPr/>
          <p:nvPr/>
        </p:nvSpPr>
        <p:spPr>
          <a:xfrm>
            <a:off x="6838515" y="6914808"/>
            <a:ext cx="4310784" cy="376377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1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CAPACIDADES DE LA ARMADA</a:t>
            </a:r>
            <a:endParaRPr kumimoji="0" lang="es-CL" sz="21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4" name="Rectángulo redondeado 54">
            <a:extLst>
              <a:ext uri="{FF2B5EF4-FFF2-40B4-BE49-F238E27FC236}">
                <a16:creationId xmlns:a16="http://schemas.microsoft.com/office/drawing/2014/main" id="{EDDAA9FF-B26C-8130-F2B1-B9C5C6225C2A}"/>
              </a:ext>
            </a:extLst>
          </p:cNvPr>
          <p:cNvSpPr/>
          <p:nvPr/>
        </p:nvSpPr>
        <p:spPr>
          <a:xfrm>
            <a:off x="1088006" y="8600006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Despliegue Antártico</a:t>
            </a:r>
          </a:p>
        </p:txBody>
      </p:sp>
      <p:sp>
        <p:nvSpPr>
          <p:cNvPr id="275" name="Rectángulo redondeado 54">
            <a:extLst>
              <a:ext uri="{FF2B5EF4-FFF2-40B4-BE49-F238E27FC236}">
                <a16:creationId xmlns:a16="http://schemas.microsoft.com/office/drawing/2014/main" id="{1024CB47-EA86-A000-9521-54AB596C33F7}"/>
              </a:ext>
            </a:extLst>
          </p:cNvPr>
          <p:cNvSpPr/>
          <p:nvPr/>
        </p:nvSpPr>
        <p:spPr>
          <a:xfrm>
            <a:off x="13663388" y="8681959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Hidrográfica e Hidrografía</a:t>
            </a:r>
          </a:p>
        </p:txBody>
      </p:sp>
      <p:sp>
        <p:nvSpPr>
          <p:cNvPr id="276" name="Rectángulo redondeado 88">
            <a:extLst>
              <a:ext uri="{FF2B5EF4-FFF2-40B4-BE49-F238E27FC236}">
                <a16:creationId xmlns:a16="http://schemas.microsoft.com/office/drawing/2014/main" id="{F73E5DD7-352A-D1E4-84FD-679A486B5EA4}"/>
              </a:ext>
            </a:extLst>
          </p:cNvPr>
          <p:cNvSpPr/>
          <p:nvPr/>
        </p:nvSpPr>
        <p:spPr>
          <a:xfrm>
            <a:off x="7413443" y="7716167"/>
            <a:ext cx="1448043" cy="648735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Transporte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7" name="Rectángulo redondeado 90">
            <a:extLst>
              <a:ext uri="{FF2B5EF4-FFF2-40B4-BE49-F238E27FC236}">
                <a16:creationId xmlns:a16="http://schemas.microsoft.com/office/drawing/2014/main" id="{3810934C-6B43-481A-CCE0-CA4200AB7E13}"/>
              </a:ext>
            </a:extLst>
          </p:cNvPr>
          <p:cNvSpPr/>
          <p:nvPr/>
        </p:nvSpPr>
        <p:spPr>
          <a:xfrm>
            <a:off x="2978111" y="8632368"/>
            <a:ext cx="1415454" cy="62436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Sostenimiento y apoyo a las Operaciones</a:t>
            </a:r>
            <a:endParaRPr kumimoji="0" lang="es-CL" sz="1400" b="1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78" name="Rectángulo redondeado 54">
            <a:extLst>
              <a:ext uri="{FF2B5EF4-FFF2-40B4-BE49-F238E27FC236}">
                <a16:creationId xmlns:a16="http://schemas.microsoft.com/office/drawing/2014/main" id="{E01749E4-3B59-6AB5-E9E2-A243B3963D83}"/>
              </a:ext>
            </a:extLst>
          </p:cNvPr>
          <p:cNvSpPr/>
          <p:nvPr/>
        </p:nvSpPr>
        <p:spPr>
          <a:xfrm>
            <a:off x="15586157" y="8681959"/>
            <a:ext cx="1460961" cy="666920"/>
          </a:xfrm>
          <a:prstGeom prst="roundRect">
            <a:avLst/>
          </a:prstGeom>
          <a:solidFill>
            <a:srgbClr val="FFFF00"/>
          </a:solidFill>
          <a:ln w="12700" cap="flat" cmpd="sng" algn="ctr">
            <a:noFill/>
            <a:prstDash val="solid"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Representación y Difusión</a:t>
            </a:r>
          </a:p>
        </p:txBody>
      </p:sp>
    </p:spTree>
    <p:extLst>
      <p:ext uri="{BB962C8B-B14F-4D97-AF65-F5344CB8AC3E}">
        <p14:creationId xmlns:p14="http://schemas.microsoft.com/office/powerpoint/2010/main" val="32032335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11" name="Freeform 11"/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13" name="Group 13"/>
          <p:cNvGrpSpPr/>
          <p:nvPr/>
        </p:nvGrpSpPr>
        <p:grpSpPr>
          <a:xfrm>
            <a:off x="3372582" y="11620"/>
            <a:ext cx="14915420" cy="911564"/>
            <a:chOff x="114710" y="44227"/>
            <a:chExt cx="19887226" cy="1215417"/>
          </a:xfrm>
        </p:grpSpPr>
        <p:grpSp>
          <p:nvGrpSpPr>
            <p:cNvPr id="14" name="Group 14"/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15" name="Freeform 15"/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16" name="Group 16"/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18" name="TextBox 18"/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19" name="TextBox 19"/>
            <p:cNvSpPr txBox="1"/>
            <p:nvPr/>
          </p:nvSpPr>
          <p:spPr>
            <a:xfrm>
              <a:off x="5152499" y="28273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596983" y="2781300"/>
            <a:ext cx="5776678" cy="63991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Art. 122 L.G.P.A.:</a:t>
            </a:r>
          </a:p>
          <a:p>
            <a:pPr algn="just"/>
            <a:r>
              <a:rPr lang="es-MX" sz="40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La fiscalización del cumplimiento de la Ley General de Pesca y Acuicultura, será ejercida por </a:t>
            </a:r>
            <a:r>
              <a:rPr lang="es-MX" sz="4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personal de la Armada</a:t>
            </a:r>
            <a:r>
              <a:rPr lang="es-MX" sz="40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, funcionarios de SERNAPESCA y Carabineros de acuerdo a su jurisdicción correspondiente.</a:t>
            </a:r>
          </a:p>
        </p:txBody>
      </p:sp>
      <p:grpSp>
        <p:nvGrpSpPr>
          <p:cNvPr id="26" name="Grupo 25"/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24" name="TextBox 6"/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25" name="TextBox 7"/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8" name="Marcador de número de diapositiva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AD45C81-C7FD-C01E-F40E-01EC7D1EC7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35816" y="3427494"/>
            <a:ext cx="2520682" cy="4024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1C163D4E-927B-9F02-FB85-E3C5E58A9D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167877" y="4026693"/>
            <a:ext cx="2520682" cy="2831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4BCB61EB-777C-EEF9-9CDB-1EC74C6288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581" y="3894516"/>
            <a:ext cx="3133477" cy="3133477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Group 4">
            <a:extLst>
              <a:ext uri="{FF2B5EF4-FFF2-40B4-BE49-F238E27FC236}">
                <a16:creationId xmlns:a16="http://schemas.microsoft.com/office/drawing/2014/main" id="{BC3B44B5-264D-A8C3-F16D-2BCE001BCD0F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id="{05251551-C257-0F31-53B0-C2E0E34D7860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6" name="TextBox 25">
            <a:extLst>
              <a:ext uri="{FF2B5EF4-FFF2-40B4-BE49-F238E27FC236}">
                <a16:creationId xmlns:a16="http://schemas.microsoft.com/office/drawing/2014/main" id="{6F917F12-DD10-311D-2DD0-CF12B909C242}"/>
              </a:ext>
            </a:extLst>
          </p:cNvPr>
          <p:cNvSpPr txBox="1"/>
          <p:nvPr/>
        </p:nvSpPr>
        <p:spPr>
          <a:xfrm>
            <a:off x="2963086" y="1468008"/>
            <a:ext cx="8228472" cy="9426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7920"/>
              </a:lnSpc>
            </a:pPr>
            <a:r>
              <a:rPr lang="en-US" sz="5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Rol </a:t>
            </a:r>
            <a:r>
              <a:rPr lang="en-US" sz="5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fiscalizador</a:t>
            </a:r>
            <a:r>
              <a:rPr lang="en-US" sz="5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la Armada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012FBB-D209-39EC-12ED-30DA278CC4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3C770207-77E1-69C3-489E-4863A66A81C8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9FAF2727-8514-C07D-5268-AE58DD24770B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DEA46DDD-AB89-2508-BC88-DA786D2D7DF8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2BA65A9F-4773-86C8-99EE-FDFDBB6FF0A2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29F1D3CB-1EE9-41F7-9592-7AF92A42F59F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B794E432-B0BC-2923-D731-3D043F1108AE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039E12C8-133C-585D-72EC-5A14DC825FD3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009E3085-9C74-A502-5160-E36DBE12154B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86B4A72F-4B78-D481-4A3D-F9A89180A812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B5ED667A-98AA-8C6B-C51E-2827F486F646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A645DAE9-5913-228D-3F5A-A629E526CA27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07962A87-434E-B3E6-E413-EF26FD8EC53F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5E028043-3918-066F-7BB6-E4F24AB36984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9FA9768B-A65C-1AF4-CC58-983F5BA225F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9AC656EB-39A8-C416-BE0C-A1788522D739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CBFFAF2C-424D-550F-3491-48C9311A9FC4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7350C405-0BDF-AA71-099D-1E1F24A996CA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6FCE371F-18AA-CC4B-4AAB-E492D5F38A81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C1617690-A115-BEB7-A5FC-B2CE4D277B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272AFECA-AF76-E5CF-50CE-00716916A1F0}"/>
              </a:ext>
            </a:extLst>
          </p:cNvPr>
          <p:cNvSpPr/>
          <p:nvPr/>
        </p:nvSpPr>
        <p:spPr>
          <a:xfrm>
            <a:off x="12352536" y="6418716"/>
            <a:ext cx="1886808" cy="1933612"/>
          </a:xfrm>
          <a:prstGeom prst="ellipse">
            <a:avLst/>
          </a:prstGeom>
          <a:solidFill>
            <a:srgbClr val="C7D7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s-CL" sz="900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24AC4621-A04D-56E1-6CAD-BD7072C064DF}"/>
              </a:ext>
            </a:extLst>
          </p:cNvPr>
          <p:cNvSpPr/>
          <p:nvPr/>
        </p:nvSpPr>
        <p:spPr>
          <a:xfrm rot="10190306">
            <a:off x="763267" y="2856882"/>
            <a:ext cx="2302274" cy="2229076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4098" name="Picture 2" descr="Archivo:Shield of the General Directorate of the Merchant ...">
            <a:extLst>
              <a:ext uri="{FF2B5EF4-FFF2-40B4-BE49-F238E27FC236}">
                <a16:creationId xmlns:a16="http://schemas.microsoft.com/office/drawing/2014/main" id="{B5333B81-5446-633A-69C1-60D2643E44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57578" y="6707520"/>
            <a:ext cx="1276724" cy="1276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Elipse 7">
            <a:extLst>
              <a:ext uri="{FF2B5EF4-FFF2-40B4-BE49-F238E27FC236}">
                <a16:creationId xmlns:a16="http://schemas.microsoft.com/office/drawing/2014/main" id="{377618B1-16FC-E59F-4B10-1548B1261108}"/>
              </a:ext>
            </a:extLst>
          </p:cNvPr>
          <p:cNvSpPr/>
          <p:nvPr/>
        </p:nvSpPr>
        <p:spPr>
          <a:xfrm>
            <a:off x="5610704" y="3876583"/>
            <a:ext cx="4798236" cy="4538506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28" name="TextBox 20">
            <a:extLst>
              <a:ext uri="{FF2B5EF4-FFF2-40B4-BE49-F238E27FC236}">
                <a16:creationId xmlns:a16="http://schemas.microsoft.com/office/drawing/2014/main" id="{606C3055-62EA-BA9A-9A63-7C7444AFA27E}"/>
              </a:ext>
            </a:extLst>
          </p:cNvPr>
          <p:cNvSpPr txBox="1"/>
          <p:nvPr/>
        </p:nvSpPr>
        <p:spPr>
          <a:xfrm>
            <a:off x="5788505" y="5372100"/>
            <a:ext cx="449121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Sector </a:t>
            </a:r>
            <a:r>
              <a:rPr lang="en-US" sz="4400" b="1" dirty="0" err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Pesquero</a:t>
            </a:r>
            <a:r>
              <a:rPr lang="en-US" sz="4400" b="1" dirty="0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Nacional</a:t>
            </a:r>
          </a:p>
        </p:txBody>
      </p:sp>
      <p:sp>
        <p:nvSpPr>
          <p:cNvPr id="41" name="Elipse 40">
            <a:extLst>
              <a:ext uri="{FF2B5EF4-FFF2-40B4-BE49-F238E27FC236}">
                <a16:creationId xmlns:a16="http://schemas.microsoft.com/office/drawing/2014/main" id="{57139B1D-5E5A-8B98-EFFC-9ACBDEE14DB2}"/>
              </a:ext>
            </a:extLst>
          </p:cNvPr>
          <p:cNvSpPr/>
          <p:nvPr/>
        </p:nvSpPr>
        <p:spPr>
          <a:xfrm rot="13866023">
            <a:off x="2711217" y="2044115"/>
            <a:ext cx="4069474" cy="4050458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36" name="Imagen 35">
            <a:extLst>
              <a:ext uri="{FF2B5EF4-FFF2-40B4-BE49-F238E27FC236}">
                <a16:creationId xmlns:a16="http://schemas.microsoft.com/office/drawing/2014/main" id="{5D40E836-0ACD-8ABA-1574-B2F7BF8EEB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23876" y="2738126"/>
            <a:ext cx="2655420" cy="2655420"/>
          </a:xfrm>
          <a:prstGeom prst="flowChartConnector">
            <a:avLst/>
          </a:prstGeom>
        </p:spPr>
      </p:pic>
      <p:sp>
        <p:nvSpPr>
          <p:cNvPr id="42" name="Elipse 41">
            <a:extLst>
              <a:ext uri="{FF2B5EF4-FFF2-40B4-BE49-F238E27FC236}">
                <a16:creationId xmlns:a16="http://schemas.microsoft.com/office/drawing/2014/main" id="{81D5C481-2513-7405-B1F2-4FB76304C6C3}"/>
              </a:ext>
            </a:extLst>
          </p:cNvPr>
          <p:cNvSpPr/>
          <p:nvPr/>
        </p:nvSpPr>
        <p:spPr>
          <a:xfrm rot="8727379">
            <a:off x="2023002" y="5015160"/>
            <a:ext cx="2389552" cy="2435376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43" name="Picture 6" descr="Normas gráficas logo 60 años – IFOP, Al servicio de la investigación  científica de la pesca y acuicultura">
            <a:extLst>
              <a:ext uri="{FF2B5EF4-FFF2-40B4-BE49-F238E27FC236}">
                <a16:creationId xmlns:a16="http://schemas.microsoft.com/office/drawing/2014/main" id="{0674E66E-C5A4-E603-4A28-B8E0FA53B6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115" y="3799153"/>
            <a:ext cx="1517114" cy="443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Imagen 44">
            <a:extLst>
              <a:ext uri="{FF2B5EF4-FFF2-40B4-BE49-F238E27FC236}">
                <a16:creationId xmlns:a16="http://schemas.microsoft.com/office/drawing/2014/main" id="{27B33BDF-36B6-A646-DCE6-70FE6329115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21173" y="5465513"/>
            <a:ext cx="1593214" cy="1593214"/>
          </a:xfrm>
          <a:prstGeom prst="flowChartConnector">
            <a:avLst/>
          </a:prstGeom>
        </p:spPr>
      </p:pic>
      <p:sp>
        <p:nvSpPr>
          <p:cNvPr id="46" name="TextBox 20">
            <a:extLst>
              <a:ext uri="{FF2B5EF4-FFF2-40B4-BE49-F238E27FC236}">
                <a16:creationId xmlns:a16="http://schemas.microsoft.com/office/drawing/2014/main" id="{1BC8D6D2-7A30-E1DA-0203-1A07DD846352}"/>
              </a:ext>
            </a:extLst>
          </p:cNvPr>
          <p:cNvSpPr txBox="1"/>
          <p:nvPr/>
        </p:nvSpPr>
        <p:spPr>
          <a:xfrm>
            <a:off x="14012693" y="5435639"/>
            <a:ext cx="4145006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4000" dirty="0" err="1">
                <a:solidFill>
                  <a:srgbClr val="151B33"/>
                </a:solidFill>
                <a:sym typeface="Calibri (MS) Bold"/>
              </a:rPr>
              <a:t>Organismos</a:t>
            </a:r>
            <a:r>
              <a:rPr lang="en-US" sz="4000" dirty="0">
                <a:solidFill>
                  <a:srgbClr val="151B33"/>
                </a:solidFill>
                <a:sym typeface="Calibri (MS) Bold"/>
              </a:rPr>
              <a:t> </a:t>
            </a:r>
            <a:r>
              <a:rPr lang="en-US" sz="4000" dirty="0" err="1">
                <a:solidFill>
                  <a:srgbClr val="151B33"/>
                </a:solidFill>
                <a:sym typeface="Calibri (MS) Bold"/>
              </a:rPr>
              <a:t>fiscalizadores</a:t>
            </a:r>
            <a:endParaRPr lang="en-US" sz="4000" dirty="0">
              <a:solidFill>
                <a:srgbClr val="151B33"/>
              </a:solidFill>
              <a:sym typeface="Calibri (MS) Bold"/>
            </a:endParaRPr>
          </a:p>
        </p:txBody>
      </p:sp>
      <p:sp>
        <p:nvSpPr>
          <p:cNvPr id="47" name="TextBox 20">
            <a:extLst>
              <a:ext uri="{FF2B5EF4-FFF2-40B4-BE49-F238E27FC236}">
                <a16:creationId xmlns:a16="http://schemas.microsoft.com/office/drawing/2014/main" id="{620F4308-F542-D7E8-E083-C5420A935416}"/>
              </a:ext>
            </a:extLst>
          </p:cNvPr>
          <p:cNvSpPr txBox="1"/>
          <p:nvPr/>
        </p:nvSpPr>
        <p:spPr>
          <a:xfrm>
            <a:off x="275772" y="7363565"/>
            <a:ext cx="3978900" cy="110799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3600" dirty="0" err="1">
                <a:solidFill>
                  <a:srgbClr val="151B33"/>
                </a:solidFill>
                <a:sym typeface="Calibri (MS) Bold"/>
              </a:rPr>
              <a:t>Organismos</a:t>
            </a:r>
            <a:r>
              <a:rPr lang="en-US" sz="3600" dirty="0">
                <a:solidFill>
                  <a:srgbClr val="151B33"/>
                </a:solidFill>
                <a:sym typeface="Calibri (MS) Bold"/>
              </a:rPr>
              <a:t> </a:t>
            </a:r>
            <a:r>
              <a:rPr lang="en-US" sz="3600" dirty="0" err="1">
                <a:solidFill>
                  <a:srgbClr val="151B33"/>
                </a:solidFill>
                <a:sym typeface="Calibri (MS) Bold"/>
              </a:rPr>
              <a:t>asesores</a:t>
            </a:r>
            <a:r>
              <a:rPr lang="en-US" sz="3600" dirty="0">
                <a:solidFill>
                  <a:srgbClr val="151B33"/>
                </a:solidFill>
                <a:sym typeface="Calibri (MS) Bold"/>
              </a:rPr>
              <a:t> y de </a:t>
            </a:r>
            <a:r>
              <a:rPr lang="en-US" sz="3600" dirty="0" err="1">
                <a:solidFill>
                  <a:srgbClr val="151B33"/>
                </a:solidFill>
                <a:sym typeface="Calibri (MS) Bold"/>
              </a:rPr>
              <a:t>desarrollo</a:t>
            </a:r>
            <a:endParaRPr lang="en-US" sz="3600" dirty="0">
              <a:solidFill>
                <a:srgbClr val="151B33"/>
              </a:solidFill>
              <a:sym typeface="Calibri (MS) Bold"/>
            </a:endParaRPr>
          </a:p>
        </p:txBody>
      </p:sp>
      <p:sp>
        <p:nvSpPr>
          <p:cNvPr id="48" name="TextBox 20">
            <a:extLst>
              <a:ext uri="{FF2B5EF4-FFF2-40B4-BE49-F238E27FC236}">
                <a16:creationId xmlns:a16="http://schemas.microsoft.com/office/drawing/2014/main" id="{01CD94AF-5DDD-14AA-7DA0-8B5F6F505009}"/>
              </a:ext>
            </a:extLst>
          </p:cNvPr>
          <p:cNvSpPr txBox="1"/>
          <p:nvPr/>
        </p:nvSpPr>
        <p:spPr>
          <a:xfrm>
            <a:off x="3790008" y="8575580"/>
            <a:ext cx="2967176" cy="73866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dirty="0">
                <a:sym typeface="Calibri (MS) Bold"/>
              </a:rPr>
              <a:t>Consejo Nacional de Pesca</a:t>
            </a:r>
          </a:p>
        </p:txBody>
      </p:sp>
      <p:sp>
        <p:nvSpPr>
          <p:cNvPr id="49" name="TextBox 20">
            <a:extLst>
              <a:ext uri="{FF2B5EF4-FFF2-40B4-BE49-F238E27FC236}">
                <a16:creationId xmlns:a16="http://schemas.microsoft.com/office/drawing/2014/main" id="{302529F9-D79D-AA12-A04F-38FF692457A3}"/>
              </a:ext>
            </a:extLst>
          </p:cNvPr>
          <p:cNvSpPr txBox="1"/>
          <p:nvPr/>
        </p:nvSpPr>
        <p:spPr>
          <a:xfrm>
            <a:off x="457200" y="8572500"/>
            <a:ext cx="2967176" cy="73866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>
                <a:sym typeface="Calibri (MS) Bold"/>
              </a:rPr>
              <a:t>Comisión Nacional de Acuicultura</a:t>
            </a:r>
          </a:p>
        </p:txBody>
      </p:sp>
      <p:sp>
        <p:nvSpPr>
          <p:cNvPr id="50" name="TextBox 20">
            <a:extLst>
              <a:ext uri="{FF2B5EF4-FFF2-40B4-BE49-F238E27FC236}">
                <a16:creationId xmlns:a16="http://schemas.microsoft.com/office/drawing/2014/main" id="{92E01DB5-60DF-3C39-4E2E-8BB987378F7C}"/>
              </a:ext>
            </a:extLst>
          </p:cNvPr>
          <p:cNvSpPr txBox="1"/>
          <p:nvPr/>
        </p:nvSpPr>
        <p:spPr>
          <a:xfrm>
            <a:off x="7122816" y="8605924"/>
            <a:ext cx="2967176" cy="73866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 err="1">
                <a:sym typeface="Calibri (MS) Bold"/>
              </a:rPr>
              <a:t>Consejos</a:t>
            </a:r>
            <a:r>
              <a:rPr lang="en-US" dirty="0">
                <a:sym typeface="Calibri (MS) Bold"/>
              </a:rPr>
              <a:t> </a:t>
            </a:r>
            <a:r>
              <a:rPr lang="en-US" dirty="0" err="1">
                <a:sym typeface="Calibri (MS) Bold"/>
              </a:rPr>
              <a:t>Zonales</a:t>
            </a:r>
            <a:r>
              <a:rPr lang="en-US" dirty="0">
                <a:sym typeface="Calibri (MS) Bold"/>
              </a:rPr>
              <a:t> de Pesca</a:t>
            </a:r>
          </a:p>
        </p:txBody>
      </p:sp>
      <p:sp>
        <p:nvSpPr>
          <p:cNvPr id="51" name="TextBox 20">
            <a:extLst>
              <a:ext uri="{FF2B5EF4-FFF2-40B4-BE49-F238E27FC236}">
                <a16:creationId xmlns:a16="http://schemas.microsoft.com/office/drawing/2014/main" id="{2DB4901C-14DF-61E2-8C2A-52D63F24508E}"/>
              </a:ext>
            </a:extLst>
          </p:cNvPr>
          <p:cNvSpPr txBox="1"/>
          <p:nvPr/>
        </p:nvSpPr>
        <p:spPr>
          <a:xfrm>
            <a:off x="10455624" y="8605924"/>
            <a:ext cx="2967980" cy="738664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lIns="0" tIns="0" rIns="0" bIns="0" rtlCol="0" anchor="ctr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US" dirty="0" err="1">
                <a:sym typeface="Calibri (MS) Bold"/>
              </a:rPr>
              <a:t>Comités</a:t>
            </a:r>
            <a:r>
              <a:rPr lang="en-US" dirty="0">
                <a:sym typeface="Calibri (MS) Bold"/>
              </a:rPr>
              <a:t> de </a:t>
            </a:r>
          </a:p>
          <a:p>
            <a:r>
              <a:rPr lang="en-US" dirty="0" err="1">
                <a:sym typeface="Calibri (MS) Bold"/>
              </a:rPr>
              <a:t>Manejo</a:t>
            </a:r>
            <a:endParaRPr lang="en-US" dirty="0">
              <a:sym typeface="Calibri (MS) Bold"/>
            </a:endParaRPr>
          </a:p>
        </p:txBody>
      </p:sp>
      <p:sp>
        <p:nvSpPr>
          <p:cNvPr id="59" name="TextBox 20">
            <a:extLst>
              <a:ext uri="{FF2B5EF4-FFF2-40B4-BE49-F238E27FC236}">
                <a16:creationId xmlns:a16="http://schemas.microsoft.com/office/drawing/2014/main" id="{114AD235-67E6-179B-E8CA-7D7FF263E084}"/>
              </a:ext>
            </a:extLst>
          </p:cNvPr>
          <p:cNvSpPr txBox="1"/>
          <p:nvPr/>
        </p:nvSpPr>
        <p:spPr>
          <a:xfrm>
            <a:off x="4627504" y="1145094"/>
            <a:ext cx="3978900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3600" dirty="0">
                <a:solidFill>
                  <a:srgbClr val="151B33"/>
                </a:solidFill>
                <a:sym typeface="Calibri (MS) Bold"/>
              </a:rPr>
              <a:t>Autoridad Pesquera</a:t>
            </a:r>
          </a:p>
        </p:txBody>
      </p:sp>
      <p:sp>
        <p:nvSpPr>
          <p:cNvPr id="60" name="Elipse 59">
            <a:extLst>
              <a:ext uri="{FF2B5EF4-FFF2-40B4-BE49-F238E27FC236}">
                <a16:creationId xmlns:a16="http://schemas.microsoft.com/office/drawing/2014/main" id="{B97A23C4-0B58-50D7-66C9-89C77B9121BE}"/>
              </a:ext>
            </a:extLst>
          </p:cNvPr>
          <p:cNvSpPr/>
          <p:nvPr/>
        </p:nvSpPr>
        <p:spPr>
          <a:xfrm rot="18510384">
            <a:off x="8150437" y="1299753"/>
            <a:ext cx="4069474" cy="4050458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7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65B4C660-3EA2-D54B-B2FD-ECED8CE532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1511" y="2016187"/>
            <a:ext cx="2557974" cy="2557974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Elipse 60">
            <a:extLst>
              <a:ext uri="{FF2B5EF4-FFF2-40B4-BE49-F238E27FC236}">
                <a16:creationId xmlns:a16="http://schemas.microsoft.com/office/drawing/2014/main" id="{80001608-3166-0537-824E-96A7A1502054}"/>
              </a:ext>
            </a:extLst>
          </p:cNvPr>
          <p:cNvSpPr/>
          <p:nvPr/>
        </p:nvSpPr>
        <p:spPr>
          <a:xfrm rot="21433252">
            <a:off x="11377064" y="2954622"/>
            <a:ext cx="2993812" cy="3066456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29" name="Imagen 28">
            <a:extLst>
              <a:ext uri="{FF2B5EF4-FFF2-40B4-BE49-F238E27FC236}">
                <a16:creationId xmlns:a16="http://schemas.microsoft.com/office/drawing/2014/main" id="{AB8EA37B-E972-DC68-1824-B44E992F65ED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238289" y="3734935"/>
            <a:ext cx="1367810" cy="15366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3" name="Picture 22" descr="Comisión Permanente del Pacífico Sur - CPPS (@cppacificosur) / Posts / X">
            <a:extLst>
              <a:ext uri="{FF2B5EF4-FFF2-40B4-BE49-F238E27FC236}">
                <a16:creationId xmlns:a16="http://schemas.microsoft.com/office/drawing/2014/main" id="{0D248794-274C-6C5C-CB2A-CA782AA89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6818" y="1966390"/>
            <a:ext cx="8382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" name="Picture 8">
            <a:extLst>
              <a:ext uri="{FF2B5EF4-FFF2-40B4-BE49-F238E27FC236}">
                <a16:creationId xmlns:a16="http://schemas.microsoft.com/office/drawing/2014/main" id="{2F6F3EBF-1589-5347-5750-1858F0668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66500" y="2737738"/>
            <a:ext cx="1596004" cy="43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Imagen 4096">
            <a:extLst>
              <a:ext uri="{FF2B5EF4-FFF2-40B4-BE49-F238E27FC236}">
                <a16:creationId xmlns:a16="http://schemas.microsoft.com/office/drawing/2014/main" id="{3CE52E48-6D15-DB2F-D99D-A8745AED83B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099925" y="1380606"/>
            <a:ext cx="645602" cy="642732"/>
          </a:xfrm>
          <a:prstGeom prst="rect">
            <a:avLst/>
          </a:prstGeom>
        </p:spPr>
      </p:pic>
      <p:pic>
        <p:nvPicPr>
          <p:cNvPr id="4099" name="Imagen 4098">
            <a:extLst>
              <a:ext uri="{FF2B5EF4-FFF2-40B4-BE49-F238E27FC236}">
                <a16:creationId xmlns:a16="http://schemas.microsoft.com/office/drawing/2014/main" id="{76FE83F4-7A47-10BB-A9BF-A2DA1453E6B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378158" y="2064054"/>
            <a:ext cx="974028" cy="662952"/>
          </a:xfrm>
          <a:prstGeom prst="rect">
            <a:avLst/>
          </a:prstGeom>
        </p:spPr>
      </p:pic>
      <p:sp>
        <p:nvSpPr>
          <p:cNvPr id="4100" name="Diagrama de flujo: conector 4099">
            <a:extLst>
              <a:ext uri="{FF2B5EF4-FFF2-40B4-BE49-F238E27FC236}">
                <a16:creationId xmlns:a16="http://schemas.microsoft.com/office/drawing/2014/main" id="{43E058BB-9054-4FF8-C4D4-841641A73E02}"/>
              </a:ext>
            </a:extLst>
          </p:cNvPr>
          <p:cNvSpPr/>
          <p:nvPr/>
        </p:nvSpPr>
        <p:spPr>
          <a:xfrm>
            <a:off x="15088067" y="993696"/>
            <a:ext cx="2715802" cy="2620100"/>
          </a:xfrm>
          <a:prstGeom prst="flowChartConnector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sp>
        <p:nvSpPr>
          <p:cNvPr id="4101" name="TextBox 20">
            <a:extLst>
              <a:ext uri="{FF2B5EF4-FFF2-40B4-BE49-F238E27FC236}">
                <a16:creationId xmlns:a16="http://schemas.microsoft.com/office/drawing/2014/main" id="{2ED6DF80-9EF1-03FE-D4A4-8EAE194CDAF6}"/>
              </a:ext>
            </a:extLst>
          </p:cNvPr>
          <p:cNvSpPr txBox="1"/>
          <p:nvPr/>
        </p:nvSpPr>
        <p:spPr>
          <a:xfrm>
            <a:off x="14371597" y="3722014"/>
            <a:ext cx="4145006" cy="43088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2800" dirty="0" err="1">
                <a:solidFill>
                  <a:srgbClr val="151B33"/>
                </a:solidFill>
                <a:sym typeface="Calibri (MS) Bold"/>
              </a:rPr>
              <a:t>Ámbito</a:t>
            </a:r>
            <a:r>
              <a:rPr lang="en-US" sz="2800" dirty="0">
                <a:solidFill>
                  <a:srgbClr val="151B33"/>
                </a:solidFill>
                <a:sym typeface="Calibri (MS) Bold"/>
              </a:rPr>
              <a:t> </a:t>
            </a:r>
            <a:r>
              <a:rPr lang="en-US" sz="2800" dirty="0" err="1">
                <a:solidFill>
                  <a:srgbClr val="151B33"/>
                </a:solidFill>
                <a:sym typeface="Calibri (MS) Bold"/>
              </a:rPr>
              <a:t>internacional</a:t>
            </a:r>
            <a:endParaRPr lang="en-US" sz="2800" dirty="0">
              <a:solidFill>
                <a:srgbClr val="151B33"/>
              </a:solidFill>
              <a:sym typeface="Calibri (MS) Bold"/>
            </a:endParaRPr>
          </a:p>
        </p:txBody>
      </p:sp>
      <p:sp>
        <p:nvSpPr>
          <p:cNvPr id="39" name="Elipse 38">
            <a:extLst>
              <a:ext uri="{FF2B5EF4-FFF2-40B4-BE49-F238E27FC236}">
                <a16:creationId xmlns:a16="http://schemas.microsoft.com/office/drawing/2014/main" id="{CEC6332A-581E-903A-DBA2-B8CF91800A01}"/>
              </a:ext>
            </a:extLst>
          </p:cNvPr>
          <p:cNvSpPr/>
          <p:nvPr/>
        </p:nvSpPr>
        <p:spPr>
          <a:xfrm>
            <a:off x="9783028" y="4901328"/>
            <a:ext cx="2993812" cy="3066456"/>
          </a:xfrm>
          <a:prstGeom prst="ellipse">
            <a:avLst/>
          </a:prstGeom>
          <a:gradFill>
            <a:gsLst>
              <a:gs pos="100000">
                <a:srgbClr val="B0C6E1"/>
              </a:gs>
              <a:gs pos="88000">
                <a:srgbClr val="C1D2E7"/>
              </a:gs>
              <a:gs pos="18000">
                <a:srgbClr val="17375E"/>
              </a:gs>
              <a:gs pos="0">
                <a:srgbClr val="17375E"/>
              </a:gs>
              <a:gs pos="36000">
                <a:schemeClr val="tx2">
                  <a:lumMod val="75000"/>
                </a:schemeClr>
              </a:gs>
              <a:gs pos="80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BA61ED2-E9DA-560F-43CC-FD256A04AEE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0696637" y="5435638"/>
            <a:ext cx="1184214" cy="18907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88645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8699C5-A3C6-B4EC-4D57-978462AB8D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3A20D924-3F21-DE43-E6BD-C5B61255D9D5}"/>
              </a:ext>
            </a:extLst>
          </p:cNvPr>
          <p:cNvGrpSpPr/>
          <p:nvPr/>
        </p:nvGrpSpPr>
        <p:grpSpPr>
          <a:xfrm>
            <a:off x="1" y="0"/>
            <a:ext cx="8530400" cy="10287000"/>
            <a:chOff x="0" y="0"/>
            <a:chExt cx="11373866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E54145E-EA1D-14D1-2E64-B0A58BCA6765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824EE2D6-4429-0FBA-F486-1523A81CED0C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7833E059-42D0-D7D3-E97F-6E84853431E3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14FA54C9-F0FD-027C-8D5B-F7A047CC2A41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BD3E3986-BC93-4595-AE46-46A9F72D7DFC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A41074B-B498-2E33-2269-CE952E71EFF6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20" name="Group 20">
            <a:extLst>
              <a:ext uri="{FF2B5EF4-FFF2-40B4-BE49-F238E27FC236}">
                <a16:creationId xmlns:a16="http://schemas.microsoft.com/office/drawing/2014/main" id="{4EA28B08-97DF-A6CA-6DD7-75A9EC37547C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4674170D-02E3-1AEA-4483-530743113F04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FAAAF93C-AE3F-C5AC-98AE-3F276A697600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D80C6776-84E1-61EE-DFD6-BC40EEF5A0B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91557C97-9A8A-6D2A-BCFB-018ECE2BD95B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F06C059B-4482-678B-C9D8-D7F976727D91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05C5DCA6-FF7F-FCFD-05AE-96A2A06D7544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5064F6A6-D839-4011-AF8A-C04B8597B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 dirty="0"/>
          </a:p>
        </p:txBody>
      </p:sp>
      <p:cxnSp>
        <p:nvCxnSpPr>
          <p:cNvPr id="43" name="Conector recto de flecha 42">
            <a:extLst>
              <a:ext uri="{FF2B5EF4-FFF2-40B4-BE49-F238E27FC236}">
                <a16:creationId xmlns:a16="http://schemas.microsoft.com/office/drawing/2014/main" id="{58A3187F-851D-D28B-D6E2-3132C0957B5E}"/>
              </a:ext>
            </a:extLst>
          </p:cNvPr>
          <p:cNvCxnSpPr>
            <a:cxnSpLocks/>
          </p:cNvCxnSpPr>
          <p:nvPr/>
        </p:nvCxnSpPr>
        <p:spPr>
          <a:xfrm>
            <a:off x="3555162" y="7683424"/>
            <a:ext cx="11575701" cy="0"/>
          </a:xfrm>
          <a:prstGeom prst="straightConnector1">
            <a:avLst/>
          </a:prstGeom>
          <a:ln w="76200">
            <a:headEnd type="triangl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4" name="Grupo 43">
            <a:extLst>
              <a:ext uri="{FF2B5EF4-FFF2-40B4-BE49-F238E27FC236}">
                <a16:creationId xmlns:a16="http://schemas.microsoft.com/office/drawing/2014/main" id="{D424C44E-BA01-89A0-6529-67C70430D89A}"/>
              </a:ext>
            </a:extLst>
          </p:cNvPr>
          <p:cNvGrpSpPr/>
          <p:nvPr/>
        </p:nvGrpSpPr>
        <p:grpSpPr>
          <a:xfrm>
            <a:off x="1368329" y="1492292"/>
            <a:ext cx="16722449" cy="5954789"/>
            <a:chOff x="779541" y="1171478"/>
            <a:chExt cx="11148299" cy="3969859"/>
          </a:xfrm>
        </p:grpSpPr>
        <p:pic>
          <p:nvPicPr>
            <p:cNvPr id="45" name="Imagen 44" descr="Forma&#10;&#10;El contenido generado por IA puede ser incorrecto.">
              <a:extLst>
                <a:ext uri="{FF2B5EF4-FFF2-40B4-BE49-F238E27FC236}">
                  <a16:creationId xmlns:a16="http://schemas.microsoft.com/office/drawing/2014/main" id="{EF866A08-E2D8-5F8B-83D0-671AA08C22AD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3366702" y="1171478"/>
              <a:ext cx="5458587" cy="3915321"/>
            </a:xfrm>
            <a:prstGeom prst="rect">
              <a:avLst/>
            </a:prstGeom>
          </p:spPr>
        </p:pic>
        <p:pic>
          <p:nvPicPr>
            <p:cNvPr id="46" name="Imagen 45">
              <a:extLst>
                <a:ext uri="{FF2B5EF4-FFF2-40B4-BE49-F238E27FC236}">
                  <a16:creationId xmlns:a16="http://schemas.microsoft.com/office/drawing/2014/main" id="{1C55053A-CD7D-A2BF-5C61-FE0F3F0369D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5590809" y="2338236"/>
              <a:ext cx="1010381" cy="161256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</p:spPr>
        </p:pic>
        <p:sp>
          <p:nvSpPr>
            <p:cNvPr id="51" name="Text Placeholder 4">
              <a:extLst>
                <a:ext uri="{FF2B5EF4-FFF2-40B4-BE49-F238E27FC236}">
                  <a16:creationId xmlns:a16="http://schemas.microsoft.com/office/drawing/2014/main" id="{7D00189D-B558-73C0-74D2-718DFE1D5026}"/>
                </a:ext>
              </a:extLst>
            </p:cNvPr>
            <p:cNvSpPr txBox="1">
              <a:spLocks/>
            </p:cNvSpPr>
            <p:nvPr>
              <p:custDataLst>
                <p:tags r:id="rId2"/>
              </p:custDataLst>
            </p:nvPr>
          </p:nvSpPr>
          <p:spPr>
            <a:xfrm>
              <a:off x="8825294" y="1695610"/>
              <a:ext cx="2587163" cy="1079577"/>
            </a:xfrm>
            <a:prstGeom prst="rect">
              <a:avLst/>
            </a:prstGeom>
          </p:spPr>
          <p:txBody>
            <a:bodyPr vert="horz" lIns="0" tIns="162000" rIns="0" bIns="0" rtlCol="0" anchor="t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POLICÍA MARÍTIMA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INCAUTACIONES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OFPO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OVO</a:t>
              </a:r>
            </a:p>
            <a:p>
              <a:pPr algn="l" defTabSz="1371600">
                <a:defRPr/>
              </a:pPr>
              <a:endParaRPr lang="en-UZ" sz="1950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52" name="Subtitle 4">
              <a:extLst>
                <a:ext uri="{FF2B5EF4-FFF2-40B4-BE49-F238E27FC236}">
                  <a16:creationId xmlns:a16="http://schemas.microsoft.com/office/drawing/2014/main" id="{4E2A9098-2A2A-20F8-C6DA-7A21E32683FD}"/>
                </a:ext>
              </a:extLst>
            </p:cNvPr>
            <p:cNvSpPr txBox="1">
              <a:spLocks/>
            </p:cNvSpPr>
            <p:nvPr>
              <p:custDataLst>
                <p:tags r:id="rId3"/>
              </p:custDataLst>
            </p:nvPr>
          </p:nvSpPr>
          <p:spPr>
            <a:xfrm>
              <a:off x="8825294" y="1186859"/>
              <a:ext cx="2587164" cy="61555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FISCALIZACIÓN PESQUERA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53" name="Text Placeholder 3">
              <a:extLst>
                <a:ext uri="{FF2B5EF4-FFF2-40B4-BE49-F238E27FC236}">
                  <a16:creationId xmlns:a16="http://schemas.microsoft.com/office/drawing/2014/main" id="{81A4FCBD-BC32-465B-A49F-06484FB186C8}"/>
                </a:ext>
              </a:extLst>
            </p:cNvPr>
            <p:cNvSpPr txBox="1">
              <a:spLocks/>
            </p:cNvSpPr>
            <p:nvPr>
              <p:custDataLst>
                <p:tags r:id="rId4"/>
              </p:custDataLst>
            </p:nvPr>
          </p:nvSpPr>
          <p:spPr>
            <a:xfrm>
              <a:off x="8825291" y="3648438"/>
              <a:ext cx="3102549" cy="1080000"/>
            </a:xfrm>
            <a:prstGeom prst="rect">
              <a:avLst/>
            </a:prstGeom>
          </p:spPr>
          <p:txBody>
            <a:bodyPr vert="horz" lIns="0" tIns="0" rIns="0" bIns="162000" rtlCol="0" anchor="b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EXAMINACIÓN PESCADORES ARTESANALES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EVALUACIÓN DE COMPETENCIAS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CERTIFICACIÓN Y RENOVACIONES</a:t>
              </a:r>
              <a:endParaRPr lang="en-UZ" sz="1950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54" name="Subtitle 3">
              <a:extLst>
                <a:ext uri="{FF2B5EF4-FFF2-40B4-BE49-F238E27FC236}">
                  <a16:creationId xmlns:a16="http://schemas.microsoft.com/office/drawing/2014/main" id="{5E0BC4A1-D816-4D83-0040-B3C8080E068F}"/>
                </a:ext>
              </a:extLst>
            </p:cNvPr>
            <p:cNvSpPr txBox="1">
              <a:spLocks/>
            </p:cNvSpPr>
            <p:nvPr>
              <p:custDataLst>
                <p:tags r:id="rId5"/>
              </p:custDataLst>
            </p:nvPr>
          </p:nvSpPr>
          <p:spPr>
            <a:xfrm>
              <a:off x="8825291" y="4683627"/>
              <a:ext cx="2587164" cy="307777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PERSONAL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47" name="Text Placeholder 4">
              <a:extLst>
                <a:ext uri="{FF2B5EF4-FFF2-40B4-BE49-F238E27FC236}">
                  <a16:creationId xmlns:a16="http://schemas.microsoft.com/office/drawing/2014/main" id="{668D81E5-D048-DF81-398C-D5D55AB6163E}"/>
                </a:ext>
              </a:extLst>
            </p:cNvPr>
            <p:cNvSpPr txBox="1">
              <a:spLocks/>
            </p:cNvSpPr>
            <p:nvPr>
              <p:custDataLst>
                <p:tags r:id="rId6"/>
              </p:custDataLst>
            </p:nvPr>
          </p:nvSpPr>
          <p:spPr>
            <a:xfrm>
              <a:off x="1089390" y="1698418"/>
              <a:ext cx="3274266" cy="1079577"/>
            </a:xfrm>
            <a:prstGeom prst="rect">
              <a:avLst/>
            </a:prstGeom>
          </p:spPr>
          <p:txBody>
            <a:bodyPr vert="horz" lIns="0" tIns="162000" rIns="0" bIns="0" rtlCol="0" anchor="t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CONSEJO NACIONAL DE PESCA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COMISIÓN NACIONAL DE ACUICULTURA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COMITÉS DE MANEJO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RELACIONAMIENTO CON AGENTES EXTRACTIVOS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ÁMBITO INTERNACIONAL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endParaRPr lang="en-UZ" sz="1950" dirty="0">
                <a:solidFill>
                  <a:srgbClr val="404040"/>
                </a:solidFill>
                <a:latin typeface="Bahnschrift Light"/>
              </a:endParaRPr>
            </a:p>
          </p:txBody>
        </p:sp>
        <p:sp>
          <p:nvSpPr>
            <p:cNvPr id="48" name="Subtitle 4">
              <a:extLst>
                <a:ext uri="{FF2B5EF4-FFF2-40B4-BE49-F238E27FC236}">
                  <a16:creationId xmlns:a16="http://schemas.microsoft.com/office/drawing/2014/main" id="{781936F7-F61A-7A06-FC10-1A1EB23B5314}"/>
                </a:ext>
              </a:extLst>
            </p:cNvPr>
            <p:cNvSpPr txBox="1">
              <a:spLocks/>
            </p:cNvSpPr>
            <p:nvPr>
              <p:custDataLst>
                <p:tags r:id="rId7"/>
              </p:custDataLst>
            </p:nvPr>
          </p:nvSpPr>
          <p:spPr>
            <a:xfrm>
              <a:off x="779542" y="1186859"/>
              <a:ext cx="2587164" cy="61555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GOBERNANZA SECTOR PESQUERO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  <p:sp>
          <p:nvSpPr>
            <p:cNvPr id="49" name="Text Placeholder 3">
              <a:extLst>
                <a:ext uri="{FF2B5EF4-FFF2-40B4-BE49-F238E27FC236}">
                  <a16:creationId xmlns:a16="http://schemas.microsoft.com/office/drawing/2014/main" id="{4C581637-BD10-551A-4D99-9A02A1399351}"/>
                </a:ext>
              </a:extLst>
            </p:cNvPr>
            <p:cNvSpPr txBox="1">
              <a:spLocks/>
            </p:cNvSpPr>
            <p:nvPr>
              <p:custDataLst>
                <p:tags r:id="rId8"/>
              </p:custDataLst>
            </p:nvPr>
          </p:nvSpPr>
          <p:spPr>
            <a:xfrm>
              <a:off x="1089391" y="3541616"/>
              <a:ext cx="3000944" cy="1080000"/>
            </a:xfrm>
            <a:prstGeom prst="rect">
              <a:avLst/>
            </a:prstGeom>
          </p:spPr>
          <p:txBody>
            <a:bodyPr vert="horz" lIns="0" tIns="0" rIns="0" bIns="162000" rtlCol="0" anchor="b" anchorCtr="0">
              <a:noAutofit/>
            </a:bodyPr>
            <a:lstStyle>
              <a:lvl1pPr marL="0" indent="0" algn="r" defTabSz="914400" rtl="0" eaLnBrk="1" latinLnBrk="0" hangingPunct="1">
                <a:lnSpc>
                  <a:spcPct val="120000"/>
                </a:lnSpc>
                <a:spcBef>
                  <a:spcPts val="0"/>
                </a:spcBef>
                <a:buFont typeface="Arial" panose="020B0604020202020204" pitchFamily="34" charset="0"/>
                <a:buNone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ADMINISTRACIÓN DEL SISTEMA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MONITOREO 24/7</a:t>
              </a:r>
            </a:p>
            <a:p>
              <a:pPr marL="428625" indent="-428625" algn="l" defTabSz="1371600">
                <a:buFont typeface="Arial" panose="020B0604020202020204" pitchFamily="34" charset="0"/>
                <a:buChar char="•"/>
                <a:defRPr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DENUNCIAS REMOTAS</a:t>
              </a:r>
            </a:p>
            <a:p>
              <a:pPr marL="428625" indent="-428625" algn="l">
                <a:buFont typeface="Arial" panose="020B0604020202020204" pitchFamily="34" charset="0"/>
                <a:buChar char="•"/>
              </a:pPr>
              <a:r>
                <a:rPr lang="es-CL" sz="1950" dirty="0">
                  <a:solidFill>
                    <a:srgbClr val="404040"/>
                  </a:solidFill>
                  <a:latin typeface="Bahnschrift Light"/>
                </a:rPr>
                <a:t>ASPECTOS DE SEGURIDAD</a:t>
              </a:r>
            </a:p>
          </p:txBody>
        </p:sp>
        <p:sp>
          <p:nvSpPr>
            <p:cNvPr id="50" name="Subtitle 3">
              <a:extLst>
                <a:ext uri="{FF2B5EF4-FFF2-40B4-BE49-F238E27FC236}">
                  <a16:creationId xmlns:a16="http://schemas.microsoft.com/office/drawing/2014/main" id="{9212B827-5933-B3D7-9F90-4263D14F68A2}"/>
                </a:ext>
              </a:extLst>
            </p:cNvPr>
            <p:cNvSpPr txBox="1">
              <a:spLocks/>
            </p:cNvSpPr>
            <p:nvPr>
              <p:custDataLst>
                <p:tags r:id="rId9"/>
              </p:custDataLst>
            </p:nvPr>
          </p:nvSpPr>
          <p:spPr>
            <a:xfrm>
              <a:off x="779541" y="4525784"/>
              <a:ext cx="2587164" cy="615553"/>
            </a:xfrm>
            <a:prstGeom prst="rect">
              <a:avLst/>
            </a:prstGeom>
          </p:spPr>
          <p:txBody>
            <a:bodyPr vert="horz" wrap="square" lIns="0" tIns="0" rIns="0" bIns="0" rtlCol="0" anchor="ctr" anchorCtr="0">
              <a:spAutoFit/>
            </a:bodyPr>
            <a:lstStyle>
              <a:lvl1pPr marL="0" indent="0" algn="r" defTabSz="914400" rtl="0" eaLnBrk="1" latinLnBrk="0" hangingPunct="1">
                <a:lnSpc>
                  <a:spcPct val="100000"/>
                </a:lnSpc>
                <a:spcBef>
                  <a:spcPts val="1000"/>
                </a:spcBef>
                <a:buFont typeface="Arial" panose="020B0604020202020204" pitchFamily="34" charset="0"/>
                <a:buNone/>
                <a:defRPr sz="2000" b="0" kern="1200">
                  <a:solidFill>
                    <a:schemeClr val="tx1"/>
                  </a:solidFill>
                  <a:latin typeface="+mj-lt"/>
                  <a:ea typeface="+mn-ea"/>
                  <a:cs typeface="+mn-cs"/>
                </a:defRPr>
              </a:lvl1pPr>
              <a:lvl2pPr marL="4572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20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2pPr>
              <a:lvl3pPr marL="9144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8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3pPr>
              <a:lvl4pPr marL="13716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4pPr>
              <a:lvl5pPr marL="1828800" indent="0" algn="l" defTabSz="914400" rtl="0" eaLnBrk="1" latinLnBrk="0" hangingPunct="1">
                <a:lnSpc>
                  <a:spcPct val="10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5pPr>
              <a:lvl6pPr marL="22860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6pPr>
              <a:lvl7pPr marL="27432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7pPr>
              <a:lvl8pPr marL="32004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8pPr>
              <a:lvl9pPr marL="3657600" indent="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None/>
                <a:defRPr sz="1600" kern="1200">
                  <a:solidFill>
                    <a:schemeClr val="tx1">
                      <a:tint val="82000"/>
                    </a:schemeClr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1371600">
                <a:spcBef>
                  <a:spcPts val="1500"/>
                </a:spcBef>
                <a:defRPr/>
              </a:pPr>
              <a:r>
                <a:rPr lang="es-CL" sz="3000" dirty="0">
                  <a:solidFill>
                    <a:srgbClr val="404040"/>
                  </a:solidFill>
                  <a:latin typeface="Bahnschrift"/>
                </a:rPr>
                <a:t>MONITOREO Y SEGURIDAD</a:t>
              </a:r>
              <a:endParaRPr lang="en-UZ" sz="3000" dirty="0">
                <a:solidFill>
                  <a:srgbClr val="404040"/>
                </a:solidFill>
                <a:latin typeface="Bahnschrift"/>
              </a:endParaRPr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A7A96835-F25A-8F5B-5FE3-4A14479F2720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sp>
        <p:nvSpPr>
          <p:cNvPr id="42" name="Title">
            <a:extLst>
              <a:ext uri="{FF2B5EF4-FFF2-40B4-BE49-F238E27FC236}">
                <a16:creationId xmlns:a16="http://schemas.microsoft.com/office/drawing/2014/main" id="{A7DF1DED-D017-FF31-D19A-4A897B5863C9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199017" y="8211429"/>
            <a:ext cx="18288000" cy="997196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800" b="1" kern="1200" spc="-8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s-CL" sz="4200" spc="450" dirty="0">
                <a:solidFill>
                  <a:schemeClr val="tx2"/>
                </a:solidFill>
              </a:rPr>
              <a:t>SOSTENIBILIDAD DEL SECTOR PESQUERO</a:t>
            </a:r>
            <a:endParaRPr lang="en-UZ" sz="4200" spc="450" dirty="0">
              <a:solidFill>
                <a:schemeClr val="tx2"/>
              </a:solidFill>
            </a:endParaRPr>
          </a:p>
        </p:txBody>
      </p:sp>
      <p:grpSp>
        <p:nvGrpSpPr>
          <p:cNvPr id="31" name="Grupo 30">
            <a:extLst>
              <a:ext uri="{FF2B5EF4-FFF2-40B4-BE49-F238E27FC236}">
                <a16:creationId xmlns:a16="http://schemas.microsoft.com/office/drawing/2014/main" id="{2E7899AD-A5A1-A1DA-CDB5-85E374B8462E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D9A715D9-C626-8BF8-97C5-66CC42120D2E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626F4B4B-D4B1-AC70-139F-52EB0421E585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32826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37A304-B21D-4D9E-8F14-9A67AD72ED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D783E9D-2AE8-6813-C060-B66671D72464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DD46C88-51E9-0BA8-547F-A3B290AF8F3D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4AFE53BF-75F8-BF2E-AB21-B6C1448FB8D3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AECD1F8-8705-D6B0-A20F-9B4F51E867A0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E8736040-F476-316B-31E1-D2F15CF037CD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7E400654-BA07-FE00-3F6F-E294DE9E3E76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8E67A875-5787-D487-D9DF-3F3CF3C7B4BA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9EB163C-43B0-E64C-CDA8-D1598BB9EEC9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A784C138-C777-8503-9A5E-1472CB0D6F06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2ED23522-540D-EA32-E22D-7948F9C48331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056C4981-69AE-1BEA-A4DA-86A4CEE64BB4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AA95F2A4-5B28-676B-2117-BCC60DF7BAB5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D4C90715-BE6C-6E54-942E-34F595BA90B0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566427DE-03D0-B320-64C2-B8F386BA92D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DC2B9FC4-A09E-038E-059B-97A91B36FDAB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35DDB740-3C62-629D-330E-D9176A70AEDA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9107DC75-D6C3-094E-19FA-12F959B6D8F0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B3FB1CDC-998E-FD0F-592D-56E673D70EC6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E0C22415-1E92-B475-6937-A7C73B418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8" name="TextBox 25">
            <a:extLst>
              <a:ext uri="{FF2B5EF4-FFF2-40B4-BE49-F238E27FC236}">
                <a16:creationId xmlns:a16="http://schemas.microsoft.com/office/drawing/2014/main" id="{DB309093-5B3B-E9E1-C744-F636C26FCA47}"/>
              </a:ext>
            </a:extLst>
          </p:cNvPr>
          <p:cNvSpPr txBox="1"/>
          <p:nvPr/>
        </p:nvSpPr>
        <p:spPr>
          <a:xfrm>
            <a:off x="3220453" y="965762"/>
            <a:ext cx="1480847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Naves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personal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marítimo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controlado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por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la Autoridad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Marítima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4F8C17A-3DC6-4F6C-B77D-7A6273BA1332}"/>
              </a:ext>
            </a:extLst>
          </p:cNvPr>
          <p:cNvSpPr txBox="1"/>
          <p:nvPr/>
        </p:nvSpPr>
        <p:spPr>
          <a:xfrm>
            <a:off x="10260209" y="6750503"/>
            <a:ext cx="441998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500" b="1" dirty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128.643</a:t>
            </a:r>
          </a:p>
        </p:txBody>
      </p:sp>
      <p:pic>
        <p:nvPicPr>
          <p:cNvPr id="11" name="Imagen 10">
            <a:extLst>
              <a:ext uri="{FF2B5EF4-FFF2-40B4-BE49-F238E27FC236}">
                <a16:creationId xmlns:a16="http://schemas.microsoft.com/office/drawing/2014/main" id="{26D8F87C-C196-5C8F-874F-890E0EF51136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8109" t="13178" r="8955"/>
          <a:stretch>
            <a:fillRect/>
          </a:stretch>
        </p:blipFill>
        <p:spPr>
          <a:xfrm>
            <a:off x="10886113" y="2771547"/>
            <a:ext cx="5995054" cy="4031084"/>
          </a:xfrm>
          <a:prstGeom prst="rect">
            <a:avLst/>
          </a:prstGeom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C4860664-A56B-DAB3-64C3-1CF279F84647}"/>
              </a:ext>
            </a:extLst>
          </p:cNvPr>
          <p:cNvSpPr txBox="1"/>
          <p:nvPr/>
        </p:nvSpPr>
        <p:spPr>
          <a:xfrm>
            <a:off x="14576669" y="6992961"/>
            <a:ext cx="36666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PESCADORES ARTESANALES Y TRIPULANTES DE NAVES PESQUERAS CONTROLADOS (VIGENTES Y NO VIGENTES)</a:t>
            </a:r>
            <a:endParaRPr lang="es-MX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6EAB008C-4F42-81AC-BB21-F5E280DA6B8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3185436"/>
            <a:ext cx="8849960" cy="2981741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0101FE4F-153D-9BD7-4574-C41F8DEAB24A}"/>
              </a:ext>
            </a:extLst>
          </p:cNvPr>
          <p:cNvSpPr txBox="1"/>
          <p:nvPr/>
        </p:nvSpPr>
        <p:spPr>
          <a:xfrm>
            <a:off x="523008" y="6691774"/>
            <a:ext cx="441998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500" b="1" dirty="0">
                <a:solidFill>
                  <a:srgbClr val="17375E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145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D19F4EFC-39AA-CB25-C498-CD40E5E71F6A}"/>
              </a:ext>
            </a:extLst>
          </p:cNvPr>
          <p:cNvSpPr txBox="1"/>
          <p:nvPr/>
        </p:nvSpPr>
        <p:spPr>
          <a:xfrm>
            <a:off x="27399" y="8381091"/>
            <a:ext cx="5763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NAVES PESQUERAS INDUSTRIALES</a:t>
            </a:r>
            <a:endParaRPr lang="es-MX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CFF2EFBF-D83E-D419-8426-E602D32F6256}"/>
              </a:ext>
            </a:extLst>
          </p:cNvPr>
          <p:cNvSpPr txBox="1"/>
          <p:nvPr/>
        </p:nvSpPr>
        <p:spPr>
          <a:xfrm>
            <a:off x="5694505" y="6739046"/>
            <a:ext cx="4419984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0500" b="1" dirty="0">
                <a:solidFill>
                  <a:schemeClr val="accent6">
                    <a:lumMod val="50000"/>
                  </a:schemeClr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9.000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E87F55C8-7F93-0325-6267-39C211DFA723}"/>
              </a:ext>
            </a:extLst>
          </p:cNvPr>
          <p:cNvSpPr txBox="1"/>
          <p:nvPr/>
        </p:nvSpPr>
        <p:spPr>
          <a:xfrm>
            <a:off x="5094952" y="8372573"/>
            <a:ext cx="57638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NAVES PESQUERAS ARTESANALES</a:t>
            </a:r>
            <a:endParaRPr lang="es-MX" sz="20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2009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/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/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/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/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/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/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/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/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/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/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/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/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 dirty="0"/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92F35CC4-F31A-15C9-87D3-9DD2F3B671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154400" y="1036337"/>
            <a:ext cx="1295400" cy="77882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5" name="TextBox 20">
            <a:extLst>
              <a:ext uri="{FF2B5EF4-FFF2-40B4-BE49-F238E27FC236}">
                <a16:creationId xmlns:a16="http://schemas.microsoft.com/office/drawing/2014/main" id="{AA6092C8-88E2-B6DD-30C3-3CEF9C25DDA6}"/>
              </a:ext>
            </a:extLst>
          </p:cNvPr>
          <p:cNvSpPr txBox="1"/>
          <p:nvPr/>
        </p:nvSpPr>
        <p:spPr>
          <a:xfrm>
            <a:off x="626152" y="3314700"/>
            <a:ext cx="9051248" cy="595541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685800" indent="-685800">
              <a:lnSpc>
                <a:spcPts val="6720"/>
              </a:lnSpc>
              <a:buFont typeface="Wingdings" panose="05000000000000000000" pitchFamily="2" charset="2"/>
              <a:buChar char="ü"/>
            </a:pP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Patrullajes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preventivos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focalizados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zona de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pesca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,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muelles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caletas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.</a:t>
            </a:r>
          </a:p>
          <a:p>
            <a:pPr marL="685800" indent="-685800">
              <a:lnSpc>
                <a:spcPts val="6720"/>
              </a:lnSpc>
              <a:buFont typeface="Wingdings" panose="05000000000000000000" pitchFamily="2" charset="2"/>
              <a:buChar char="ü"/>
            </a:pP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Vigilancia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Oceánica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(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dentro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la ZEE).</a:t>
            </a:r>
          </a:p>
          <a:p>
            <a:pPr marL="685800" indent="-685800">
              <a:lnSpc>
                <a:spcPts val="6720"/>
              </a:lnSpc>
              <a:buFont typeface="Wingdings" panose="05000000000000000000" pitchFamily="2" charset="2"/>
              <a:buChar char="ü"/>
            </a:pP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Fiscalización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Pesquera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Oceánica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(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más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allá</a:t>
            </a:r>
            <a:r>
              <a:rPr lang="en-US" sz="4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la ZEE).</a:t>
            </a:r>
            <a:endParaRPr lang="es-MX" sz="44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grpSp>
        <p:nvGrpSpPr>
          <p:cNvPr id="38" name="Grupo 37">
            <a:extLst>
              <a:ext uri="{FF2B5EF4-FFF2-40B4-BE49-F238E27FC236}">
                <a16:creationId xmlns:a16="http://schemas.microsoft.com/office/drawing/2014/main" id="{84EF1BFD-B498-1B05-15E8-4E84D4B28E90}"/>
              </a:ext>
            </a:extLst>
          </p:cNvPr>
          <p:cNvGrpSpPr/>
          <p:nvPr/>
        </p:nvGrpSpPr>
        <p:grpSpPr>
          <a:xfrm>
            <a:off x="10155218" y="1562100"/>
            <a:ext cx="5616148" cy="7003092"/>
            <a:chOff x="9829800" y="1562100"/>
            <a:chExt cx="5616148" cy="7003092"/>
          </a:xfrm>
        </p:grpSpPr>
        <p:pic>
          <p:nvPicPr>
            <p:cNvPr id="17" name="Imagen 16" descr="Diagrama&#10;&#10;El contenido generado por IA puede ser incorrecto.">
              <a:extLst>
                <a:ext uri="{FF2B5EF4-FFF2-40B4-BE49-F238E27FC236}">
                  <a16:creationId xmlns:a16="http://schemas.microsoft.com/office/drawing/2014/main" id="{504641DC-F2E1-3F44-1066-831B3FDEEEC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829800" y="1562100"/>
              <a:ext cx="5616147" cy="7003092"/>
            </a:xfrm>
            <a:prstGeom prst="rect">
              <a:avLst/>
            </a:prstGeom>
            <a:ln>
              <a:noFill/>
            </a:ln>
          </p:spPr>
        </p:pic>
        <p:pic>
          <p:nvPicPr>
            <p:cNvPr id="36" name="Imagen 35" descr="Diagrama&#10;&#10;El contenido generado por IA puede ser incorrecto.">
              <a:extLst>
                <a:ext uri="{FF2B5EF4-FFF2-40B4-BE49-F238E27FC236}">
                  <a16:creationId xmlns:a16="http://schemas.microsoft.com/office/drawing/2014/main" id="{9718BA46-BCF9-5332-B66B-A857B54AE06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rcRect t="67465"/>
            <a:stretch>
              <a:fillRect/>
            </a:stretch>
          </p:blipFill>
          <p:spPr>
            <a:xfrm>
              <a:off x="9829800" y="2095500"/>
              <a:ext cx="5616148" cy="2278461"/>
            </a:xfrm>
            <a:prstGeom prst="rect">
              <a:avLst/>
            </a:prstGeom>
            <a:ln>
              <a:noFill/>
            </a:ln>
          </p:spPr>
        </p:pic>
      </p:grpSp>
      <p:pic>
        <p:nvPicPr>
          <p:cNvPr id="37" name="Imagen 36" descr="Diagrama&#10;&#10;El contenido generado por IA puede ser incorrecto.">
            <a:extLst>
              <a:ext uri="{FF2B5EF4-FFF2-40B4-BE49-F238E27FC236}">
                <a16:creationId xmlns:a16="http://schemas.microsoft.com/office/drawing/2014/main" id="{875B1C87-EA69-A8D8-4B47-14C439B4C9A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t="6034" b="62789"/>
          <a:stretch>
            <a:fillRect/>
          </a:stretch>
        </p:blipFill>
        <p:spPr>
          <a:xfrm>
            <a:off x="10157254" y="6381815"/>
            <a:ext cx="5616148" cy="2183378"/>
          </a:xfrm>
          <a:prstGeom prst="rect">
            <a:avLst/>
          </a:prstGeom>
          <a:ln>
            <a:noFill/>
          </a:ln>
        </p:spPr>
      </p:pic>
      <p:sp>
        <p:nvSpPr>
          <p:cNvPr id="39" name="Rectángulo 38">
            <a:extLst>
              <a:ext uri="{FF2B5EF4-FFF2-40B4-BE49-F238E27FC236}">
                <a16:creationId xmlns:a16="http://schemas.microsoft.com/office/drawing/2014/main" id="{CBC47D53-A3A0-3B60-06FC-D8A7E13E8ACC}"/>
              </a:ext>
            </a:extLst>
          </p:cNvPr>
          <p:cNvSpPr/>
          <p:nvPr/>
        </p:nvSpPr>
        <p:spPr>
          <a:xfrm>
            <a:off x="10155218" y="1562100"/>
            <a:ext cx="5616148" cy="70030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7" name="TextBox 25">
            <a:extLst>
              <a:ext uri="{FF2B5EF4-FFF2-40B4-BE49-F238E27FC236}">
                <a16:creationId xmlns:a16="http://schemas.microsoft.com/office/drawing/2014/main" id="{D8A0E052-F390-20EF-9D3F-9504BE506445}"/>
              </a:ext>
            </a:extLst>
          </p:cNvPr>
          <p:cNvSpPr txBox="1"/>
          <p:nvPr/>
        </p:nvSpPr>
        <p:spPr>
          <a:xfrm>
            <a:off x="0" y="2312241"/>
            <a:ext cx="10153184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Utilización</a:t>
            </a:r>
            <a:r>
              <a:rPr lang="en-US" sz="48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</a:t>
            </a:r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medios</a:t>
            </a:r>
            <a:r>
              <a:rPr lang="en-US" sz="48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institucionales</a:t>
            </a:r>
            <a:endParaRPr lang="en-US" sz="48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67C28D-735E-0E12-1EC2-1745D228A4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4478CAFB-B82B-912E-D367-6601BACE8236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1FF825C-7D21-AF49-BAC6-0A0C62DBAE98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87B70F10-F26C-EDE9-7C24-89893F30E134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BE13ED5F-3F4C-3D4B-5521-8506626167B0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D1858C8E-1BE5-5F4F-F193-9597A1C51982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B2CA9ECF-9319-6F6F-0E3D-6003E02F86A3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B988A175-9C22-DDF5-594E-117884D78DB8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6968272E-68BE-F956-28EF-9FCEA79E2AAA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2A7ADE31-96C3-2F62-C8B3-F615FD3B3B3E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1A18FBC1-67E5-C0DF-83A9-DD7B20D47B76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B46BD9D8-2EFE-DB2F-BB07-6F9A5BCFAAFC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8A8D442F-3C4C-336E-90AD-D44858C633A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7C871BD6-C15A-BDAA-D9A1-0B1CBF4CF693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C77B084B-11AC-8D62-FAF1-C48893591F7D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FA4AB25C-AA64-F489-096B-108B9290954C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0812B9D1-CF65-C057-BFAA-5E0231BB659F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9E5EDA5E-F18A-7CC6-9C08-0D6FEED64423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47CA69CD-A235-1847-4373-37123F43C0EF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CF9A5DCE-7AEF-3914-9395-3136DC3E5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09004FAF-B40D-391F-726C-0741F9EFD9FE}"/>
              </a:ext>
            </a:extLst>
          </p:cNvPr>
          <p:cNvSpPr/>
          <p:nvPr/>
        </p:nvSpPr>
        <p:spPr>
          <a:xfrm>
            <a:off x="381001" y="2247901"/>
            <a:ext cx="5776678" cy="65046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16" name="TextBox 20">
            <a:extLst>
              <a:ext uri="{FF2B5EF4-FFF2-40B4-BE49-F238E27FC236}">
                <a16:creationId xmlns:a16="http://schemas.microsoft.com/office/drawing/2014/main" id="{27E32DA7-DE39-1238-24E8-88BE7AB514CA}"/>
              </a:ext>
            </a:extLst>
          </p:cNvPr>
          <p:cNvSpPr txBox="1"/>
          <p:nvPr/>
        </p:nvSpPr>
        <p:spPr>
          <a:xfrm>
            <a:off x="559329" y="6515553"/>
            <a:ext cx="5454442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>
              <a:defRPr sz="2400" b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pPr algn="ctr"/>
            <a:r>
              <a:rPr lang="en-US" sz="2800" dirty="0" err="1">
                <a:sym typeface="Calibri (MS) Bold"/>
              </a:rPr>
              <a:t>Extracción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ilegal</a:t>
            </a:r>
            <a:r>
              <a:rPr lang="en-US" sz="2800" dirty="0">
                <a:sym typeface="Calibri (MS) Bold"/>
              </a:rPr>
              <a:t> de </a:t>
            </a:r>
            <a:r>
              <a:rPr lang="en-US" sz="2800" dirty="0" err="1">
                <a:sym typeface="Calibri (MS) Bold"/>
              </a:rPr>
              <a:t>recursos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hidrobiológicos</a:t>
            </a:r>
            <a:r>
              <a:rPr lang="en-US" sz="2800" dirty="0">
                <a:sym typeface="Calibri (MS) Bold"/>
              </a:rPr>
              <a:t>.</a:t>
            </a:r>
          </a:p>
        </p:txBody>
      </p:sp>
      <p:pic>
        <p:nvPicPr>
          <p:cNvPr id="46" name="Imagen 45">
            <a:extLst>
              <a:ext uri="{FF2B5EF4-FFF2-40B4-BE49-F238E27FC236}">
                <a16:creationId xmlns:a16="http://schemas.microsoft.com/office/drawing/2014/main" id="{BD1F2B18-5BFA-3855-3CBF-388DDD4E0F3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394" y="2789038"/>
            <a:ext cx="3516312" cy="3393808"/>
          </a:xfrm>
          <a:prstGeom prst="rect">
            <a:avLst/>
          </a:prstGeom>
        </p:spPr>
      </p:pic>
      <p:graphicFrame>
        <p:nvGraphicFramePr>
          <p:cNvPr id="9" name="Gráfico 8">
            <a:extLst>
              <a:ext uri="{FF2B5EF4-FFF2-40B4-BE49-F238E27FC236}">
                <a16:creationId xmlns:a16="http://schemas.microsoft.com/office/drawing/2014/main" id="{525D6861-B57E-672E-278E-D31A25613A6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3622851"/>
              </p:ext>
            </p:extLst>
          </p:nvPr>
        </p:nvGraphicFramePr>
        <p:xfrm>
          <a:off x="6538679" y="5857521"/>
          <a:ext cx="11528502" cy="3019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0" name="TextBox 25">
            <a:extLst>
              <a:ext uri="{FF2B5EF4-FFF2-40B4-BE49-F238E27FC236}">
                <a16:creationId xmlns:a16="http://schemas.microsoft.com/office/drawing/2014/main" id="{46C95D65-697D-FA9D-0845-53828587FC91}"/>
              </a:ext>
            </a:extLst>
          </p:cNvPr>
          <p:cNvSpPr txBox="1"/>
          <p:nvPr/>
        </p:nvSpPr>
        <p:spPr>
          <a:xfrm>
            <a:off x="3220453" y="965762"/>
            <a:ext cx="1480847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Ilegalidades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detectadas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el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ámbito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durante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último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año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medidas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implementadas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2F8FAC1-680A-3158-8E05-A72A3EE14D05}"/>
              </a:ext>
            </a:extLst>
          </p:cNvPr>
          <p:cNvSpPr txBox="1"/>
          <p:nvPr/>
        </p:nvSpPr>
        <p:spPr>
          <a:xfrm>
            <a:off x="11569542" y="2202240"/>
            <a:ext cx="27560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96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60</a:t>
            </a:r>
            <a:r>
              <a:rPr lang="es-CL" sz="66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%</a:t>
            </a:r>
            <a:endParaRPr lang="es-CL" sz="13800" b="1" dirty="0">
              <a:solidFill>
                <a:schemeClr val="tx2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2" name="TextBox 20">
            <a:extLst>
              <a:ext uri="{FF2B5EF4-FFF2-40B4-BE49-F238E27FC236}">
                <a16:creationId xmlns:a16="http://schemas.microsoft.com/office/drawing/2014/main" id="{47E433E3-7B42-649D-6B4C-F54B285D5B1A}"/>
              </a:ext>
            </a:extLst>
          </p:cNvPr>
          <p:cNvSpPr txBox="1"/>
          <p:nvPr/>
        </p:nvSpPr>
        <p:spPr>
          <a:xfrm>
            <a:off x="14401800" y="2626344"/>
            <a:ext cx="3886154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Procedimientos </a:t>
            </a:r>
            <a:r>
              <a:rPr lang="en-US" sz="24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conjunto </a:t>
            </a:r>
          </a:p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con SERNAPESCA</a:t>
            </a:r>
          </a:p>
        </p:txBody>
      </p:sp>
      <p:pic>
        <p:nvPicPr>
          <p:cNvPr id="13" name="Picture 2" descr="Autoridad Marítima y Sernapesca incautan más de 2 mil kilos de recursos del  mar sin acreditación de origen |">
            <a:extLst>
              <a:ext uri="{FF2B5EF4-FFF2-40B4-BE49-F238E27FC236}">
                <a16:creationId xmlns:a16="http://schemas.microsoft.com/office/drawing/2014/main" id="{933106C6-4CF4-1AC8-6EC0-CBF3A59FE4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750" y="2550312"/>
            <a:ext cx="4209343" cy="31570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054C7A93-580C-59FA-5036-35DBB77ACEC9}"/>
              </a:ext>
            </a:extLst>
          </p:cNvPr>
          <p:cNvSpPr txBox="1"/>
          <p:nvPr/>
        </p:nvSpPr>
        <p:spPr>
          <a:xfrm>
            <a:off x="12115925" y="6507933"/>
            <a:ext cx="19639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3600" b="1" dirty="0">
                <a:solidFill>
                  <a:srgbClr val="00B050"/>
                </a:solidFill>
              </a:rPr>
              <a:t>+161%</a:t>
            </a:r>
            <a:endParaRPr lang="es-CL" sz="4800" b="1" dirty="0">
              <a:solidFill>
                <a:srgbClr val="00B050"/>
              </a:solidFill>
            </a:endParaRPr>
          </a:p>
        </p:txBody>
      </p: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5E4BDD61-3DBF-73F4-6B59-B24B5B02C6AE}"/>
              </a:ext>
            </a:extLst>
          </p:cNvPr>
          <p:cNvCxnSpPr>
            <a:cxnSpLocks/>
          </p:cNvCxnSpPr>
          <p:nvPr/>
        </p:nvCxnSpPr>
        <p:spPr>
          <a:xfrm flipV="1">
            <a:off x="12496800" y="6515553"/>
            <a:ext cx="2209800" cy="1218747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35" name="Picture 2" descr="Archivo:Shield of the General Directorate of the Merchant ...">
            <a:extLst>
              <a:ext uri="{FF2B5EF4-FFF2-40B4-BE49-F238E27FC236}">
                <a16:creationId xmlns:a16="http://schemas.microsoft.com/office/drawing/2014/main" id="{18049225-F1EE-8700-1505-B22026319F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8458" y="5056534"/>
            <a:ext cx="800986" cy="8009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F474E6CC-F059-1B8D-15F8-149D948FF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00621" y="5054162"/>
            <a:ext cx="822543" cy="822543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CuadroTexto 26">
            <a:extLst>
              <a:ext uri="{FF2B5EF4-FFF2-40B4-BE49-F238E27FC236}">
                <a16:creationId xmlns:a16="http://schemas.microsoft.com/office/drawing/2014/main" id="{A3C1E59A-7054-ADD3-B2CB-4D2EC100FE09}"/>
              </a:ext>
            </a:extLst>
          </p:cNvPr>
          <p:cNvSpPr txBox="1"/>
          <p:nvPr/>
        </p:nvSpPr>
        <p:spPr>
          <a:xfrm>
            <a:off x="11169099" y="3619500"/>
            <a:ext cx="32327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66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32.685</a:t>
            </a:r>
            <a:endParaRPr lang="es-CL" sz="1100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825F9F53-0412-3890-949A-4C3D78AB0312}"/>
              </a:ext>
            </a:extLst>
          </p:cNvPr>
          <p:cNvSpPr txBox="1"/>
          <p:nvPr/>
        </p:nvSpPr>
        <p:spPr>
          <a:xfrm>
            <a:off x="11125200" y="4610100"/>
            <a:ext cx="3232701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66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1.142</a:t>
            </a:r>
            <a:endParaRPr lang="es-CL" sz="1100" dirty="0"/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B4B6EB80-D184-C3DA-DDD6-68E4845D721B}"/>
              </a:ext>
            </a:extLst>
          </p:cNvPr>
          <p:cNvSpPr txBox="1"/>
          <p:nvPr/>
        </p:nvSpPr>
        <p:spPr>
          <a:xfrm>
            <a:off x="14325600" y="3818969"/>
            <a:ext cx="3962354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Procedimientos de </a:t>
            </a:r>
          </a:p>
          <a:p>
            <a:pPr algn="ctr"/>
            <a:r>
              <a:rPr lang="en-US" sz="24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Fiscalización</a:t>
            </a:r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Pesquera</a:t>
            </a:r>
          </a:p>
        </p:txBody>
      </p:sp>
      <p:sp>
        <p:nvSpPr>
          <p:cNvPr id="34" name="TextBox 20">
            <a:extLst>
              <a:ext uri="{FF2B5EF4-FFF2-40B4-BE49-F238E27FC236}">
                <a16:creationId xmlns:a16="http://schemas.microsoft.com/office/drawing/2014/main" id="{FA23C5DE-27E8-5F60-7353-C64C619AE612}"/>
              </a:ext>
            </a:extLst>
          </p:cNvPr>
          <p:cNvSpPr txBox="1"/>
          <p:nvPr/>
        </p:nvSpPr>
        <p:spPr>
          <a:xfrm>
            <a:off x="14325600" y="4785836"/>
            <a:ext cx="3992834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Procedimientos </a:t>
            </a:r>
          </a:p>
          <a:p>
            <a:pPr algn="ctr"/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 </a:t>
            </a:r>
            <a:r>
              <a:rPr lang="en-US" sz="24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incautación</a:t>
            </a:r>
            <a:r>
              <a:rPr lang="en-US" sz="24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803669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61D47-1D7B-828A-EF21-14E2FA7380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B3204B63-98C4-BF4F-507E-D84CAC766915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803EC4C0-77B1-78D8-787F-077E91C12441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A062907C-A4FF-613C-78A5-8CF36B62B822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2F754C75-2BE1-C752-99C0-654DF26A54DD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CFBE7DEF-2789-47AB-DED8-D303569EFF2F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C1B698B0-F49D-2DF5-EEB7-20CB3EE7BF6B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CBF450DE-0386-6CD7-FE08-41C18BD9E0A6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9D81B86-4C09-756C-5E69-E250E64C25A6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5D740D58-1B65-FF96-E380-BE4038C31E45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6CCFCCFE-E021-9D02-9F21-68EC706F6717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91619118-E5E5-A80D-E710-64B48B879481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AE4C586C-C71E-FE44-974B-721009C8382A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AC4DD2A2-95F0-8367-F130-A32F02A6C043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FEC8F574-DD33-7AAC-BD10-B658465D55A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1B952BF8-6A35-C0D6-9215-257EA586CE59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C019AF0A-4A24-3639-B26A-2F186474DA8B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4C1B168D-0DC3-CF0E-63A0-8B8F7AC05958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E6225BA0-6BA8-F73A-B09B-46CC1AF62F8F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E508F1C8-1FF0-D083-E148-E99BE2DDCE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 dirty="0"/>
          </a:p>
        </p:txBody>
      </p:sp>
      <p:pic>
        <p:nvPicPr>
          <p:cNvPr id="28" name="Imagen 27">
            <a:extLst>
              <a:ext uri="{FF2B5EF4-FFF2-40B4-BE49-F238E27FC236}">
                <a16:creationId xmlns:a16="http://schemas.microsoft.com/office/drawing/2014/main" id="{47F4763D-12B0-A3FA-448C-69ECDD53695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34800" y="1943100"/>
            <a:ext cx="6168688" cy="671048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36" name="TextBox 25">
            <a:extLst>
              <a:ext uri="{FF2B5EF4-FFF2-40B4-BE49-F238E27FC236}">
                <a16:creationId xmlns:a16="http://schemas.microsoft.com/office/drawing/2014/main" id="{5BE341FB-F119-B3A8-EA3A-495BB0F879BB}"/>
              </a:ext>
            </a:extLst>
          </p:cNvPr>
          <p:cNvSpPr txBox="1"/>
          <p:nvPr/>
        </p:nvSpPr>
        <p:spPr>
          <a:xfrm>
            <a:off x="3220453" y="965762"/>
            <a:ext cx="14808470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Actuaciones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la Policía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Marítima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pic>
        <p:nvPicPr>
          <p:cNvPr id="37" name="Imagen 36">
            <a:extLst>
              <a:ext uri="{FF2B5EF4-FFF2-40B4-BE49-F238E27FC236}">
                <a16:creationId xmlns:a16="http://schemas.microsoft.com/office/drawing/2014/main" id="{34A09E26-5471-018A-9E9D-B240644C1B2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53201" y="1943100"/>
            <a:ext cx="4952999" cy="2760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F9F90F08-4427-BC4F-F3E2-01E130A6B70B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b="4080"/>
          <a:stretch>
            <a:fillRect/>
          </a:stretch>
        </p:blipFill>
        <p:spPr>
          <a:xfrm>
            <a:off x="201812" y="1957864"/>
            <a:ext cx="6212589" cy="4322459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3" name="Imagen 42" descr="No hay ninguna descripción de la foto disponible.">
            <a:extLst>
              <a:ext uri="{FF2B5EF4-FFF2-40B4-BE49-F238E27FC236}">
                <a16:creationId xmlns:a16="http://schemas.microsoft.com/office/drawing/2014/main" id="{22267DCF-2CFB-4680-DFF1-47C27040C29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0821" y="6373919"/>
            <a:ext cx="6193580" cy="31622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7" name="Imagen 46">
            <a:extLst>
              <a:ext uri="{FF2B5EF4-FFF2-40B4-BE49-F238E27FC236}">
                <a16:creationId xmlns:a16="http://schemas.microsoft.com/office/drawing/2014/main" id="{A1A0FA31-FFAF-5D5D-1F87-8DB6D466E77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53200" y="5185534"/>
            <a:ext cx="4952999" cy="37049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464217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5226F-C780-0087-0AD3-7E847E62B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iagrama de flujo: conector 9">
            <a:extLst>
              <a:ext uri="{FF2B5EF4-FFF2-40B4-BE49-F238E27FC236}">
                <a16:creationId xmlns:a16="http://schemas.microsoft.com/office/drawing/2014/main" id="{294EE927-60C5-4A09-8B49-DF342AC74BBB}"/>
              </a:ext>
            </a:extLst>
          </p:cNvPr>
          <p:cNvSpPr/>
          <p:nvPr/>
        </p:nvSpPr>
        <p:spPr>
          <a:xfrm>
            <a:off x="10120398" y="3492807"/>
            <a:ext cx="2068776" cy="1929790"/>
          </a:xfrm>
          <a:prstGeom prst="flowChartConnector">
            <a:avLst/>
          </a:prstGeom>
          <a:solidFill>
            <a:srgbClr val="FF6600"/>
          </a:solidFill>
          <a:ln>
            <a:solidFill>
              <a:srgbClr val="FF0000"/>
            </a:solidFill>
          </a:ln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sp>
        <p:nvSpPr>
          <p:cNvPr id="8" name="Diagrama de flujo: conector 7">
            <a:extLst>
              <a:ext uri="{FF2B5EF4-FFF2-40B4-BE49-F238E27FC236}">
                <a16:creationId xmlns:a16="http://schemas.microsoft.com/office/drawing/2014/main" id="{84780D15-0EE7-9299-4FC4-1558E056E25A}"/>
              </a:ext>
            </a:extLst>
          </p:cNvPr>
          <p:cNvSpPr/>
          <p:nvPr/>
        </p:nvSpPr>
        <p:spPr>
          <a:xfrm>
            <a:off x="11988975" y="792682"/>
            <a:ext cx="3328870" cy="3203704"/>
          </a:xfrm>
          <a:prstGeom prst="flowChartConnector">
            <a:avLst/>
          </a:prstGeom>
          <a:solidFill>
            <a:srgbClr val="FF0000"/>
          </a:solidFill>
          <a:ln>
            <a:solidFill>
              <a:srgbClr val="FF0000"/>
            </a:solidFill>
          </a:ln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1B16EE58-9E63-CD5D-55BA-43BCB060C3BC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7AD872C6-0C78-E854-A4E3-A0EE306D3599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AA51F4A0-E79E-8D1A-6CF9-1B0E6130725A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74DF37C-5EEE-66C9-DBA4-8C5030DBE45E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69336149-75B4-601E-685E-BA368173DDA1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B3174D0D-8EE9-309F-606B-AC4E4AE47C87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609E7AD-3F13-5CFA-2F4C-67B65400BD65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56176A26-FEDE-9DF1-6EEE-607FF88D4416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CEEBDEE2-E20A-82E3-F61E-D44FC0C63EF3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C2B5B2C3-55EA-DAA2-4367-012D5AF0AA4D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2B111851-A5F9-3C24-6A0A-AA203C508029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1E6C1BED-1FD9-C775-340E-3812FA4CC8A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FAD220CB-B8AD-E04F-7C53-9DBB50E2D25A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E10F9B21-88C3-0BBB-9C53-66D0D19C48F1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D2DC13B5-36C9-5BF1-C0A7-7CD07B9DA0F4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C9E3ED61-CBBA-24AD-8D1B-FB111F835E26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33DA1309-9C03-5D2D-75E8-7ABA0D0FBD67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19BFA020-640A-BEA8-A2E6-0108BC0181E1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7AD3578F-214A-7C05-41CA-6AC9C55BD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C4E5994-22D1-199B-5730-925EC50D0E19}"/>
              </a:ext>
            </a:extLst>
          </p:cNvPr>
          <p:cNvSpPr txBox="1"/>
          <p:nvPr/>
        </p:nvSpPr>
        <p:spPr>
          <a:xfrm>
            <a:off x="12177821" y="1729342"/>
            <a:ext cx="2756058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4400" b="1" dirty="0">
                <a:solidFill>
                  <a:schemeClr val="bg1"/>
                </a:solidFill>
                <a:latin typeface="Arial Italics" panose="020B0604020202020204" charset="0"/>
                <a:cs typeface="Arial Italics" panose="020B0604020202020204" charset="0"/>
              </a:rPr>
              <a:t>60,7%</a:t>
            </a:r>
            <a:endParaRPr lang="es-CL" sz="5400" b="1" dirty="0">
              <a:solidFill>
                <a:schemeClr val="bg1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3" name="Diagrama de flujo: conector 12">
            <a:extLst>
              <a:ext uri="{FF2B5EF4-FFF2-40B4-BE49-F238E27FC236}">
                <a16:creationId xmlns:a16="http://schemas.microsoft.com/office/drawing/2014/main" id="{DD11A02F-B125-6F83-5674-BB231FF0A05A}"/>
              </a:ext>
            </a:extLst>
          </p:cNvPr>
          <p:cNvSpPr/>
          <p:nvPr/>
        </p:nvSpPr>
        <p:spPr>
          <a:xfrm>
            <a:off x="8587478" y="4799307"/>
            <a:ext cx="1970272" cy="1774830"/>
          </a:xfrm>
          <a:prstGeom prst="flowChartConnector">
            <a:avLst/>
          </a:prstGeom>
          <a:solidFill>
            <a:srgbClr val="FF9966"/>
          </a:solidFill>
          <a:ln>
            <a:solidFill>
              <a:srgbClr val="FF0000"/>
            </a:solidFill>
          </a:ln>
          <a:effectLst>
            <a:softEdge rad="127000"/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FD41765-3189-9391-94A1-AE4F99460AF5}"/>
              </a:ext>
            </a:extLst>
          </p:cNvPr>
          <p:cNvSpPr txBox="1"/>
          <p:nvPr/>
        </p:nvSpPr>
        <p:spPr>
          <a:xfrm>
            <a:off x="9652973" y="3949970"/>
            <a:ext cx="27560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800" b="1" dirty="0">
                <a:solidFill>
                  <a:schemeClr val="bg1"/>
                </a:solidFill>
                <a:latin typeface="Arial Italics" panose="020B0604020202020204" charset="0"/>
                <a:cs typeface="Arial Italics" panose="020B0604020202020204" charset="0"/>
              </a:rPr>
              <a:t>20,5%</a:t>
            </a:r>
            <a:endParaRPr lang="es-CL" sz="3600" b="1" dirty="0">
              <a:solidFill>
                <a:schemeClr val="bg1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2" name="TextBox 25">
            <a:extLst>
              <a:ext uri="{FF2B5EF4-FFF2-40B4-BE49-F238E27FC236}">
                <a16:creationId xmlns:a16="http://schemas.microsoft.com/office/drawing/2014/main" id="{783E9354-F13A-389D-32D5-178755808A01}"/>
              </a:ext>
            </a:extLst>
          </p:cNvPr>
          <p:cNvSpPr txBox="1"/>
          <p:nvPr/>
        </p:nvSpPr>
        <p:spPr>
          <a:xfrm>
            <a:off x="-1294053" y="2102880"/>
            <a:ext cx="14808469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Distribución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geográfica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por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tipo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recurso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94F94220-8F77-E716-DCA9-74588B0E4033}"/>
              </a:ext>
            </a:extLst>
          </p:cNvPr>
          <p:cNvSpPr txBox="1"/>
          <p:nvPr/>
        </p:nvSpPr>
        <p:spPr>
          <a:xfrm>
            <a:off x="8052123" y="5251965"/>
            <a:ext cx="2756058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2600" b="1" dirty="0">
                <a:solidFill>
                  <a:schemeClr val="bg1"/>
                </a:solidFill>
                <a:latin typeface="Arial Italics" panose="020B0604020202020204" charset="0"/>
                <a:cs typeface="Arial Italics" panose="020B0604020202020204" charset="0"/>
              </a:rPr>
              <a:t>18,1%</a:t>
            </a: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D37FDD30-FAF7-7272-A366-2A22BD267B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823755">
            <a:off x="10596999" y="83842"/>
            <a:ext cx="1688106" cy="10149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graphicFrame>
        <p:nvGraphicFramePr>
          <p:cNvPr id="16" name="Gráfico 15">
            <a:extLst>
              <a:ext uri="{FF2B5EF4-FFF2-40B4-BE49-F238E27FC236}">
                <a16:creationId xmlns:a16="http://schemas.microsoft.com/office/drawing/2014/main" id="{E4340B16-4E08-D339-3434-FC410AD7591E}"/>
              </a:ext>
            </a:extLst>
          </p:cNvPr>
          <p:cNvGraphicFramePr>
            <a:graphicFrameLocks/>
          </p:cNvGraphicFramePr>
          <p:nvPr/>
        </p:nvGraphicFramePr>
        <p:xfrm>
          <a:off x="-78851" y="3771900"/>
          <a:ext cx="9451451" cy="57671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7" name="Imagen 26">
            <a:extLst>
              <a:ext uri="{FF2B5EF4-FFF2-40B4-BE49-F238E27FC236}">
                <a16:creationId xmlns:a16="http://schemas.microsoft.com/office/drawing/2014/main" id="{84586D68-D934-98A5-D04E-96A226741B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965942" y="5220572"/>
            <a:ext cx="5329572" cy="33342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9" name="CuadroTexto 28">
            <a:extLst>
              <a:ext uri="{FF2B5EF4-FFF2-40B4-BE49-F238E27FC236}">
                <a16:creationId xmlns:a16="http://schemas.microsoft.com/office/drawing/2014/main" id="{CCD9D401-3C2F-DCF0-58F1-A1E341BCB48E}"/>
              </a:ext>
            </a:extLst>
          </p:cNvPr>
          <p:cNvSpPr txBox="1"/>
          <p:nvPr/>
        </p:nvSpPr>
        <p:spPr>
          <a:xfrm>
            <a:off x="-362776" y="3146416"/>
            <a:ext cx="979292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rtl="0">
              <a:defRPr sz="2800" b="1" i="0" u="none" strike="noStrike" kern="1200" spc="0" baseline="0">
                <a:solidFill>
                  <a:prstClr val="black">
                    <a:lumMod val="65000"/>
                    <a:lumOff val="35000"/>
                  </a:prstClr>
                </a:solidFill>
                <a:latin typeface="+mn-lt"/>
                <a:ea typeface="+mn-ea"/>
                <a:cs typeface="+mn-cs"/>
              </a:defRPr>
            </a:pPr>
            <a:r>
              <a:rPr lang="en-US" sz="3200" b="1" dirty="0"/>
              <a:t>ESTADÍSTICAS</a:t>
            </a:r>
            <a:r>
              <a:rPr lang="en-US" sz="3200" b="1" baseline="0" dirty="0"/>
              <a:t> DE RECURSOS INCAUTADOS 2025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1036029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C01C26-1CC9-525A-C228-3604BB728F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75C4B69A-5B70-2735-43FD-6A7C45C0653F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DCA3AEF-09CE-0CA9-A6A9-735DA45839DD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BFB8060F-4DFB-C10A-0463-B6BC89F38200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F160D30D-C3DD-288E-71A9-BC55FC49C45C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E8613534-C05E-8EF5-3D19-54B7BB199BD2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19624DF7-5100-5194-21E7-9FD637E70FFF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B8B698C3-3287-3497-00DF-61416B3BADEC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9A5C516-5EC2-401D-5810-01F800822BE4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0803B114-BF72-220B-D4C5-AB546A036F9D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D715DD8A-D6AA-BC29-1364-AE0824F7F55D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6A5307A0-C88E-E2D2-957D-ABE5EBE6B884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267A2C81-8088-631E-D658-119F625FD874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10194988-BFD9-02DC-A9E3-40C2176A6E02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8BD4B8F4-0FEC-3246-5C2C-C2C9B1573C38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2108AC6C-1B89-043E-6A14-54715FA0C1A1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1ED44A27-BBCB-C8E0-1DC0-62FA1854ED38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7C14C1D4-5F8A-64E9-E254-98B873B285B1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051A8E3D-516F-DA6D-DF30-CF7FE333ABAB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BA97F1F0-6886-4031-C00B-58EA63F351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54A807A9-4019-BAA9-7987-330945662660}"/>
              </a:ext>
            </a:extLst>
          </p:cNvPr>
          <p:cNvSpPr/>
          <p:nvPr/>
        </p:nvSpPr>
        <p:spPr>
          <a:xfrm>
            <a:off x="381001" y="2247901"/>
            <a:ext cx="5776678" cy="65046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FC0128C3-D64F-C9DC-736E-E4B0FFE56A87}"/>
              </a:ext>
            </a:extLst>
          </p:cNvPr>
          <p:cNvSpPr txBox="1"/>
          <p:nvPr/>
        </p:nvSpPr>
        <p:spPr>
          <a:xfrm>
            <a:off x="914400" y="6567727"/>
            <a:ext cx="4743820" cy="1723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2400" b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2800" dirty="0" err="1">
                <a:sym typeface="Calibri (MS) Bold"/>
              </a:rPr>
              <a:t>Aumento</a:t>
            </a:r>
            <a:r>
              <a:rPr lang="en-US" sz="2800" dirty="0">
                <a:sym typeface="Calibri (MS) Bold"/>
              </a:rPr>
              <a:t> de </a:t>
            </a:r>
            <a:r>
              <a:rPr lang="en-US" sz="2800" dirty="0" err="1">
                <a:sym typeface="Calibri (MS) Bold"/>
              </a:rPr>
              <a:t>detección</a:t>
            </a:r>
            <a:r>
              <a:rPr lang="en-US" sz="2800" dirty="0">
                <a:sym typeface="Calibri (MS) Bold"/>
              </a:rPr>
              <a:t> de naves </a:t>
            </a:r>
            <a:r>
              <a:rPr lang="en-US" sz="2800" dirty="0" err="1">
                <a:sym typeface="Calibri (MS) Bold"/>
              </a:rPr>
              <a:t>pesqueras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extranjeras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limítrofes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en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faenas</a:t>
            </a:r>
            <a:r>
              <a:rPr lang="en-US" sz="2800" dirty="0">
                <a:sym typeface="Calibri (MS) Bold"/>
              </a:rPr>
              <a:t> de </a:t>
            </a:r>
            <a:r>
              <a:rPr lang="en-US" sz="2800" dirty="0" err="1">
                <a:sym typeface="Calibri (MS) Bold"/>
              </a:rPr>
              <a:t>pesca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ilegal</a:t>
            </a:r>
            <a:r>
              <a:rPr lang="en-US" sz="2800" dirty="0">
                <a:sym typeface="Calibri (MS) Bold"/>
              </a:rPr>
              <a:t> </a:t>
            </a:r>
            <a:r>
              <a:rPr lang="en-US" sz="2800" dirty="0" err="1">
                <a:sym typeface="Calibri (MS) Bold"/>
              </a:rPr>
              <a:t>en</a:t>
            </a:r>
            <a:r>
              <a:rPr lang="en-US" sz="2800" dirty="0">
                <a:sym typeface="Calibri (MS) Bold"/>
              </a:rPr>
              <a:t> la ZEE</a:t>
            </a:r>
          </a:p>
        </p:txBody>
      </p:sp>
      <p:graphicFrame>
        <p:nvGraphicFramePr>
          <p:cNvPr id="29" name="Gráfico 28">
            <a:extLst>
              <a:ext uri="{FF2B5EF4-FFF2-40B4-BE49-F238E27FC236}">
                <a16:creationId xmlns:a16="http://schemas.microsoft.com/office/drawing/2014/main" id="{66333D51-C629-F7B2-E6EA-F3465E8FE0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30944866"/>
              </p:ext>
            </p:extLst>
          </p:nvPr>
        </p:nvGraphicFramePr>
        <p:xfrm>
          <a:off x="6417902" y="2656454"/>
          <a:ext cx="11528504" cy="26764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40" name="Imagen 39">
            <a:extLst>
              <a:ext uri="{FF2B5EF4-FFF2-40B4-BE49-F238E27FC236}">
                <a16:creationId xmlns:a16="http://schemas.microsoft.com/office/drawing/2014/main" id="{EB3EAF04-21E6-69B2-144D-5ACC3118132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037" y="2723361"/>
            <a:ext cx="3510826" cy="3384146"/>
          </a:xfrm>
          <a:prstGeom prst="rect">
            <a:avLst/>
          </a:prstGeom>
        </p:spPr>
      </p:pic>
      <p:sp>
        <p:nvSpPr>
          <p:cNvPr id="35" name="TextBox 25">
            <a:extLst>
              <a:ext uri="{FF2B5EF4-FFF2-40B4-BE49-F238E27FC236}">
                <a16:creationId xmlns:a16="http://schemas.microsoft.com/office/drawing/2014/main" id="{BD0DD7A0-E726-CAF7-E93C-116FF7EAE86A}"/>
              </a:ext>
            </a:extLst>
          </p:cNvPr>
          <p:cNvSpPr txBox="1"/>
          <p:nvPr/>
        </p:nvSpPr>
        <p:spPr>
          <a:xfrm>
            <a:off x="3220453" y="965762"/>
            <a:ext cx="14808470" cy="12311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Ilegalidades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detectadas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en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el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ámbito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pesquero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durante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último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año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medidas</a:t>
            </a:r>
            <a:r>
              <a:rPr lang="en-US" sz="40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0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implementadas</a:t>
            </a:r>
            <a:endParaRPr lang="en-US" sz="40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53" name="TextBox 20">
            <a:extLst>
              <a:ext uri="{FF2B5EF4-FFF2-40B4-BE49-F238E27FC236}">
                <a16:creationId xmlns:a16="http://schemas.microsoft.com/office/drawing/2014/main" id="{171E3BEE-406B-845C-A3C4-E68DAEA27CAC}"/>
              </a:ext>
            </a:extLst>
          </p:cNvPr>
          <p:cNvSpPr txBox="1"/>
          <p:nvPr/>
        </p:nvSpPr>
        <p:spPr>
          <a:xfrm>
            <a:off x="6530896" y="5682615"/>
            <a:ext cx="11528504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Incremento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Vigilancia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Oceánica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y horas de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Patrullaje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Marítimo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32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la IV Zona Naval</a:t>
            </a:r>
          </a:p>
        </p:txBody>
      </p:sp>
      <p:sp>
        <p:nvSpPr>
          <p:cNvPr id="54" name="TextBox 20">
            <a:extLst>
              <a:ext uri="{FF2B5EF4-FFF2-40B4-BE49-F238E27FC236}">
                <a16:creationId xmlns:a16="http://schemas.microsoft.com/office/drawing/2014/main" id="{5794B3F2-024F-1564-8236-E8FF36024940}"/>
              </a:ext>
            </a:extLst>
          </p:cNvPr>
          <p:cNvSpPr txBox="1"/>
          <p:nvPr/>
        </p:nvSpPr>
        <p:spPr>
          <a:xfrm>
            <a:off x="7806608" y="2287122"/>
            <a:ext cx="8751088" cy="36933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Estadística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apresamiento</a:t>
            </a:r>
            <a:r>
              <a:rPr 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naves </a:t>
            </a:r>
            <a:r>
              <a:rPr lang="en-US" sz="2400" b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limítrofes</a:t>
            </a:r>
            <a:endParaRPr 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sp>
        <p:nvSpPr>
          <p:cNvPr id="55" name="CuadroTexto 54">
            <a:extLst>
              <a:ext uri="{FF2B5EF4-FFF2-40B4-BE49-F238E27FC236}">
                <a16:creationId xmlns:a16="http://schemas.microsoft.com/office/drawing/2014/main" id="{38A9763A-A2D4-E7D3-0477-744746B15920}"/>
              </a:ext>
            </a:extLst>
          </p:cNvPr>
          <p:cNvSpPr txBox="1"/>
          <p:nvPr/>
        </p:nvSpPr>
        <p:spPr>
          <a:xfrm>
            <a:off x="5925384" y="6942513"/>
            <a:ext cx="2756058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9600" b="1" dirty="0">
                <a:solidFill>
                  <a:schemeClr val="tx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4</a:t>
            </a:r>
            <a:endParaRPr lang="es-CL" sz="13800" b="1" dirty="0">
              <a:solidFill>
                <a:schemeClr val="tx2">
                  <a:lumMod val="50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FE3EA16A-618B-2485-9B3F-A4736EBFA872}"/>
              </a:ext>
            </a:extLst>
          </p:cNvPr>
          <p:cNvSpPr txBox="1"/>
          <p:nvPr/>
        </p:nvSpPr>
        <p:spPr>
          <a:xfrm>
            <a:off x="9847140" y="6473800"/>
            <a:ext cx="2756058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3800" b="1" dirty="0">
                <a:solidFill>
                  <a:schemeClr val="accent3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9</a:t>
            </a:r>
            <a:endParaRPr lang="es-CL" sz="19900" b="1" dirty="0">
              <a:solidFill>
                <a:schemeClr val="accent3">
                  <a:lumMod val="50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57" name="Flecha: a la derecha 56">
            <a:extLst>
              <a:ext uri="{FF2B5EF4-FFF2-40B4-BE49-F238E27FC236}">
                <a16:creationId xmlns:a16="http://schemas.microsoft.com/office/drawing/2014/main" id="{0ACB5C16-B702-809C-FC81-731B2B1A55BF}"/>
              </a:ext>
            </a:extLst>
          </p:cNvPr>
          <p:cNvSpPr/>
          <p:nvPr/>
        </p:nvSpPr>
        <p:spPr>
          <a:xfrm>
            <a:off x="8596347" y="7572794"/>
            <a:ext cx="1524000" cy="5059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17E12DDB-620C-069A-1A8D-53C5330FE9F6}"/>
              </a:ext>
            </a:extLst>
          </p:cNvPr>
          <p:cNvSpPr txBox="1"/>
          <p:nvPr/>
        </p:nvSpPr>
        <p:spPr>
          <a:xfrm>
            <a:off x="6493054" y="8459569"/>
            <a:ext cx="15856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2024</a:t>
            </a:r>
            <a:endParaRPr lang="es-CL" sz="900" dirty="0"/>
          </a:p>
        </p:txBody>
      </p:sp>
      <p:sp>
        <p:nvSpPr>
          <p:cNvPr id="60" name="CuadroTexto 59">
            <a:extLst>
              <a:ext uri="{FF2B5EF4-FFF2-40B4-BE49-F238E27FC236}">
                <a16:creationId xmlns:a16="http://schemas.microsoft.com/office/drawing/2014/main" id="{28E88C82-FC5A-0D63-65CB-A006829B7A53}"/>
              </a:ext>
            </a:extLst>
          </p:cNvPr>
          <p:cNvSpPr txBox="1"/>
          <p:nvPr/>
        </p:nvSpPr>
        <p:spPr>
          <a:xfrm>
            <a:off x="10480332" y="8459419"/>
            <a:ext cx="15856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2025</a:t>
            </a:r>
            <a:endParaRPr lang="es-CL" sz="900" dirty="0"/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FD26A732-E6AC-C79C-21AB-745E0C73A144}"/>
              </a:ext>
            </a:extLst>
          </p:cNvPr>
          <p:cNvSpPr txBox="1"/>
          <p:nvPr/>
        </p:nvSpPr>
        <p:spPr>
          <a:xfrm>
            <a:off x="12329174" y="6741833"/>
            <a:ext cx="5612994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8800" b="1" dirty="0">
                <a:solidFill>
                  <a:schemeClr val="accent3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+4,75</a:t>
            </a:r>
            <a:r>
              <a:rPr lang="es-CL" sz="4400" b="1" dirty="0">
                <a:solidFill>
                  <a:schemeClr val="accent3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%</a:t>
            </a:r>
            <a:endParaRPr lang="es-CL" sz="11500" b="1" dirty="0">
              <a:solidFill>
                <a:schemeClr val="accent3">
                  <a:lumMod val="75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cxnSp>
        <p:nvCxnSpPr>
          <p:cNvPr id="63" name="Conector recto 62">
            <a:extLst>
              <a:ext uri="{FF2B5EF4-FFF2-40B4-BE49-F238E27FC236}">
                <a16:creationId xmlns:a16="http://schemas.microsoft.com/office/drawing/2014/main" id="{AC5FAF9D-4041-87C0-D18B-CD55AC116922}"/>
              </a:ext>
            </a:extLst>
          </p:cNvPr>
          <p:cNvCxnSpPr/>
          <p:nvPr/>
        </p:nvCxnSpPr>
        <p:spPr>
          <a:xfrm>
            <a:off x="12252973" y="6888861"/>
            <a:ext cx="0" cy="183292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4" name="TextBox 20">
            <a:extLst>
              <a:ext uri="{FF2B5EF4-FFF2-40B4-BE49-F238E27FC236}">
                <a16:creationId xmlns:a16="http://schemas.microsoft.com/office/drawing/2014/main" id="{2CD1A093-F52C-665F-5F56-5168592AD41D}"/>
              </a:ext>
            </a:extLst>
          </p:cNvPr>
          <p:cNvSpPr txBox="1"/>
          <p:nvPr/>
        </p:nvSpPr>
        <p:spPr>
          <a:xfrm>
            <a:off x="8458200" y="7084878"/>
            <a:ext cx="1585678" cy="55399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>
            <a:defPPr>
              <a:defRPr lang="en-US"/>
            </a:defPPr>
            <a:lvl1pPr algn="ctr">
              <a:defRPr sz="4400" b="1">
                <a:solidFill>
                  <a:schemeClr val="bg1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</a:defRPr>
            </a:lvl1pPr>
          </a:lstStyle>
          <a:p>
            <a:r>
              <a:rPr lang="en-US" sz="3600" dirty="0">
                <a:solidFill>
                  <a:srgbClr val="151B33"/>
                </a:solidFill>
                <a:sym typeface="Calibri (MS) Bold"/>
              </a:rPr>
              <a:t>OVO</a:t>
            </a:r>
          </a:p>
        </p:txBody>
      </p:sp>
      <p:sp>
        <p:nvSpPr>
          <p:cNvPr id="67" name="CuadroTexto 66">
            <a:extLst>
              <a:ext uri="{FF2B5EF4-FFF2-40B4-BE49-F238E27FC236}">
                <a16:creationId xmlns:a16="http://schemas.microsoft.com/office/drawing/2014/main" id="{A427BF6C-4B0A-AFF5-FCDA-901BB4849944}"/>
              </a:ext>
            </a:extLst>
          </p:cNvPr>
          <p:cNvSpPr txBox="1"/>
          <p:nvPr/>
        </p:nvSpPr>
        <p:spPr>
          <a:xfrm>
            <a:off x="12578799" y="8093987"/>
            <a:ext cx="7086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3200" b="1" dirty="0">
                <a:solidFill>
                  <a:schemeClr val="accent3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Horas de patrullaje marítimo</a:t>
            </a:r>
            <a:endParaRPr lang="es-CL" sz="3200" dirty="0"/>
          </a:p>
        </p:txBody>
      </p:sp>
      <p:cxnSp>
        <p:nvCxnSpPr>
          <p:cNvPr id="68" name="Conector recto 67">
            <a:extLst>
              <a:ext uri="{FF2B5EF4-FFF2-40B4-BE49-F238E27FC236}">
                <a16:creationId xmlns:a16="http://schemas.microsoft.com/office/drawing/2014/main" id="{D6E129FB-8EDF-154B-E2C7-F6651A76FBD0}"/>
              </a:ext>
            </a:extLst>
          </p:cNvPr>
          <p:cNvCxnSpPr>
            <a:cxnSpLocks/>
          </p:cNvCxnSpPr>
          <p:nvPr/>
        </p:nvCxnSpPr>
        <p:spPr>
          <a:xfrm flipH="1">
            <a:off x="6705600" y="5332866"/>
            <a:ext cx="11236568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722885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EC8973-814D-F984-CF70-27E12B4F6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ángulo 43">
            <a:extLst>
              <a:ext uri="{FF2B5EF4-FFF2-40B4-BE49-F238E27FC236}">
                <a16:creationId xmlns:a16="http://schemas.microsoft.com/office/drawing/2014/main" id="{5ED06D24-1CCF-EF20-A8E0-B2BF6D872D82}"/>
              </a:ext>
            </a:extLst>
          </p:cNvPr>
          <p:cNvSpPr/>
          <p:nvPr/>
        </p:nvSpPr>
        <p:spPr>
          <a:xfrm>
            <a:off x="381001" y="2247901"/>
            <a:ext cx="5776678" cy="65046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grpSp>
        <p:nvGrpSpPr>
          <p:cNvPr id="2" name="Group 2">
            <a:extLst>
              <a:ext uri="{FF2B5EF4-FFF2-40B4-BE49-F238E27FC236}">
                <a16:creationId xmlns:a16="http://schemas.microsoft.com/office/drawing/2014/main" id="{A4CB4CA4-BED2-AC77-864B-B95263E47F66}"/>
              </a:ext>
            </a:extLst>
          </p:cNvPr>
          <p:cNvGrpSpPr/>
          <p:nvPr/>
        </p:nvGrpSpPr>
        <p:grpSpPr>
          <a:xfrm>
            <a:off x="0" y="0"/>
            <a:ext cx="8530400" cy="369332"/>
            <a:chOff x="0" y="0"/>
            <a:chExt cx="11373866" cy="492442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6985E63-E44D-B1E0-1FAD-62F70616AB1D}"/>
                </a:ext>
              </a:extLst>
            </p:cNvPr>
            <p:cNvSpPr/>
            <p:nvPr/>
          </p:nvSpPr>
          <p:spPr>
            <a:xfrm>
              <a:off x="0" y="0"/>
              <a:ext cx="11373866" cy="492442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</p:spPr>
          <p:txBody>
            <a:bodyPr wrap="square" lIns="0" tIns="0" rIns="0" bIns="0" rtlCol="0" anchor="t">
              <a:spAutoFit/>
            </a:bodyPr>
            <a:lstStyle/>
            <a:p>
              <a:endParaRPr lang="es-CL" sz="2400" b="1">
                <a:solidFill>
                  <a:srgbClr val="151B33"/>
                </a:solidFill>
                <a:latin typeface="Calibri (MS)" panose="020B0604020202020204" charset="0"/>
                <a:cs typeface="Calibri (MS)" panose="020B0604020202020204" charset="0"/>
              </a:endParaRPr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13D47A73-1DBC-BBC4-368E-A9C290E66402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31E1825D-5A2D-6E46-CA08-6EBA043E79EE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11B6CA12-834E-5D90-8B6C-F5B6C5107659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01FE85B6-2C4A-97CB-6C7C-8E601C29F46A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EA74C57D-EACC-926B-F4D3-1DD94F6C5B1D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6E3E1FFF-F071-1869-4C33-38145BA37D4A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0D9A4C5D-649F-ACEB-278C-075668D6BE96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8AE7D4A1-06DE-ED11-891B-339AEFF5C993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01814C5C-4210-9AC0-09AB-9AE6B522634B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C1EBD262-D043-C650-C1A0-F0035395F274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07F0554C-61C8-A244-6F4D-F60121969EBE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C343CFE3-77EA-26F8-17F2-9BC41C34843A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00B4AB75-C5C7-B348-479D-24BC1A09FD4A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AABEA281-53A7-0126-3BD4-2DB0AAF7214F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F25F0B89-4E67-1A6E-B715-1208EBC1ABBD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4DD584E2-8DDF-4B50-2DB2-C224E2A596F5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31BABFF5-6B06-FD67-94A6-D9011A8491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7" name="TextBox 25">
            <a:extLst>
              <a:ext uri="{FF2B5EF4-FFF2-40B4-BE49-F238E27FC236}">
                <a16:creationId xmlns:a16="http://schemas.microsoft.com/office/drawing/2014/main" id="{883E75B4-34C6-D381-AC29-7EE0BC212E11}"/>
              </a:ext>
            </a:extLst>
          </p:cNvPr>
          <p:cNvSpPr txBox="1"/>
          <p:nvPr/>
        </p:nvSpPr>
        <p:spPr>
          <a:xfrm>
            <a:off x="3220453" y="965762"/>
            <a:ext cx="1480847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Ilegalidades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detectadas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el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ámbito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durante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último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año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y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medidas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implementadas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8" name="TextBox 20">
            <a:extLst>
              <a:ext uri="{FF2B5EF4-FFF2-40B4-BE49-F238E27FC236}">
                <a16:creationId xmlns:a16="http://schemas.microsoft.com/office/drawing/2014/main" id="{8A607DD6-7883-8B2F-F8AF-DDB2215E8B3E}"/>
              </a:ext>
            </a:extLst>
          </p:cNvPr>
          <p:cNvSpPr txBox="1"/>
          <p:nvPr/>
        </p:nvSpPr>
        <p:spPr>
          <a:xfrm>
            <a:off x="781312" y="6567727"/>
            <a:ext cx="5010472" cy="8617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Modificación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bodegas de naves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pesqueras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artesanales</a:t>
            </a:r>
            <a:endParaRPr lang="en-US" sz="28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61C5F22B-9141-C8D6-16F0-31AA8B7CA4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392" y="2767463"/>
            <a:ext cx="3516312" cy="3424742"/>
          </a:xfrm>
          <a:prstGeom prst="rect">
            <a:avLst/>
          </a:prstGeom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59F82E9A-DD09-A137-6273-19D70ACDEA5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933150" y="2356774"/>
            <a:ext cx="4973852" cy="636205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43" name="TextBox 20">
            <a:extLst>
              <a:ext uri="{FF2B5EF4-FFF2-40B4-BE49-F238E27FC236}">
                <a16:creationId xmlns:a16="http://schemas.microsoft.com/office/drawing/2014/main" id="{5D7D52E4-F6CC-95DF-1CB5-AF2EEA6E605D}"/>
              </a:ext>
            </a:extLst>
          </p:cNvPr>
          <p:cNvSpPr txBox="1"/>
          <p:nvPr/>
        </p:nvSpPr>
        <p:spPr>
          <a:xfrm>
            <a:off x="6657075" y="3138569"/>
            <a:ext cx="5776678" cy="5663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s-MX" sz="4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D.S. </a:t>
            </a:r>
            <a:r>
              <a:rPr lang="es-MX" sz="40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N°</a:t>
            </a:r>
            <a:r>
              <a:rPr lang="es-MX" sz="4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388 de 1995, Reglamento de Sustitución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Conformación de mesa de trabajo con SUBPESCA, para abordar la modificación de bodegas.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Elaboración de Instructivo para presentación de Estudios de Estabilidad de Naves Artesanales.</a:t>
            </a:r>
          </a:p>
        </p:txBody>
      </p:sp>
    </p:spTree>
    <p:extLst>
      <p:ext uri="{BB962C8B-B14F-4D97-AF65-F5344CB8AC3E}">
        <p14:creationId xmlns:p14="http://schemas.microsoft.com/office/powerpoint/2010/main" val="3274902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9B9591-452E-B09B-536F-C2082E4852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D9A5FC39-FAB7-0BDB-1F16-9C0BAB090178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E67440E-53C7-349B-AE80-1A36A8A48527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A6CC96AB-0244-49CD-A415-7BF44EB731C2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2D0E91D-A65E-A1DF-C375-A71420AE7D3F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D1DFBE10-80C5-E853-BD1D-4A7A2C35E07B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EE84DFF5-4CEC-D488-88F3-3921FF4C68CA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A507E132-D25A-9F39-CE54-3A8632DE09F8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960B0030-4E3B-75F6-56C6-2A0A5C46E66D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9DB704DB-DC46-089F-5897-986CEC801B80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4FC7AD4E-CE9F-C489-C42A-7B2E84BE3DCD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10C0CBBB-32B0-B5DC-3668-B4D4A2C634DB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628CC30A-FF30-6644-E9A3-AC8B47A34AC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C187B77F-803C-E857-02FF-1ED51E351C2D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DF072B48-3722-F3C8-B7EC-098370A09375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5E601A2C-ACE2-6628-CFAF-BF01B9F773E3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3E17D8AF-BBD8-1595-BA5B-F3617A2ED428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B4E60340-7289-3362-7651-025B3FC46C41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9F5B2316-21CB-D36A-5630-E3E796FAB806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12B83AEE-2211-B714-CCD0-B85181431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1FA3835-953D-140F-DD61-35E853C73B89}"/>
              </a:ext>
            </a:extLst>
          </p:cNvPr>
          <p:cNvSpPr/>
          <p:nvPr/>
        </p:nvSpPr>
        <p:spPr>
          <a:xfrm>
            <a:off x="381001" y="2247901"/>
            <a:ext cx="5776678" cy="6504654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8" name="TextBox 20">
            <a:extLst>
              <a:ext uri="{FF2B5EF4-FFF2-40B4-BE49-F238E27FC236}">
                <a16:creationId xmlns:a16="http://schemas.microsoft.com/office/drawing/2014/main" id="{AD02F79D-0535-1C61-1CB9-E29ACAEFAC54}"/>
              </a:ext>
            </a:extLst>
          </p:cNvPr>
          <p:cNvSpPr txBox="1"/>
          <p:nvPr/>
        </p:nvSpPr>
        <p:spPr>
          <a:xfrm>
            <a:off x="781312" y="6643926"/>
            <a:ext cx="5010472" cy="12926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Operación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Flotas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Pesqueras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Aguas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Distantes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extranjeras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la Alta Mar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adyacente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a la ZEE</a:t>
            </a:r>
          </a:p>
        </p:txBody>
      </p:sp>
      <p:sp>
        <p:nvSpPr>
          <p:cNvPr id="49" name="Diagrama de flujo: conector 48">
            <a:extLst>
              <a:ext uri="{FF2B5EF4-FFF2-40B4-BE49-F238E27FC236}">
                <a16:creationId xmlns:a16="http://schemas.microsoft.com/office/drawing/2014/main" id="{79A12581-8F98-9772-FE3C-FB65988A84B2}"/>
              </a:ext>
            </a:extLst>
          </p:cNvPr>
          <p:cNvSpPr/>
          <p:nvPr/>
        </p:nvSpPr>
        <p:spPr>
          <a:xfrm>
            <a:off x="1557329" y="2728391"/>
            <a:ext cx="3516312" cy="3484757"/>
          </a:xfrm>
          <a:prstGeom prst="flowChartConnector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9CB45EDC-40D6-0C94-C427-71253D66555C}"/>
              </a:ext>
            </a:extLst>
          </p:cNvPr>
          <p:cNvSpPr txBox="1"/>
          <p:nvPr/>
        </p:nvSpPr>
        <p:spPr>
          <a:xfrm>
            <a:off x="7377329" y="2400300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/>
                </a:solidFill>
                <a:latin typeface="Arial Italics" panose="020B0604020202020204" charset="0"/>
                <a:cs typeface="Arial Italics" panose="020B0604020202020204" charset="0"/>
              </a:rPr>
              <a:t>225</a:t>
            </a:r>
            <a:endParaRPr lang="es-CL" sz="16600" b="1" dirty="0">
              <a:solidFill>
                <a:schemeClr val="tx2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29" name="TextBox 20">
            <a:extLst>
              <a:ext uri="{FF2B5EF4-FFF2-40B4-BE49-F238E27FC236}">
                <a16:creationId xmlns:a16="http://schemas.microsoft.com/office/drawing/2014/main" id="{CC648985-B31C-C8EA-3102-1622ED2CCB22}"/>
              </a:ext>
            </a:extLst>
          </p:cNvPr>
          <p:cNvSpPr txBox="1"/>
          <p:nvPr/>
        </p:nvSpPr>
        <p:spPr>
          <a:xfrm>
            <a:off x="6652302" y="4075938"/>
            <a:ext cx="4518198" cy="12926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Ingresos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buques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extranjeros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a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puertos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nacionales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año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2025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83E7CB49-759F-FC62-AC19-2EFCD70945A4}"/>
              </a:ext>
            </a:extLst>
          </p:cNvPr>
          <p:cNvSpPr txBox="1"/>
          <p:nvPr/>
        </p:nvSpPr>
        <p:spPr>
          <a:xfrm>
            <a:off x="7362089" y="553553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bg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162</a:t>
            </a:r>
            <a:endParaRPr lang="es-CL" sz="16600" b="1" dirty="0">
              <a:solidFill>
                <a:schemeClr val="bg2">
                  <a:lumMod val="50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37" name="TextBox 20">
            <a:extLst>
              <a:ext uri="{FF2B5EF4-FFF2-40B4-BE49-F238E27FC236}">
                <a16:creationId xmlns:a16="http://schemas.microsoft.com/office/drawing/2014/main" id="{7890DD2A-C62D-C250-8584-3E08D411EB28}"/>
              </a:ext>
            </a:extLst>
          </p:cNvPr>
          <p:cNvSpPr txBox="1"/>
          <p:nvPr/>
        </p:nvSpPr>
        <p:spPr>
          <a:xfrm>
            <a:off x="6588470" y="7208077"/>
            <a:ext cx="4518198" cy="17235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Buques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pesqueros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chinos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transitaron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por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el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Estrecho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Magallanes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por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cambio</a:t>
            </a:r>
            <a:r>
              <a:rPr lang="en-US" sz="28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de </a:t>
            </a:r>
            <a:r>
              <a:rPr lang="en-US" sz="28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océano</a:t>
            </a:r>
            <a:endParaRPr lang="en-US" sz="2800" b="1" dirty="0"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sp>
        <p:nvSpPr>
          <p:cNvPr id="38" name="TextBox 25">
            <a:extLst>
              <a:ext uri="{FF2B5EF4-FFF2-40B4-BE49-F238E27FC236}">
                <a16:creationId xmlns:a16="http://schemas.microsoft.com/office/drawing/2014/main" id="{4F140A07-3356-E8FB-F75A-35072E6D9647}"/>
              </a:ext>
            </a:extLst>
          </p:cNvPr>
          <p:cNvSpPr txBox="1"/>
          <p:nvPr/>
        </p:nvSpPr>
        <p:spPr>
          <a:xfrm>
            <a:off x="3220453" y="965762"/>
            <a:ext cx="14808470" cy="7386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8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Flotas </a:t>
            </a:r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pesqueras</a:t>
            </a:r>
            <a:r>
              <a:rPr lang="en-US" sz="48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8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extranjeras</a:t>
            </a:r>
            <a:endParaRPr lang="en-US" sz="48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39" name="TextBox 20">
            <a:extLst>
              <a:ext uri="{FF2B5EF4-FFF2-40B4-BE49-F238E27FC236}">
                <a16:creationId xmlns:a16="http://schemas.microsoft.com/office/drawing/2014/main" id="{81F8B454-0C4D-5646-189F-7C7EED84DAC3}"/>
              </a:ext>
            </a:extLst>
          </p:cNvPr>
          <p:cNvSpPr txBox="1"/>
          <p:nvPr/>
        </p:nvSpPr>
        <p:spPr>
          <a:xfrm>
            <a:off x="11429238" y="2985667"/>
            <a:ext cx="6553962" cy="54784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s-MX" sz="36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Res. Ex. N°1659 (MINECON)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2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Establece el procedimiento para autorizar el ingreso de naves pesqueras extranjeras a puertos nacionales.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2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Debido al aumento de ingreso de buques pesqueros chinos a puertos nacionales, se apoyó a SERNAPESCA en la actualización de este instrumento, con el objeto de regular su ingreso.</a:t>
            </a:r>
          </a:p>
        </p:txBody>
      </p:sp>
    </p:spTree>
    <p:extLst>
      <p:ext uri="{BB962C8B-B14F-4D97-AF65-F5344CB8AC3E}">
        <p14:creationId xmlns:p14="http://schemas.microsoft.com/office/powerpoint/2010/main" val="177044091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733502-89DF-6959-9C41-2BB8DBB56A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46F6576-E9CF-CB64-7C76-2B63DBF78005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330090E-8190-4E58-9CA7-C6EAB02E16D2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DD20362A-C969-971B-0F53-FFD00E1F0FB2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C6B46F18-D09D-DEC6-6284-FC2F036DF80A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4B7A341A-6D2B-9DE5-DC4E-FFE0DA8DDBA5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95853AFF-4433-E8A2-5B9B-504F1FF6EE0A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D907E305-F6A7-C582-4CF1-89BDBCD407CA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E83F37B3-D9A7-07CD-85CB-60E9AE227980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B133B702-1D22-61F5-7221-43C7BAFAB8FF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02693979-0ACD-948D-E23F-98002C32344A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463076D7-4CBD-6B02-5092-F08E8936D40A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6088C2DA-DF93-5361-B1DA-098607B931B7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67842A1A-F67C-EFD8-E8EB-EC92341DA369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880D0AE5-3196-3A72-D2F9-674301D79DF7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F18725C8-4F7D-C445-BB92-200F6F79F6EF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35EE9C73-A1D6-58DC-1C02-0F56F20C1054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1D5D0A6C-B3D9-CECF-D5E6-051C060C123A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664476BD-2A52-369C-2B15-A70E2AFFFA91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B27995FC-BD94-22EF-0FFE-94AA3B3B4E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 dirty="0"/>
          </a:p>
        </p:txBody>
      </p:sp>
      <p:pic>
        <p:nvPicPr>
          <p:cNvPr id="56" name="Imagen 55">
            <a:extLst>
              <a:ext uri="{FF2B5EF4-FFF2-40B4-BE49-F238E27FC236}">
                <a16:creationId xmlns:a16="http://schemas.microsoft.com/office/drawing/2014/main" id="{64A7C99A-B2CF-1F9E-4535-DEBBCD4F551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23" b="15012"/>
          <a:stretch>
            <a:fillRect/>
          </a:stretch>
        </p:blipFill>
        <p:spPr>
          <a:xfrm>
            <a:off x="296920" y="2019300"/>
            <a:ext cx="5474616" cy="73040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7" name="Imagen 56">
            <a:extLst>
              <a:ext uri="{FF2B5EF4-FFF2-40B4-BE49-F238E27FC236}">
                <a16:creationId xmlns:a16="http://schemas.microsoft.com/office/drawing/2014/main" id="{E5DC0918-AFCF-EC34-AC41-052CAB316D03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234" t="19137"/>
          <a:stretch>
            <a:fillRect/>
          </a:stretch>
        </p:blipFill>
        <p:spPr>
          <a:xfrm>
            <a:off x="5984843" y="2025188"/>
            <a:ext cx="12120838" cy="3406896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8" name="CuadroTexto 57">
            <a:extLst>
              <a:ext uri="{FF2B5EF4-FFF2-40B4-BE49-F238E27FC236}">
                <a16:creationId xmlns:a16="http://schemas.microsoft.com/office/drawing/2014/main" id="{19EE55BB-1511-C504-471B-82F228441A23}"/>
              </a:ext>
            </a:extLst>
          </p:cNvPr>
          <p:cNvSpPr txBox="1"/>
          <p:nvPr/>
        </p:nvSpPr>
        <p:spPr>
          <a:xfrm>
            <a:off x="6884550" y="5668813"/>
            <a:ext cx="268819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3800" b="1" dirty="0">
                <a:solidFill>
                  <a:schemeClr val="accent2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15</a:t>
            </a:r>
            <a:r>
              <a:rPr lang="es-CL" sz="9600" b="1" dirty="0">
                <a:solidFill>
                  <a:schemeClr val="accent2"/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%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10F93873-F84E-26F8-A0F2-A33DADE5E79C}"/>
              </a:ext>
            </a:extLst>
          </p:cNvPr>
          <p:cNvSpPr txBox="1"/>
          <p:nvPr/>
        </p:nvSpPr>
        <p:spPr>
          <a:xfrm>
            <a:off x="6324600" y="7690132"/>
            <a:ext cx="3468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FLOTA PESQUERA TIENE INSTALADO VMS</a:t>
            </a:r>
            <a:endParaRPr lang="es-MX" sz="2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25">
            <a:extLst>
              <a:ext uri="{FF2B5EF4-FFF2-40B4-BE49-F238E27FC236}">
                <a16:creationId xmlns:a16="http://schemas.microsoft.com/office/drawing/2014/main" id="{048CA209-7F38-D438-E618-9E75AAAEC76E}"/>
              </a:ext>
            </a:extLst>
          </p:cNvPr>
          <p:cNvSpPr txBox="1"/>
          <p:nvPr/>
        </p:nvSpPr>
        <p:spPr>
          <a:xfrm>
            <a:off x="3220453" y="1037393"/>
            <a:ext cx="14808470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Sistema de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Posicionamiento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Automático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Naves (POSAT)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FC35BAAD-5B20-2515-D5C8-6B16EF4B325A}"/>
              </a:ext>
            </a:extLst>
          </p:cNvPr>
          <p:cNvSpPr txBox="1"/>
          <p:nvPr/>
        </p:nvSpPr>
        <p:spPr>
          <a:xfrm>
            <a:off x="10393525" y="5907615"/>
            <a:ext cx="268819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2200" b="1" dirty="0">
                <a:solidFill>
                  <a:schemeClr val="accent3">
                    <a:lumMod val="75000"/>
                  </a:schemeClr>
                </a:solidFill>
                <a:latin typeface="Bahnschrift" panose="020B0502040204020203" pitchFamily="34" charset="0"/>
                <a:cs typeface="Arial" panose="020B0604020202020204" pitchFamily="34" charset="0"/>
              </a:rPr>
              <a:t>306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3919E71-5AFA-B071-7F6A-4DE039A9B3B3}"/>
              </a:ext>
            </a:extLst>
          </p:cNvPr>
          <p:cNvSpPr txBox="1"/>
          <p:nvPr/>
        </p:nvSpPr>
        <p:spPr>
          <a:xfrm>
            <a:off x="10003596" y="7753171"/>
            <a:ext cx="34680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DENUNCIAS REMOTAS A TRAVÉS DE POSAT</a:t>
            </a:r>
            <a:endParaRPr lang="es-MX" sz="2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20">
            <a:extLst>
              <a:ext uri="{FF2B5EF4-FFF2-40B4-BE49-F238E27FC236}">
                <a16:creationId xmlns:a16="http://schemas.microsoft.com/office/drawing/2014/main" id="{7B38923C-AB41-E0A8-7E8C-00E2FB368225}"/>
              </a:ext>
            </a:extLst>
          </p:cNvPr>
          <p:cNvSpPr txBox="1"/>
          <p:nvPr/>
        </p:nvSpPr>
        <p:spPr>
          <a:xfrm>
            <a:off x="13792200" y="6441640"/>
            <a:ext cx="4407104" cy="215443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65125" indent="-365125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Pesca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la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primera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milla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.</a:t>
            </a:r>
          </a:p>
          <a:p>
            <a:pPr marL="365125" indent="-365125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Pesca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montes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submarinos</a:t>
            </a:r>
            <a:endParaRPr lang="en-US" sz="28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  <a:p>
            <a:pPr marL="365125" indent="-365125">
              <a:buFont typeface="Wingdings" panose="05000000000000000000" pitchFamily="2" charset="2"/>
              <a:buChar char="ü"/>
            </a:pP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Pesca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otra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región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, </a:t>
            </a:r>
            <a:r>
              <a:rPr lang="en-US" sz="2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según</a:t>
            </a:r>
            <a:r>
              <a:rPr lang="en-US" sz="2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RPA.</a:t>
            </a:r>
            <a:endParaRPr lang="es-MX" sz="28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9DDE68DF-C1ED-3AC1-1B07-AF092AF57AE1}"/>
              </a:ext>
            </a:extLst>
          </p:cNvPr>
          <p:cNvSpPr txBox="1"/>
          <p:nvPr/>
        </p:nvSpPr>
        <p:spPr>
          <a:xfrm>
            <a:off x="13792200" y="5624276"/>
            <a:ext cx="440710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DENUNCIAS REMOTAS MÁS FRECUENTES</a:t>
            </a:r>
          </a:p>
        </p:txBody>
      </p:sp>
      <p:cxnSp>
        <p:nvCxnSpPr>
          <p:cNvPr id="13" name="Conector recto 12">
            <a:extLst>
              <a:ext uri="{FF2B5EF4-FFF2-40B4-BE49-F238E27FC236}">
                <a16:creationId xmlns:a16="http://schemas.microsoft.com/office/drawing/2014/main" id="{015A3CC5-1BFF-48F3-EBCE-8A669D9E14B1}"/>
              </a:ext>
            </a:extLst>
          </p:cNvPr>
          <p:cNvCxnSpPr>
            <a:cxnSpLocks/>
          </p:cNvCxnSpPr>
          <p:nvPr/>
        </p:nvCxnSpPr>
        <p:spPr>
          <a:xfrm>
            <a:off x="9909834" y="6166262"/>
            <a:ext cx="0" cy="2605749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Conector recto 15">
            <a:extLst>
              <a:ext uri="{FF2B5EF4-FFF2-40B4-BE49-F238E27FC236}">
                <a16:creationId xmlns:a16="http://schemas.microsoft.com/office/drawing/2014/main" id="{311E442B-67B8-6CD8-A188-33DC77A99590}"/>
              </a:ext>
            </a:extLst>
          </p:cNvPr>
          <p:cNvCxnSpPr>
            <a:cxnSpLocks/>
          </p:cNvCxnSpPr>
          <p:nvPr/>
        </p:nvCxnSpPr>
        <p:spPr>
          <a:xfrm>
            <a:off x="13639800" y="6166262"/>
            <a:ext cx="0" cy="2605749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27" name="Imagen 26">
            <a:extLst>
              <a:ext uri="{FF2B5EF4-FFF2-40B4-BE49-F238E27FC236}">
                <a16:creationId xmlns:a16="http://schemas.microsoft.com/office/drawing/2014/main" id="{3520E00B-BACB-9C9C-4074-377B44FB0FEE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11383451" y="3960866"/>
            <a:ext cx="275149" cy="222547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C7862E91-4EB9-0A39-D134-05EA36F0011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628949" y="3890804"/>
            <a:ext cx="125537" cy="362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4317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4A8672-699A-0261-8141-2E9A7750F6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061150E3-5730-2A73-9FE4-06FD8CFA8C2F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94BE9F5-28D6-A730-EE5C-3E7E0F7C880D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34AE35DF-3120-9D9B-57D1-F1E6E9AFFD31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1E11AC36-362E-371F-BBBE-18332D642EFE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FEBF5DE0-C151-6A18-9817-ED2F93D099C3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4EBE2361-A741-0BB1-8DD7-9EFF30657463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DE2B2D63-BCC7-4EA0-7490-8E1F80AB62AC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1834FB29-87DB-7E88-0B85-65B254B5E05E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15D531AF-A1D1-189D-F92C-1D803D087292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A33002C4-3382-D024-44FF-309DF6EE9A09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8D221539-A540-83B6-79C1-A7FD4759E399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9FF00F6E-56D9-A3AC-7603-CC11D609845A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984D171E-F699-7662-68BB-FD85D8F44328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4C601D32-8FF0-EFDB-1EE2-C954B2276A6B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87A4B73D-F5A8-3D75-FC9F-AFF22B92FF95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11CDBA91-E0E3-5A1E-568B-B1166187BE11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2011E9E3-80C4-51F4-B687-45FB5DC602A9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9D970814-03FE-7D90-801A-4176ACEDFBA0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AC5FF803-F4EB-B97A-5FF3-74F29813F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13493615-01CD-3F45-3718-BF5D0480ADA4}"/>
              </a:ext>
            </a:extLst>
          </p:cNvPr>
          <p:cNvSpPr txBox="1">
            <a:spLocks/>
          </p:cNvSpPr>
          <p:nvPr>
            <p:custDataLst>
              <p:tags r:id="rId1"/>
            </p:custDataLst>
          </p:nvPr>
        </p:nvSpPr>
        <p:spPr>
          <a:xfrm>
            <a:off x="6349277" y="2855426"/>
            <a:ext cx="5752888" cy="509536"/>
          </a:xfrm>
          <a:prstGeom prst="rect">
            <a:avLst/>
          </a:prstGeom>
          <a:noFill/>
          <a:ln>
            <a:noFill/>
          </a:ln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s-CL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BRECHAS TECNOLÓGICAS </a:t>
            </a:r>
          </a:p>
          <a:p>
            <a:pPr algn="l">
              <a:defRPr/>
            </a:pPr>
            <a:endParaRPr lang="es-CL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  <a:p>
            <a:pPr algn="l">
              <a:defRPr/>
            </a:pPr>
            <a:endParaRPr lang="en-UZ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8" name="Diagrama de flujo: proceso 7">
            <a:extLst>
              <a:ext uri="{FF2B5EF4-FFF2-40B4-BE49-F238E27FC236}">
                <a16:creationId xmlns:a16="http://schemas.microsoft.com/office/drawing/2014/main" id="{E10E1AF7-E8E3-B53A-A53D-462A339BFA22}"/>
              </a:ext>
            </a:extLst>
          </p:cNvPr>
          <p:cNvSpPr/>
          <p:nvPr/>
        </p:nvSpPr>
        <p:spPr>
          <a:xfrm>
            <a:off x="6281964" y="3468112"/>
            <a:ext cx="5752886" cy="4266188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17A1CEF9-0A6E-379B-585B-066903781E3D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>
          <a:xfrm>
            <a:off x="6492370" y="3600502"/>
            <a:ext cx="5542482" cy="3919488"/>
          </a:xfrm>
          <a:prstGeom prst="rect">
            <a:avLst/>
          </a:prstGeom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BAJA COBERTURA VMS EN FLOTA PESQUERA (15% DE COBERTURA).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OBSOLESCENCIA THEMIS EN RELACIÓN NUEVOS SOFTWARE DE MONITOREO PESQUERO.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OBSOLESCENCIA EQUIPAMIENTO COMPUTACIONAL.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SALA DE MONITOREO CONJUNTO.</a:t>
            </a:r>
          </a:p>
          <a:p>
            <a:pPr algn="l">
              <a:spcAft>
                <a:spcPts val="600"/>
              </a:spcAft>
              <a:defRPr/>
            </a:pPr>
            <a:endParaRPr lang="en-UZ" sz="1400" dirty="0">
              <a:solidFill>
                <a:srgbClr val="151B33"/>
              </a:solidFill>
              <a:latin typeface="Bahnschrift Light"/>
            </a:endParaRPr>
          </a:p>
        </p:txBody>
      </p:sp>
      <p:sp>
        <p:nvSpPr>
          <p:cNvPr id="13" name="Diagrama de flujo: proceso 12">
            <a:extLst>
              <a:ext uri="{FF2B5EF4-FFF2-40B4-BE49-F238E27FC236}">
                <a16:creationId xmlns:a16="http://schemas.microsoft.com/office/drawing/2014/main" id="{BBD90742-086D-D01A-C2A8-39E264451CB8}"/>
              </a:ext>
            </a:extLst>
          </p:cNvPr>
          <p:cNvSpPr/>
          <p:nvPr/>
        </p:nvSpPr>
        <p:spPr>
          <a:xfrm flipV="1">
            <a:off x="6281961" y="2936857"/>
            <a:ext cx="5752888" cy="538162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8DEB371A-70A0-FF62-36F5-B3A697486A8A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64537" y="2856536"/>
            <a:ext cx="5752888" cy="373692"/>
          </a:xfrm>
          <a:prstGeom prst="rect">
            <a:avLst/>
          </a:prstGeom>
          <a:noFill/>
          <a:ln>
            <a:noFill/>
          </a:ln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s-CL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BRECHAS PRESUPUESTARIAS </a:t>
            </a:r>
          </a:p>
          <a:p>
            <a:pPr algn="l">
              <a:defRPr/>
            </a:pPr>
            <a:endParaRPr lang="es-CL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  <a:p>
            <a:pPr algn="l">
              <a:defRPr/>
            </a:pPr>
            <a:endParaRPr lang="en-UZ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10" name="Diagrama de flujo: proceso 9">
            <a:extLst>
              <a:ext uri="{FF2B5EF4-FFF2-40B4-BE49-F238E27FC236}">
                <a16:creationId xmlns:a16="http://schemas.microsoft.com/office/drawing/2014/main" id="{56EDD8FC-0E0F-0901-3D2C-5296A35D98E8}"/>
              </a:ext>
            </a:extLst>
          </p:cNvPr>
          <p:cNvSpPr/>
          <p:nvPr/>
        </p:nvSpPr>
        <p:spPr>
          <a:xfrm>
            <a:off x="197222" y="3475019"/>
            <a:ext cx="5752886" cy="4250202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B1E09FE7-F990-3C1D-5520-A92B4578DE1D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369742" y="3607408"/>
            <a:ext cx="5542482" cy="3919488"/>
          </a:xfrm>
          <a:prstGeom prst="rect">
            <a:avLst/>
          </a:prstGeom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MX" sz="2400" dirty="0">
                <a:solidFill>
                  <a:srgbClr val="151B33"/>
                </a:solidFill>
                <a:latin typeface="Bahnschrift Light"/>
              </a:rPr>
              <a:t>PRESUPUESTO PARA EJECUCIÓN DE OVO Y OFPO.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MX" sz="2400" dirty="0">
                <a:solidFill>
                  <a:srgbClr val="151B33"/>
                </a:solidFill>
                <a:latin typeface="Bahnschrift Light"/>
              </a:rPr>
              <a:t>PRESUPUESTO PARA DESPLIEGUE </a:t>
            </a:r>
            <a:br>
              <a:rPr lang="es-MX" sz="2400" dirty="0">
                <a:solidFill>
                  <a:srgbClr val="151B33"/>
                </a:solidFill>
                <a:latin typeface="Bahnschrift Light"/>
              </a:rPr>
            </a:br>
            <a:r>
              <a:rPr lang="es-MX" sz="2400" dirty="0">
                <a:solidFill>
                  <a:srgbClr val="151B33"/>
                </a:solidFill>
                <a:latin typeface="Bahnschrift Light"/>
              </a:rPr>
              <a:t>DE UNIDADES EN TAREAS DE FISCALIZACIÓN PESQUERA.</a:t>
            </a:r>
          </a:p>
          <a:p>
            <a:pPr algn="l">
              <a:spcAft>
                <a:spcPts val="600"/>
              </a:spcAft>
              <a:defRPr/>
            </a:pPr>
            <a:endParaRPr lang="en-UZ" sz="1400" dirty="0">
              <a:solidFill>
                <a:srgbClr val="151B33"/>
              </a:solidFill>
              <a:latin typeface="Bahnschrift Light"/>
            </a:endParaRPr>
          </a:p>
        </p:txBody>
      </p:sp>
      <p:sp>
        <p:nvSpPr>
          <p:cNvPr id="29" name="Diagrama de flujo: proceso 28">
            <a:extLst>
              <a:ext uri="{FF2B5EF4-FFF2-40B4-BE49-F238E27FC236}">
                <a16:creationId xmlns:a16="http://schemas.microsoft.com/office/drawing/2014/main" id="{33D00BE9-06B5-79AE-5514-8049D69F389E}"/>
              </a:ext>
            </a:extLst>
          </p:cNvPr>
          <p:cNvSpPr/>
          <p:nvPr/>
        </p:nvSpPr>
        <p:spPr>
          <a:xfrm flipV="1">
            <a:off x="197219" y="2929948"/>
            <a:ext cx="5752888" cy="538164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14" name="TextBox 25">
            <a:extLst>
              <a:ext uri="{FF2B5EF4-FFF2-40B4-BE49-F238E27FC236}">
                <a16:creationId xmlns:a16="http://schemas.microsoft.com/office/drawing/2014/main" id="{87EF7E37-988A-9C55-4951-08D29D81994C}"/>
              </a:ext>
            </a:extLst>
          </p:cNvPr>
          <p:cNvSpPr txBox="1"/>
          <p:nvPr/>
        </p:nvSpPr>
        <p:spPr>
          <a:xfrm>
            <a:off x="3220453" y="1037393"/>
            <a:ext cx="14808470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s-MX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Brechas identificadas en el cumplimiento del rol fiscalizador de la Armada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E0D715D6-81AC-A8B2-A429-2DB8D78F9475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12381606" y="2855426"/>
            <a:ext cx="5752888" cy="509536"/>
          </a:xfrm>
          <a:prstGeom prst="rect">
            <a:avLst/>
          </a:prstGeom>
          <a:noFill/>
          <a:ln>
            <a:noFill/>
          </a:ln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s-CL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Bahnschrift" panose="020B0502040204020203" pitchFamily="34" charset="0"/>
              </a:rPr>
              <a:t>OTRAS BRECHAS </a:t>
            </a:r>
          </a:p>
          <a:p>
            <a:pPr algn="l">
              <a:defRPr/>
            </a:pPr>
            <a:endParaRPr lang="es-CL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  <a:p>
            <a:pPr algn="l">
              <a:defRPr/>
            </a:pPr>
            <a:endParaRPr lang="en-UZ" sz="2400" b="1" dirty="0">
              <a:solidFill>
                <a:schemeClr val="tx2">
                  <a:lumMod val="90000"/>
                  <a:lumOff val="10000"/>
                </a:schemeClr>
              </a:solidFill>
              <a:latin typeface="Bahnschrift" panose="020B0502040204020203" pitchFamily="34" charset="0"/>
            </a:endParaRPr>
          </a:p>
        </p:txBody>
      </p:sp>
      <p:sp>
        <p:nvSpPr>
          <p:cNvPr id="36" name="Diagrama de flujo: proceso 35">
            <a:extLst>
              <a:ext uri="{FF2B5EF4-FFF2-40B4-BE49-F238E27FC236}">
                <a16:creationId xmlns:a16="http://schemas.microsoft.com/office/drawing/2014/main" id="{F326EDCD-B99F-337A-DAD6-126D83A22C11}"/>
              </a:ext>
            </a:extLst>
          </p:cNvPr>
          <p:cNvSpPr/>
          <p:nvPr/>
        </p:nvSpPr>
        <p:spPr>
          <a:xfrm>
            <a:off x="12314293" y="3468112"/>
            <a:ext cx="5752886" cy="4266188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  <p:sp>
        <p:nvSpPr>
          <p:cNvPr id="37" name="Text Placeholder 4">
            <a:extLst>
              <a:ext uri="{FF2B5EF4-FFF2-40B4-BE49-F238E27FC236}">
                <a16:creationId xmlns:a16="http://schemas.microsoft.com/office/drawing/2014/main" id="{B8923A5A-33EE-D6E0-526E-446F788A3424}"/>
              </a:ext>
            </a:extLst>
          </p:cNvPr>
          <p:cNvSpPr txBox="1">
            <a:spLocks/>
          </p:cNvSpPr>
          <p:nvPr>
            <p:custDataLst>
              <p:tags r:id="rId6"/>
            </p:custDataLst>
          </p:nvPr>
        </p:nvSpPr>
        <p:spPr>
          <a:xfrm>
            <a:off x="12524699" y="3600502"/>
            <a:ext cx="5542482" cy="3919488"/>
          </a:xfrm>
          <a:prstGeom prst="rect">
            <a:avLst/>
          </a:prstGeom>
        </p:spPr>
        <p:txBody>
          <a:bodyPr vert="horz" lIns="0" tIns="108000" rIns="0" bIns="0" rtlCol="0" anchor="t" anchorCtr="0">
            <a:noAutofit/>
          </a:bodyPr>
          <a:lstStyle>
            <a:lvl1pPr marL="0" indent="0" algn="r" defTabSz="914400" rtl="0" eaLnBrk="1" latinLnBrk="0" hangingPunct="1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None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FORMACIÓN PROFESIONAL DEL PERSONAL EMBARCADO.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EXIGENCIAS DE SEGURIDAD EN NAVES PESQUERAS.</a:t>
            </a:r>
          </a:p>
          <a:p>
            <a:pPr marL="285750" indent="-285750" algn="l">
              <a:spcAft>
                <a:spcPts val="600"/>
              </a:spcAft>
              <a:buFont typeface="Wingdings" panose="05000000000000000000" pitchFamily="2" charset="2"/>
              <a:buChar char="ü"/>
              <a:defRPr/>
            </a:pPr>
            <a:r>
              <a:rPr lang="es-CL" sz="2400" dirty="0">
                <a:solidFill>
                  <a:srgbClr val="151B33"/>
                </a:solidFill>
                <a:latin typeface="Bahnschrift Light"/>
              </a:rPr>
              <a:t>CAPACIDAD LOGÍSTICA EN INCAUTACIONES.</a:t>
            </a:r>
          </a:p>
          <a:p>
            <a:pPr algn="l">
              <a:spcAft>
                <a:spcPts val="600"/>
              </a:spcAft>
              <a:defRPr/>
            </a:pPr>
            <a:endParaRPr lang="es-CL" sz="2400" dirty="0">
              <a:solidFill>
                <a:srgbClr val="151B33"/>
              </a:solidFill>
              <a:latin typeface="Bahnschrift Light"/>
            </a:endParaRPr>
          </a:p>
          <a:p>
            <a:pPr algn="l">
              <a:spcAft>
                <a:spcPts val="600"/>
              </a:spcAft>
              <a:defRPr/>
            </a:pPr>
            <a:endParaRPr lang="en-UZ" sz="1400" dirty="0">
              <a:solidFill>
                <a:srgbClr val="151B33"/>
              </a:solidFill>
              <a:latin typeface="Bahnschrift Light"/>
            </a:endParaRPr>
          </a:p>
        </p:txBody>
      </p:sp>
      <p:sp>
        <p:nvSpPr>
          <p:cNvPr id="38" name="Diagrama de flujo: proceso 37">
            <a:extLst>
              <a:ext uri="{FF2B5EF4-FFF2-40B4-BE49-F238E27FC236}">
                <a16:creationId xmlns:a16="http://schemas.microsoft.com/office/drawing/2014/main" id="{FEBA169D-1EC5-787D-E25E-2EFAB6495AD7}"/>
              </a:ext>
            </a:extLst>
          </p:cNvPr>
          <p:cNvSpPr/>
          <p:nvPr/>
        </p:nvSpPr>
        <p:spPr>
          <a:xfrm flipV="1">
            <a:off x="12314290" y="2936857"/>
            <a:ext cx="5752888" cy="538162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/>
          </a:p>
        </p:txBody>
      </p:sp>
    </p:spTree>
    <p:extLst>
      <p:ext uri="{BB962C8B-B14F-4D97-AF65-F5344CB8AC3E}">
        <p14:creationId xmlns:p14="http://schemas.microsoft.com/office/powerpoint/2010/main" val="391856479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CCC30D-4F5B-5753-BD39-A033270964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86C529B0-57BA-411A-0AE0-C63DDF57730F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CB9920B3-B151-81D2-D913-6B8ABDF7F29F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594188E8-27F9-B1D7-B025-4E325F02442C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0509C451-FCA4-ADC4-C3B9-C162586C9DF2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A119996C-6F76-9FC2-3988-DFA41C4EA412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C2B5AA09-7040-327E-9AD6-E6B0216F9E22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4E89154A-C810-70EF-9989-B50CB9346B29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B5A7D37A-6F69-84EE-BD52-99A0B2F9856A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3265320E-04E3-A87C-2B54-8DDD15CAED63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CC97CCE6-10E2-DB4D-9692-AE6C7A303074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CE16D72B-E29E-D1DB-EDD2-3CFD89DFAF63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E4EC8875-003C-3AFB-05F0-2F8668B61966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A41E571F-AB27-0E0C-A562-D1BBA9F185BD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DB5CC408-D60F-457D-22CC-E58C7B8B4F5F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0A230E13-E074-0A1B-8DBD-8263A7F17FFC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13181865-1B4E-E560-C72C-F087653A66CA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43313FDB-8A84-F88A-35A7-AC1AF7A85326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EEBDC701-77DE-09DA-6A21-D608FC878842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CE23D4CE-F553-699C-6B9D-28FB8A93BC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F135DCB0-D2CA-87E6-CB5B-893F86825C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977941"/>
            <a:ext cx="18287953" cy="7807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483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541616-C942-0242-D411-C9327E235B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91DB6D46-DD58-30D6-E18B-828324C72594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5CADFB6-BCB1-4960-88E4-173E6CC284CE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 dirty="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1AF12BA9-DD55-4FBC-3AA6-E87BAE5B9789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2F7B9637-B9FB-97EC-5142-D74B8F849E1C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57BCBBF0-82E8-7415-CCCA-C84BA6F8567F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DA78F8D1-B43A-1D3B-8C88-53234E089181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DCD95626-5B9B-0FCD-0EF7-B813FF650E57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26AF42F3-2C14-5F2F-8559-C8A3415A5128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E5DA783C-0382-19F0-6149-8E2BED5264F5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A8355C15-157F-047C-304A-D215C6D6A4E9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0D259A5E-DFD2-409D-5295-64DE2A50602E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2C422067-21E1-8211-0C46-2F733DCA6D3C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14FBC043-171C-03D0-8037-85B094036D21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F8FEB444-DD55-A15D-640A-5B4FD4212FE7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966874B0-98BA-6351-63D4-F1CF2BF199D8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BDDC383B-A9DF-F9D6-A8DF-F53430A2C817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87B39292-07CB-E49E-2882-4EC325D06D9A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78D5B3D5-B669-A6FB-4650-BBDB2BADF8C2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47D3D673-4840-41C8-7C6A-1E620F8D4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9B1F00B4-E57C-8F1F-0367-D9BA6C6613C0}"/>
              </a:ext>
            </a:extLst>
          </p:cNvPr>
          <p:cNvSpPr txBox="1"/>
          <p:nvPr/>
        </p:nvSpPr>
        <p:spPr>
          <a:xfrm>
            <a:off x="398135" y="215315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46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9F1ACBB-1253-0688-CC58-7AEAB96E6DC0}"/>
              </a:ext>
            </a:extLst>
          </p:cNvPr>
          <p:cNvSpPr txBox="1"/>
          <p:nvPr/>
        </p:nvSpPr>
        <p:spPr>
          <a:xfrm>
            <a:off x="4963182" y="215315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rgbClr val="FF0000"/>
                </a:solidFill>
                <a:latin typeface="Arial Italics" panose="020B0604020202020204" charset="0"/>
                <a:cs typeface="Arial Italics" panose="020B0604020202020204" charset="0"/>
              </a:rPr>
              <a:t>32</a:t>
            </a:r>
            <a:endParaRPr lang="es-CL" sz="16600" b="1" dirty="0">
              <a:solidFill>
                <a:srgbClr val="FF0000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9" name="Flecha: a la derecha 8">
            <a:extLst>
              <a:ext uri="{FF2B5EF4-FFF2-40B4-BE49-F238E27FC236}">
                <a16:creationId xmlns:a16="http://schemas.microsoft.com/office/drawing/2014/main" id="{AB627ED7-2373-031D-ED8C-3658F259D359}"/>
              </a:ext>
            </a:extLst>
          </p:cNvPr>
          <p:cNvSpPr/>
          <p:nvPr/>
        </p:nvSpPr>
        <p:spPr>
          <a:xfrm>
            <a:off x="3492927" y="2831210"/>
            <a:ext cx="1524000" cy="5059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6C7AF41-A3A1-EF07-4FD3-C7DE6CA0A78B}"/>
              </a:ext>
            </a:extLst>
          </p:cNvPr>
          <p:cNvSpPr txBox="1"/>
          <p:nvPr/>
        </p:nvSpPr>
        <p:spPr>
          <a:xfrm>
            <a:off x="969523" y="3918417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2024</a:t>
            </a:r>
            <a:endParaRPr lang="es-CL" sz="2400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F1764A52-C6BC-F039-2ECD-325B4C1B7703}"/>
              </a:ext>
            </a:extLst>
          </p:cNvPr>
          <p:cNvSpPr txBox="1"/>
          <p:nvPr/>
        </p:nvSpPr>
        <p:spPr>
          <a:xfrm>
            <a:off x="5640650" y="3918417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2025</a:t>
            </a:r>
            <a:endParaRPr lang="es-CL" sz="2400" dirty="0"/>
          </a:p>
        </p:txBody>
      </p:sp>
      <p:sp>
        <p:nvSpPr>
          <p:cNvPr id="12" name="TextBox 25">
            <a:extLst>
              <a:ext uri="{FF2B5EF4-FFF2-40B4-BE49-F238E27FC236}">
                <a16:creationId xmlns:a16="http://schemas.microsoft.com/office/drawing/2014/main" id="{E82EB453-FB6A-64E3-900A-BA02B40007E2}"/>
              </a:ext>
            </a:extLst>
          </p:cNvPr>
          <p:cNvSpPr txBox="1"/>
          <p:nvPr/>
        </p:nvSpPr>
        <p:spPr>
          <a:xfrm>
            <a:off x="3984582" y="800100"/>
            <a:ext cx="14303417" cy="135421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Impacto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reducción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presupuestaria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las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operaciones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fiscalización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pesquera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7860182B-3BB2-288D-8E8A-96A305F4633F}"/>
              </a:ext>
            </a:extLst>
          </p:cNvPr>
          <p:cNvSpPr txBox="1"/>
          <p:nvPr/>
        </p:nvSpPr>
        <p:spPr>
          <a:xfrm>
            <a:off x="1157342" y="2013417"/>
            <a:ext cx="62568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 DE VIGILANCIA OCEÁNICA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601EBE6-99B3-AB17-51A0-6B01B6D574C0}"/>
              </a:ext>
            </a:extLst>
          </p:cNvPr>
          <p:cNvSpPr txBox="1"/>
          <p:nvPr/>
        </p:nvSpPr>
        <p:spPr>
          <a:xfrm>
            <a:off x="381000" y="476108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11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49D652B0-DAAF-B2B9-1D6C-FA93FBDF37A0}"/>
              </a:ext>
            </a:extLst>
          </p:cNvPr>
          <p:cNvSpPr txBox="1"/>
          <p:nvPr/>
        </p:nvSpPr>
        <p:spPr>
          <a:xfrm>
            <a:off x="4946047" y="476108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rgbClr val="FF0000"/>
                </a:solidFill>
                <a:latin typeface="Arial Italics" panose="020B0604020202020204" charset="0"/>
                <a:cs typeface="Arial Italics" panose="020B0604020202020204" charset="0"/>
              </a:rPr>
              <a:t>6</a:t>
            </a:r>
            <a:endParaRPr lang="es-CL" sz="16600" b="1" dirty="0">
              <a:solidFill>
                <a:srgbClr val="FF0000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7" name="Flecha: a la derecha 16">
            <a:extLst>
              <a:ext uri="{FF2B5EF4-FFF2-40B4-BE49-F238E27FC236}">
                <a16:creationId xmlns:a16="http://schemas.microsoft.com/office/drawing/2014/main" id="{5DA9ACEB-EFC6-B8BD-8CE8-329D3D298EB9}"/>
              </a:ext>
            </a:extLst>
          </p:cNvPr>
          <p:cNvSpPr/>
          <p:nvPr/>
        </p:nvSpPr>
        <p:spPr>
          <a:xfrm>
            <a:off x="3475792" y="5439140"/>
            <a:ext cx="1524000" cy="5059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/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F840E819-2347-747B-11C6-132460C1BDEC}"/>
              </a:ext>
            </a:extLst>
          </p:cNvPr>
          <p:cNvSpPr txBox="1"/>
          <p:nvPr/>
        </p:nvSpPr>
        <p:spPr>
          <a:xfrm>
            <a:off x="952388" y="6526347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2024</a:t>
            </a:r>
            <a:endParaRPr lang="es-CL" sz="2400" dirty="0"/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B6B0AB93-1247-D169-E51E-271B0D6D5ABA}"/>
              </a:ext>
            </a:extLst>
          </p:cNvPr>
          <p:cNvSpPr txBox="1"/>
          <p:nvPr/>
        </p:nvSpPr>
        <p:spPr>
          <a:xfrm>
            <a:off x="5623515" y="6526347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2025</a:t>
            </a:r>
            <a:endParaRPr lang="es-CL" sz="2400" dirty="0"/>
          </a:p>
        </p:txBody>
      </p:sp>
      <p:sp>
        <p:nvSpPr>
          <p:cNvPr id="34" name="Rectángulo 33">
            <a:extLst>
              <a:ext uri="{FF2B5EF4-FFF2-40B4-BE49-F238E27FC236}">
                <a16:creationId xmlns:a16="http://schemas.microsoft.com/office/drawing/2014/main" id="{53B743B0-D67C-F07C-D0D1-3B89C22377EA}"/>
              </a:ext>
            </a:extLst>
          </p:cNvPr>
          <p:cNvSpPr/>
          <p:nvPr/>
        </p:nvSpPr>
        <p:spPr>
          <a:xfrm>
            <a:off x="398135" y="1908491"/>
            <a:ext cx="7551349" cy="24860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9" name="CuadroTexto 28">
            <a:extLst>
              <a:ext uri="{FF2B5EF4-FFF2-40B4-BE49-F238E27FC236}">
                <a16:creationId xmlns:a16="http://schemas.microsoft.com/office/drawing/2014/main" id="{BF64FF9C-E093-0DF9-EA5D-6C362DBE5B2E}"/>
              </a:ext>
            </a:extLst>
          </p:cNvPr>
          <p:cNvSpPr txBox="1"/>
          <p:nvPr/>
        </p:nvSpPr>
        <p:spPr>
          <a:xfrm>
            <a:off x="618100" y="4608682"/>
            <a:ext cx="7314249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 DE FISCALIZACIÓN PESQUERA OCEÁNICA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7CA581D9-D5E6-51A0-7855-44403EAA5164}"/>
              </a:ext>
            </a:extLst>
          </p:cNvPr>
          <p:cNvSpPr txBox="1"/>
          <p:nvPr/>
        </p:nvSpPr>
        <p:spPr>
          <a:xfrm>
            <a:off x="328129" y="762485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50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10</a:t>
            </a: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D2CDD6D4-2CE5-4CF3-8955-552588203F63}"/>
              </a:ext>
            </a:extLst>
          </p:cNvPr>
          <p:cNvSpPr txBox="1"/>
          <p:nvPr/>
        </p:nvSpPr>
        <p:spPr>
          <a:xfrm>
            <a:off x="4893176" y="762485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rgbClr val="FF0000"/>
                </a:solidFill>
                <a:latin typeface="Arial Italics" panose="020B0604020202020204" charset="0"/>
                <a:cs typeface="Arial Italics" panose="020B0604020202020204" charset="0"/>
              </a:rPr>
              <a:t>8</a:t>
            </a:r>
            <a:endParaRPr lang="es-CL" sz="16600" b="1" dirty="0">
              <a:solidFill>
                <a:srgbClr val="FF0000"/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42" name="Flecha: a la derecha 41">
            <a:extLst>
              <a:ext uri="{FF2B5EF4-FFF2-40B4-BE49-F238E27FC236}">
                <a16:creationId xmlns:a16="http://schemas.microsoft.com/office/drawing/2014/main" id="{45AE70F9-2754-6E0F-D85E-5F146308CF16}"/>
              </a:ext>
            </a:extLst>
          </p:cNvPr>
          <p:cNvSpPr/>
          <p:nvPr/>
        </p:nvSpPr>
        <p:spPr>
          <a:xfrm>
            <a:off x="3422921" y="8302910"/>
            <a:ext cx="1524000" cy="505932"/>
          </a:xfrm>
          <a:prstGeom prst="rightArrow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200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F432D200-7239-A44D-00EA-C7468EC41E66}"/>
              </a:ext>
            </a:extLst>
          </p:cNvPr>
          <p:cNvSpPr txBox="1"/>
          <p:nvPr/>
        </p:nvSpPr>
        <p:spPr>
          <a:xfrm>
            <a:off x="899517" y="9255734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2026</a:t>
            </a:r>
            <a:endParaRPr lang="es-CL" sz="2400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AC84101E-5D76-D75C-0218-A21B8E63C999}"/>
              </a:ext>
            </a:extLst>
          </p:cNvPr>
          <p:cNvSpPr txBox="1"/>
          <p:nvPr/>
        </p:nvSpPr>
        <p:spPr>
          <a:xfrm>
            <a:off x="5570644" y="9255734"/>
            <a:ext cx="15856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2026</a:t>
            </a:r>
            <a:endParaRPr lang="es-CL" sz="2400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0051AC6B-0601-AD92-E520-253B6C8FD038}"/>
              </a:ext>
            </a:extLst>
          </p:cNvPr>
          <p:cNvSpPr txBox="1"/>
          <p:nvPr/>
        </p:nvSpPr>
        <p:spPr>
          <a:xfrm>
            <a:off x="546749" y="7274487"/>
            <a:ext cx="7314249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OPERACIONES DE FISCALIZACIÓN PESQUERA OCEÁNICA PROYECTADAS 2026</a:t>
            </a: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120531E8-5000-BC70-91D1-EE8E61018A82}"/>
              </a:ext>
            </a:extLst>
          </p:cNvPr>
          <p:cNvSpPr txBox="1"/>
          <p:nvPr/>
        </p:nvSpPr>
        <p:spPr>
          <a:xfrm>
            <a:off x="9109397" y="2308717"/>
            <a:ext cx="859956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COSTO UNITARIO OFPO (</a:t>
            </a:r>
            <a:r>
              <a:rPr lang="en-US" sz="36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valores</a:t>
            </a: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2026)</a:t>
            </a:r>
          </a:p>
        </p:txBody>
      </p:sp>
      <p:pic>
        <p:nvPicPr>
          <p:cNvPr id="51" name="Imagen 50">
            <a:extLst>
              <a:ext uri="{FF2B5EF4-FFF2-40B4-BE49-F238E27FC236}">
                <a16:creationId xmlns:a16="http://schemas.microsoft.com/office/drawing/2014/main" id="{962A3C06-E206-EF5A-EDDA-B2FC8BB977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0" t="8692" r="8570" b="7241"/>
          <a:stretch>
            <a:fillRect/>
          </a:stretch>
        </p:blipFill>
        <p:spPr>
          <a:xfrm>
            <a:off x="8958600" y="3009900"/>
            <a:ext cx="3004799" cy="2932961"/>
          </a:xfrm>
          <a:prstGeom prst="flowChartConnector">
            <a:avLst/>
          </a:prstGeom>
        </p:spPr>
      </p:pic>
      <p:sp>
        <p:nvSpPr>
          <p:cNvPr id="52" name="Rectángulo 51">
            <a:extLst>
              <a:ext uri="{FF2B5EF4-FFF2-40B4-BE49-F238E27FC236}">
                <a16:creationId xmlns:a16="http://schemas.microsoft.com/office/drawing/2014/main" id="{FB272FE4-5A10-C183-9D13-7A5750DD4C41}"/>
              </a:ext>
            </a:extLst>
          </p:cNvPr>
          <p:cNvSpPr/>
          <p:nvPr/>
        </p:nvSpPr>
        <p:spPr>
          <a:xfrm>
            <a:off x="428201" y="4562488"/>
            <a:ext cx="7551349" cy="24860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5" name="Rectángulo 54">
            <a:extLst>
              <a:ext uri="{FF2B5EF4-FFF2-40B4-BE49-F238E27FC236}">
                <a16:creationId xmlns:a16="http://schemas.microsoft.com/office/drawing/2014/main" id="{D776C5F4-1375-D54D-ABBE-F3C59683DEB5}"/>
              </a:ext>
            </a:extLst>
          </p:cNvPr>
          <p:cNvSpPr/>
          <p:nvPr/>
        </p:nvSpPr>
        <p:spPr>
          <a:xfrm>
            <a:off x="428200" y="7239007"/>
            <a:ext cx="7551349" cy="2486012"/>
          </a:xfrm>
          <a:prstGeom prst="rect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56" name="CuadroTexto 55">
            <a:extLst>
              <a:ext uri="{FF2B5EF4-FFF2-40B4-BE49-F238E27FC236}">
                <a16:creationId xmlns:a16="http://schemas.microsoft.com/office/drawing/2014/main" id="{E61F4760-CE6F-689B-F3C4-D6C44C534E16}"/>
              </a:ext>
            </a:extLst>
          </p:cNvPr>
          <p:cNvSpPr txBox="1"/>
          <p:nvPr/>
        </p:nvSpPr>
        <p:spPr>
          <a:xfrm>
            <a:off x="10658151" y="3221329"/>
            <a:ext cx="8334802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$522 </a:t>
            </a:r>
            <a:r>
              <a:rPr lang="es-CL" sz="8000" b="1" dirty="0">
                <a:solidFill>
                  <a:schemeClr val="tx2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MM</a:t>
            </a:r>
            <a:endParaRPr lang="es-CL" sz="16600" b="1" dirty="0">
              <a:solidFill>
                <a:schemeClr val="tx2">
                  <a:lumMod val="75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57" name="CuadroTexto 56">
            <a:extLst>
              <a:ext uri="{FF2B5EF4-FFF2-40B4-BE49-F238E27FC236}">
                <a16:creationId xmlns:a16="http://schemas.microsoft.com/office/drawing/2014/main" id="{76028618-EFCD-550E-A060-92FF48220D12}"/>
              </a:ext>
            </a:extLst>
          </p:cNvPr>
          <p:cNvSpPr txBox="1"/>
          <p:nvPr/>
        </p:nvSpPr>
        <p:spPr>
          <a:xfrm>
            <a:off x="11506200" y="4948705"/>
            <a:ext cx="73142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OFPO MATA-UI (Is. de Pascua)</a:t>
            </a:r>
          </a:p>
        </p:txBody>
      </p:sp>
      <p:pic>
        <p:nvPicPr>
          <p:cNvPr id="59" name="Imagen 58">
            <a:extLst>
              <a:ext uri="{FF2B5EF4-FFF2-40B4-BE49-F238E27FC236}">
                <a16:creationId xmlns:a16="http://schemas.microsoft.com/office/drawing/2014/main" id="{EAEB8BB9-013B-F428-906B-EFA9EA5DFF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09" t="9524" r="18679" b="8946"/>
          <a:stretch>
            <a:fillRect/>
          </a:stretch>
        </p:blipFill>
        <p:spPr>
          <a:xfrm>
            <a:off x="8938972" y="6085630"/>
            <a:ext cx="3044053" cy="2932961"/>
          </a:xfrm>
          <a:prstGeom prst="flowChartConnector">
            <a:avLst/>
          </a:prstGeom>
        </p:spPr>
      </p:pic>
      <p:sp>
        <p:nvSpPr>
          <p:cNvPr id="60" name="CuadroTexto 59">
            <a:extLst>
              <a:ext uri="{FF2B5EF4-FFF2-40B4-BE49-F238E27FC236}">
                <a16:creationId xmlns:a16="http://schemas.microsoft.com/office/drawing/2014/main" id="{EA1C131B-46B6-E6E2-D780-59157811AD94}"/>
              </a:ext>
            </a:extLst>
          </p:cNvPr>
          <p:cNvSpPr txBox="1"/>
          <p:nvPr/>
        </p:nvSpPr>
        <p:spPr>
          <a:xfrm>
            <a:off x="10523881" y="6027527"/>
            <a:ext cx="8334802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2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$260 </a:t>
            </a:r>
            <a:r>
              <a:rPr lang="es-CL" sz="8000" b="1" dirty="0">
                <a:solidFill>
                  <a:schemeClr val="tx2">
                    <a:lumMod val="7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MM</a:t>
            </a:r>
            <a:endParaRPr lang="es-CL" sz="16600" b="1" dirty="0">
              <a:solidFill>
                <a:schemeClr val="tx2">
                  <a:lumMod val="75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61" name="CuadroTexto 60">
            <a:extLst>
              <a:ext uri="{FF2B5EF4-FFF2-40B4-BE49-F238E27FC236}">
                <a16:creationId xmlns:a16="http://schemas.microsoft.com/office/drawing/2014/main" id="{EAFD042D-644C-ECE5-33E8-C437E510E7AB}"/>
              </a:ext>
            </a:extLst>
          </p:cNvPr>
          <p:cNvSpPr txBox="1"/>
          <p:nvPr/>
        </p:nvSpPr>
        <p:spPr>
          <a:xfrm>
            <a:off x="11371930" y="7754903"/>
            <a:ext cx="731424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OFPO ÁREA NORTE Y CENTRO SUR</a:t>
            </a:r>
          </a:p>
        </p:txBody>
      </p:sp>
    </p:spTree>
    <p:extLst>
      <p:ext uri="{BB962C8B-B14F-4D97-AF65-F5344CB8AC3E}">
        <p14:creationId xmlns:p14="http://schemas.microsoft.com/office/powerpoint/2010/main" val="19283214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856E7A-3A3F-D7D0-8A55-88CEFAC66E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AB1D2BC5-4186-35C3-1A60-24952191DC71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11AD4513-1C20-F1F9-E0BD-86F1AEFD7D19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CEB00E3E-9F9F-7C9C-BC07-4972EB6E0114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78770611-228F-6B68-F6CC-BC614D719079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276AD432-6196-C6BD-C292-EE7187AA3F27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00CECA4D-3E4B-F4B3-769B-4ED711E7FA35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D97C159E-1CDA-648D-3CA0-9D974E64FF18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72067C9F-9712-0ECF-D6D5-D7A89A11D1E8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26E13AC6-59A7-EC12-0752-AE678D857B7D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27E6F6E7-D29C-FCB6-6F9D-25516293FF04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F46F21FE-192A-2AE6-943D-E27577E49A15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F13E3D08-3D72-9520-B71E-65192A8C4A8E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FA08454C-D211-1266-DB93-36F39A255F41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46EE22D1-65C2-7218-7294-FCB875A1F269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D06C907F-5FB1-E4A6-67C7-9BE61F5148F6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D07DBDCB-F388-5277-1FE1-2B1309A29460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38B93459-B00C-742F-D565-4C76D39EE153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5A8E3D34-761D-7D4A-FFB9-B403D2CB49CA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F156FA2A-21B7-05EC-A5F5-84AF0C69C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19</a:t>
            </a:fld>
            <a:endParaRPr lang="en-US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0AA9CECE-7344-0B10-44BE-CFF05AF3CD0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5391" y="1986561"/>
            <a:ext cx="11840323" cy="64636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25">
            <a:extLst>
              <a:ext uri="{FF2B5EF4-FFF2-40B4-BE49-F238E27FC236}">
                <a16:creationId xmlns:a16="http://schemas.microsoft.com/office/drawing/2014/main" id="{F63ABCEA-DD25-DD56-54FE-72D6C1FD8CBD}"/>
              </a:ext>
            </a:extLst>
          </p:cNvPr>
          <p:cNvSpPr txBox="1"/>
          <p:nvPr/>
        </p:nvSpPr>
        <p:spPr>
          <a:xfrm>
            <a:off x="3984582" y="800100"/>
            <a:ext cx="14303417" cy="6771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Desarrollo para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cerrar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las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brechas</a:t>
            </a:r>
            <a:r>
              <a:rPr lang="en-US" sz="4400" b="1" dirty="0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</a:t>
            </a:r>
            <a:r>
              <a:rPr lang="en-US" sz="4400" b="1" dirty="0" err="1">
                <a:solidFill>
                  <a:srgbClr val="151B33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tecnológicas</a:t>
            </a:r>
            <a:endParaRPr lang="en-US" sz="4400" b="1" dirty="0">
              <a:solidFill>
                <a:srgbClr val="151B33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11" name="TextBox 20">
            <a:extLst>
              <a:ext uri="{FF2B5EF4-FFF2-40B4-BE49-F238E27FC236}">
                <a16:creationId xmlns:a16="http://schemas.microsoft.com/office/drawing/2014/main" id="{B455E81D-FF41-3F5A-C91A-FA0088998C72}"/>
              </a:ext>
            </a:extLst>
          </p:cNvPr>
          <p:cNvSpPr txBox="1"/>
          <p:nvPr/>
        </p:nvSpPr>
        <p:spPr>
          <a:xfrm>
            <a:off x="220821" y="2157448"/>
            <a:ext cx="5609132" cy="720197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Proyecto de Sala de Monitoreo que mejore las capacidades de análisis y cobertura de la flota (Costo aproximado US$ 300.000).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Recepción de imágenes satelitales.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Actualización de Plataforma Themis Web.</a:t>
            </a:r>
          </a:p>
          <a:p>
            <a:pPr marL="571500" indent="-571500" algn="just">
              <a:buFont typeface="Wingdings" panose="05000000000000000000" pitchFamily="2" charset="2"/>
              <a:buChar char="ü"/>
            </a:pPr>
            <a:r>
              <a:rPr lang="es-MX" sz="3600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Modificación normativa para aumentar cobertura VMS.</a:t>
            </a:r>
          </a:p>
        </p:txBody>
      </p:sp>
    </p:spTree>
    <p:extLst>
      <p:ext uri="{BB962C8B-B14F-4D97-AF65-F5344CB8AC3E}">
        <p14:creationId xmlns:p14="http://schemas.microsoft.com/office/powerpoint/2010/main" val="35350343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/>
          <p:cNvGrpSpPr/>
          <p:nvPr/>
        </p:nvGrpSpPr>
        <p:grpSpPr>
          <a:xfrm>
            <a:off x="13841798" y="8706175"/>
            <a:ext cx="4225348" cy="1154926"/>
            <a:chOff x="0" y="0"/>
            <a:chExt cx="5633796" cy="15399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/>
          <p:cNvSpPr txBox="1"/>
          <p:nvPr/>
        </p:nvSpPr>
        <p:spPr>
          <a:xfrm>
            <a:off x="8001001" y="2984954"/>
            <a:ext cx="8775726" cy="101309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7920"/>
              </a:lnSpc>
            </a:pPr>
            <a:r>
              <a:rPr lang="en-US" sz="66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Término</a:t>
            </a:r>
            <a:r>
              <a:rPr lang="en-US" sz="6600" b="1" dirty="0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 de la </a:t>
            </a:r>
            <a:r>
              <a:rPr lang="en-US" sz="6600" b="1" dirty="0" err="1">
                <a:solidFill>
                  <a:srgbClr val="000000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Exposición</a:t>
            </a:r>
            <a:endParaRPr lang="en-US" sz="6600" b="1" dirty="0">
              <a:solidFill>
                <a:srgbClr val="000000"/>
              </a:solidFill>
              <a:latin typeface="Calibri (MS) Bold"/>
              <a:ea typeface="Calibri (MS) Bold"/>
              <a:cs typeface="Calibri (MS) Bold"/>
              <a:sym typeface="Calibri (MS)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656216" y="4915790"/>
            <a:ext cx="8696712" cy="275716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4320"/>
              </a:lnSpc>
            </a:pPr>
            <a:r>
              <a:rPr lang="en-US" sz="3600" b="1" dirty="0">
                <a:solidFill>
                  <a:srgbClr val="000000"/>
                </a:solidFill>
                <a:latin typeface="Arial Bold"/>
                <a:ea typeface="Arial Bold"/>
                <a:cs typeface="Arial Bold"/>
                <a:sym typeface="Arial Bold"/>
              </a:rPr>
              <a:t>PRESENTACIÓN DE LA ARMADA DE CHILE  A LA COMISIÓN DE PESCA, ACUICULTURA E INTERESES MARÍTIMOS DE LA CÁMARA DE DIPUTADOS</a:t>
            </a:r>
          </a:p>
        </p:txBody>
      </p:sp>
      <p:graphicFrame>
        <p:nvGraphicFramePr>
          <p:cNvPr id="8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3450030"/>
              </p:ext>
            </p:extLst>
          </p:nvPr>
        </p:nvGraphicFramePr>
        <p:xfrm>
          <a:off x="3042773" y="9258300"/>
          <a:ext cx="5848350" cy="675770"/>
        </p:xfrm>
        <a:graphic>
          <a:graphicData uri="http://schemas.openxmlformats.org/drawingml/2006/table">
            <a:tbl>
              <a:tblPr/>
              <a:tblGrid>
                <a:gridCol w="58483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75770">
                <a:tc>
                  <a:txBody>
                    <a:bodyPr/>
                    <a:lstStyle/>
                    <a:p>
                      <a:pPr algn="ctr">
                        <a:lnSpc>
                          <a:spcPts val="2311"/>
                        </a:lnSpc>
                        <a:defRPr/>
                      </a:pPr>
                      <a:r>
                        <a:rPr lang="en-US" sz="1800" b="1" dirty="0">
                          <a:solidFill>
                            <a:srgbClr val="000000"/>
                          </a:solidFill>
                          <a:latin typeface="Arial Bold"/>
                          <a:ea typeface="Arial Bold"/>
                          <a:cs typeface="Arial Bold"/>
                          <a:sym typeface="Arial Bold"/>
                        </a:rPr>
                        <a:t>VALPARAÍSO, 06 DE MAYO DE 2026. </a:t>
                      </a:r>
                      <a:endParaRPr lang="en-US" sz="1200" dirty="0"/>
                    </a:p>
                  </a:txBody>
                  <a:tcPr marL="89536" marR="89536" marT="89536" marB="89536" anchor="ctr">
                    <a:lnL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4762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9" name="Group 9"/>
          <p:cNvGrpSpPr/>
          <p:nvPr/>
        </p:nvGrpSpPr>
        <p:grpSpPr>
          <a:xfrm>
            <a:off x="9352927" y="491548"/>
            <a:ext cx="6760074" cy="9913772"/>
            <a:chOff x="0" y="0"/>
            <a:chExt cx="9013431" cy="13218363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9013444" cy="13218413"/>
            </a:xfrm>
            <a:custGeom>
              <a:avLst/>
              <a:gdLst/>
              <a:ahLst/>
              <a:cxnLst/>
              <a:rect l="l" t="t" r="r" b="b"/>
              <a:pathLst>
                <a:path w="9013444" h="13218413">
                  <a:moveTo>
                    <a:pt x="0" y="0"/>
                  </a:moveTo>
                  <a:lnTo>
                    <a:pt x="9013444" y="0"/>
                  </a:lnTo>
                  <a:lnTo>
                    <a:pt x="9013444" y="13218413"/>
                  </a:lnTo>
                  <a:lnTo>
                    <a:pt x="0" y="1321841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82469" r="-78245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4574091" y="4375319"/>
            <a:ext cx="3741554" cy="3428302"/>
            <a:chOff x="0" y="0"/>
            <a:chExt cx="7208304" cy="6929946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7208266" cy="6929882"/>
            </a:xfrm>
            <a:custGeom>
              <a:avLst/>
              <a:gdLst/>
              <a:ahLst/>
              <a:cxnLst/>
              <a:rect l="l" t="t" r="r" b="b"/>
              <a:pathLst>
                <a:path w="7208266" h="6929882">
                  <a:moveTo>
                    <a:pt x="0" y="0"/>
                  </a:moveTo>
                  <a:lnTo>
                    <a:pt x="7208266" y="0"/>
                  </a:lnTo>
                  <a:lnTo>
                    <a:pt x="7208266" y="6929882"/>
                  </a:lnTo>
                  <a:lnTo>
                    <a:pt x="0" y="692988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14701" r="-16821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15" name="Group 15"/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16" name="Group 16"/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17" name="Freeform 17"/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18" name="Group 18"/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19" name="Freeform 19"/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0" name="TextBox 20"/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1" name="TextBox 21"/>
            <p:cNvSpPr txBox="1"/>
            <p:nvPr/>
          </p:nvSpPr>
          <p:spPr>
            <a:xfrm>
              <a:off x="5152499" y="237509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22" name="Freeform 22"/>
          <p:cNvSpPr/>
          <p:nvPr/>
        </p:nvSpPr>
        <p:spPr>
          <a:xfrm>
            <a:off x="0" y="0"/>
            <a:ext cx="3605288" cy="2878088"/>
          </a:xfrm>
          <a:custGeom>
            <a:avLst/>
            <a:gdLst/>
            <a:ahLst/>
            <a:cxnLst/>
            <a:rect l="l" t="t" r="r" b="b"/>
            <a:pathLst>
              <a:path w="3605287" h="2878088">
                <a:moveTo>
                  <a:pt x="0" y="0"/>
                </a:moveTo>
                <a:lnTo>
                  <a:pt x="3605287" y="0"/>
                </a:lnTo>
                <a:lnTo>
                  <a:pt x="3605287" y="2878088"/>
                </a:lnTo>
                <a:lnTo>
                  <a:pt x="0" y="287808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-528" t="-2403"/>
            </a:stretch>
          </a:blipFill>
        </p:spPr>
        <p:txBody>
          <a:bodyPr/>
          <a:lstStyle/>
          <a:p>
            <a:endParaRPr lang="es-CL" sz="9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3628C3D5-60EE-02E7-5DF0-C2F9A258EE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6DBCB78E-0FBC-3FCF-28F9-CD439EC728B1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20F3F2A1-FFCA-83E8-26D8-71CE7B8F9B7E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1D378BF4-D7CE-DAC8-C74B-167CFB7DBB6F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C94D08BE-4928-6CAF-6F6A-B2361D7ED426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BDCA3E08-5FA6-DBA7-462C-FD4AC4BF1049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FAC7C34A-410E-67E8-3C24-9285B54693BD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34FF0426-272D-3C2E-A3BF-14E0F0E792BF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70EDD8A6-4CCD-2055-8ECC-6BEA4F8B5419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5A47039A-DB4D-ED49-A0D2-87A92BD0A6B3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C7CFDE0A-C9D5-F290-3C6E-C52690ACF265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1310500A-1BB3-0932-45EE-5B4135A0AB6F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F77B9615-4745-5E8F-7AFF-9C33889E4414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97F51660-5FD4-F1DF-0074-534B85E4C03B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DAF9CEAB-1735-A540-4701-4D5660CD18DC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9559BB4F-3BE4-0A56-EF8F-048ACFF7DDA3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78A6DD65-906F-A401-85F7-73AFE00DF347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AF9E81EF-EDE3-1928-B1A5-02139FAD625D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5B622364-BA5E-16AE-F3F2-CF7093ED7A58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8168C997-1A23-4C52-CC69-06F65E5AA3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21</a:t>
            </a:fld>
            <a:endParaRPr lang="en-US" dirty="0"/>
          </a:p>
        </p:txBody>
      </p:sp>
      <p:pic>
        <p:nvPicPr>
          <p:cNvPr id="152" name="Picture 4" descr="Subsecretaría de Pesca y Acuicultura de Chile - Wikipedia, la enciclopedia  libre">
            <a:extLst>
              <a:ext uri="{FF2B5EF4-FFF2-40B4-BE49-F238E27FC236}">
                <a16:creationId xmlns:a16="http://schemas.microsoft.com/office/drawing/2014/main" id="{9D783F20-431E-D7C3-9247-24255954F2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800" y="2743063"/>
            <a:ext cx="1612472" cy="1462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" name="Imagen 152">
            <a:extLst>
              <a:ext uri="{FF2B5EF4-FFF2-40B4-BE49-F238E27FC236}">
                <a16:creationId xmlns:a16="http://schemas.microsoft.com/office/drawing/2014/main" id="{89C40BA1-7634-2FDF-7D2B-F8A0BE636D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7856" y="5371111"/>
            <a:ext cx="17824636" cy="987430"/>
          </a:xfrm>
          <a:prstGeom prst="rect">
            <a:avLst/>
          </a:prstGeom>
        </p:spPr>
      </p:pic>
      <p:pic>
        <p:nvPicPr>
          <p:cNvPr id="155" name="Picture 6" descr="Dirección General del Territorio Marítimo y Marina Mercante - Wikipedia, la  enciclopedia libre">
            <a:extLst>
              <a:ext uri="{FF2B5EF4-FFF2-40B4-BE49-F238E27FC236}">
                <a16:creationId xmlns:a16="http://schemas.microsoft.com/office/drawing/2014/main" id="{C9C3C283-2548-5B37-13BB-169909ED1C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643" y="2650199"/>
            <a:ext cx="1462158" cy="14621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6" name="CuadroTexto 155">
            <a:extLst>
              <a:ext uri="{FF2B5EF4-FFF2-40B4-BE49-F238E27FC236}">
                <a16:creationId xmlns:a16="http://schemas.microsoft.com/office/drawing/2014/main" id="{B722449A-6D3D-4994-0B5B-F7259B93FA47}"/>
              </a:ext>
            </a:extLst>
          </p:cNvPr>
          <p:cNvSpPr txBox="1"/>
          <p:nvPr/>
        </p:nvSpPr>
        <p:spPr>
          <a:xfrm>
            <a:off x="1482355" y="2024265"/>
            <a:ext cx="6118378" cy="488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2400" dirty="0">
                <a:solidFill>
                  <a:srgbClr val="404040"/>
                </a:solidFill>
                <a:latin typeface="Bahnschrift Light"/>
              </a:rPr>
              <a:t>REPRESENTACIÓN NACIONAL</a:t>
            </a:r>
          </a:p>
        </p:txBody>
      </p:sp>
      <p:sp>
        <p:nvSpPr>
          <p:cNvPr id="157" name="Diagrama de flujo: proceso 156">
            <a:extLst>
              <a:ext uri="{FF2B5EF4-FFF2-40B4-BE49-F238E27FC236}">
                <a16:creationId xmlns:a16="http://schemas.microsoft.com/office/drawing/2014/main" id="{550F29D5-4721-363E-211B-C0CF31D407C4}"/>
              </a:ext>
            </a:extLst>
          </p:cNvPr>
          <p:cNvSpPr/>
          <p:nvPr/>
        </p:nvSpPr>
        <p:spPr>
          <a:xfrm>
            <a:off x="161652" y="1974752"/>
            <a:ext cx="8947732" cy="4424784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158" name="Picture 2" descr="SHOA - Tienda">
            <a:extLst>
              <a:ext uri="{FF2B5EF4-FFF2-40B4-BE49-F238E27FC236}">
                <a16:creationId xmlns:a16="http://schemas.microsoft.com/office/drawing/2014/main" id="{5BB09362-0904-E36B-E07D-5E484824F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8559" y="4390661"/>
            <a:ext cx="845970" cy="8459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9" name="Picture 6" descr="Normas gráficas logo 60 años – IFOP, Al servicio de la investigación  científica de la pesca y acuicultura">
            <a:extLst>
              <a:ext uri="{FF2B5EF4-FFF2-40B4-BE49-F238E27FC236}">
                <a16:creationId xmlns:a16="http://schemas.microsoft.com/office/drawing/2014/main" id="{25ECBAA8-045F-D9D8-9B9E-44470F6F54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1793" y="4521650"/>
            <a:ext cx="2128150" cy="581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0" name="Picture 8">
            <a:extLst>
              <a:ext uri="{FF2B5EF4-FFF2-40B4-BE49-F238E27FC236}">
                <a16:creationId xmlns:a16="http://schemas.microsoft.com/office/drawing/2014/main" id="{B1E461B6-8723-845E-533B-69A420118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4000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1642" y="4463073"/>
            <a:ext cx="1612472" cy="7821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1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ECAC5142-B883-34CF-A618-C0D8174D9E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5622" y="2651202"/>
            <a:ext cx="1612472" cy="1612472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2" name="CuadroTexto 161">
            <a:extLst>
              <a:ext uri="{FF2B5EF4-FFF2-40B4-BE49-F238E27FC236}">
                <a16:creationId xmlns:a16="http://schemas.microsoft.com/office/drawing/2014/main" id="{F65D749C-A474-F65D-D779-C0C90F0AEE2A}"/>
              </a:ext>
            </a:extLst>
          </p:cNvPr>
          <p:cNvSpPr txBox="1"/>
          <p:nvPr/>
        </p:nvSpPr>
        <p:spPr>
          <a:xfrm>
            <a:off x="10508573" y="2024265"/>
            <a:ext cx="6118378" cy="4881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2400" dirty="0">
                <a:solidFill>
                  <a:srgbClr val="404040"/>
                </a:solidFill>
                <a:latin typeface="Bahnschrift Light"/>
              </a:rPr>
              <a:t>REPRESENTACIÓN REGIONAL</a:t>
            </a:r>
          </a:p>
        </p:txBody>
      </p:sp>
      <p:sp>
        <p:nvSpPr>
          <p:cNvPr id="163" name="Diagrama de flujo: proceso 162">
            <a:extLst>
              <a:ext uri="{FF2B5EF4-FFF2-40B4-BE49-F238E27FC236}">
                <a16:creationId xmlns:a16="http://schemas.microsoft.com/office/drawing/2014/main" id="{567B9CF6-843B-525B-7769-21E7F36514A1}"/>
              </a:ext>
            </a:extLst>
          </p:cNvPr>
          <p:cNvSpPr/>
          <p:nvPr/>
        </p:nvSpPr>
        <p:spPr>
          <a:xfrm>
            <a:off x="9187870" y="1974752"/>
            <a:ext cx="8947732" cy="4424784"/>
          </a:xfrm>
          <a:prstGeom prst="flowChartProcess">
            <a:avLst/>
          </a:prstGeom>
          <a:noFill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900" dirty="0"/>
          </a:p>
        </p:txBody>
      </p:sp>
      <p:pic>
        <p:nvPicPr>
          <p:cNvPr id="165" name="Picture 12" descr="Gobernaciones Marítimas |">
            <a:extLst>
              <a:ext uri="{FF2B5EF4-FFF2-40B4-BE49-F238E27FC236}">
                <a16:creationId xmlns:a16="http://schemas.microsoft.com/office/drawing/2014/main" id="{B79925AB-8879-720C-B54A-CFDAB6BDD9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71224" y="3026982"/>
            <a:ext cx="1114028" cy="1634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6" name="Picture 14" descr="Gobernación Marítima de Talcahuano | Armada de Chile">
            <a:extLst>
              <a:ext uri="{FF2B5EF4-FFF2-40B4-BE49-F238E27FC236}">
                <a16:creationId xmlns:a16="http://schemas.microsoft.com/office/drawing/2014/main" id="{BB96694E-F44D-FA90-D718-B535F815AD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81230" y="2876711"/>
            <a:ext cx="1437156" cy="1933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8" name="Picture 18" descr="Gobernación Marítima de Hanga Roa | Armada de Chile">
            <a:extLst>
              <a:ext uri="{FF2B5EF4-FFF2-40B4-BE49-F238E27FC236}">
                <a16:creationId xmlns:a16="http://schemas.microsoft.com/office/drawing/2014/main" id="{6C22B00C-E51E-2210-E634-4835143F3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9577" y="2909733"/>
            <a:ext cx="1418442" cy="192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9" name="Picture 20" descr="Gobernaciones Marítimas |">
            <a:extLst>
              <a:ext uri="{FF2B5EF4-FFF2-40B4-BE49-F238E27FC236}">
                <a16:creationId xmlns:a16="http://schemas.microsoft.com/office/drawing/2014/main" id="{7B25EC44-D75D-265F-796F-4F3C21221F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1658" y="2971771"/>
            <a:ext cx="1170328" cy="1781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4" name="Picture 10" descr="Gobernación Marítima de Caldera | Armada de Chile">
            <a:extLst>
              <a:ext uri="{FF2B5EF4-FFF2-40B4-BE49-F238E27FC236}">
                <a16:creationId xmlns:a16="http://schemas.microsoft.com/office/drawing/2014/main" id="{195BFEE2-677F-6D78-56E6-7152335A2E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823" y="2909733"/>
            <a:ext cx="1418442" cy="184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7" name="Picture 16" descr="Gobernación Marítima de Aysén | Armada de Chile">
            <a:extLst>
              <a:ext uri="{FF2B5EF4-FFF2-40B4-BE49-F238E27FC236}">
                <a16:creationId xmlns:a16="http://schemas.microsoft.com/office/drawing/2014/main" id="{A9B7D01F-82CC-E092-6B6A-0BD04D4B8D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3982" y="2849270"/>
            <a:ext cx="1418440" cy="196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0" name="CuadroTexto 169">
            <a:extLst>
              <a:ext uri="{FF2B5EF4-FFF2-40B4-BE49-F238E27FC236}">
                <a16:creationId xmlns:a16="http://schemas.microsoft.com/office/drawing/2014/main" id="{60538212-F964-0664-5CD0-DE83C70B8D31}"/>
              </a:ext>
            </a:extLst>
          </p:cNvPr>
          <p:cNvSpPr txBox="1"/>
          <p:nvPr/>
        </p:nvSpPr>
        <p:spPr>
          <a:xfrm>
            <a:off x="6505454" y="6711604"/>
            <a:ext cx="5277092" cy="568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20000"/>
              </a:lnSpc>
              <a:defRPr/>
            </a:pPr>
            <a:r>
              <a:rPr lang="es-CL" sz="2800" b="1" dirty="0">
                <a:solidFill>
                  <a:srgbClr val="404040"/>
                </a:solidFill>
                <a:latin typeface="Bahnschrift" panose="020B0502040204020203" pitchFamily="34" charset="0"/>
              </a:rPr>
              <a:t>ÁMBITO INTERNACIONAL</a:t>
            </a:r>
          </a:p>
        </p:txBody>
      </p:sp>
      <p:pic>
        <p:nvPicPr>
          <p:cNvPr id="172" name="Picture 26" descr="Prefectura Naval Argentina - Wikipedia, la enciclopedia libre">
            <a:extLst>
              <a:ext uri="{FF2B5EF4-FFF2-40B4-BE49-F238E27FC236}">
                <a16:creationId xmlns:a16="http://schemas.microsoft.com/office/drawing/2014/main" id="{C923A9ED-A44D-4A25-DF60-B3DD4857C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83366" y="8199946"/>
            <a:ext cx="967524" cy="60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3" name="Picture 28" descr="United States Coast Guard (USCG) | Homeland Security">
            <a:extLst>
              <a:ext uri="{FF2B5EF4-FFF2-40B4-BE49-F238E27FC236}">
                <a16:creationId xmlns:a16="http://schemas.microsoft.com/office/drawing/2014/main" id="{D9E617E5-B1A9-2740-51C1-3CE3038B95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4643" y="7224190"/>
            <a:ext cx="1177382" cy="71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" name="Imagen 173">
            <a:extLst>
              <a:ext uri="{FF2B5EF4-FFF2-40B4-BE49-F238E27FC236}">
                <a16:creationId xmlns:a16="http://schemas.microsoft.com/office/drawing/2014/main" id="{A044C9A6-B310-0D86-0CD3-253BE542C306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5305617" y="7173928"/>
            <a:ext cx="1084574" cy="903812"/>
          </a:xfrm>
          <a:prstGeom prst="rect">
            <a:avLst/>
          </a:prstGeom>
        </p:spPr>
      </p:pic>
      <p:pic>
        <p:nvPicPr>
          <p:cNvPr id="175" name="Picture 32">
            <a:extLst>
              <a:ext uri="{FF2B5EF4-FFF2-40B4-BE49-F238E27FC236}">
                <a16:creationId xmlns:a16="http://schemas.microsoft.com/office/drawing/2014/main" id="{7663CB75-C5FF-3C50-9444-A6F9B488FB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7254" y="7242863"/>
            <a:ext cx="724960" cy="725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6" name="Picture 34" descr="ROCRAM (@ROCRAM14) / Posts / X">
            <a:extLst>
              <a:ext uri="{FF2B5EF4-FFF2-40B4-BE49-F238E27FC236}">
                <a16:creationId xmlns:a16="http://schemas.microsoft.com/office/drawing/2014/main" id="{DD10A96D-5930-0E75-723B-7C45F153B4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7254" y="8101470"/>
            <a:ext cx="724960" cy="72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7" name="Imagen 176">
            <a:extLst>
              <a:ext uri="{FF2B5EF4-FFF2-40B4-BE49-F238E27FC236}">
                <a16:creationId xmlns:a16="http://schemas.microsoft.com/office/drawing/2014/main" id="{0ACD5DC5-AA91-05D7-1E87-72AAB3AB7DCA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5554186" y="8164115"/>
            <a:ext cx="647424" cy="681310"/>
          </a:xfrm>
          <a:prstGeom prst="rect">
            <a:avLst/>
          </a:prstGeom>
        </p:spPr>
      </p:pic>
      <p:pic>
        <p:nvPicPr>
          <p:cNvPr id="179" name="Picture 2" descr="The Pew Charitable Trusts | PANORAMA">
            <a:extLst>
              <a:ext uri="{FF2B5EF4-FFF2-40B4-BE49-F238E27FC236}">
                <a16:creationId xmlns:a16="http://schemas.microsoft.com/office/drawing/2014/main" id="{C9C9BBFB-6C5F-8E2D-9856-B67B151B8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083" y="7685037"/>
            <a:ext cx="2496018" cy="8836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0" name="Picture 22" descr="Comisión Permanente del Pacífico Sur - CPPS (@cppacificosur) / Posts / X">
            <a:extLst>
              <a:ext uri="{FF2B5EF4-FFF2-40B4-BE49-F238E27FC236}">
                <a16:creationId xmlns:a16="http://schemas.microsoft.com/office/drawing/2014/main" id="{33F22FF5-1FB9-3B91-550B-7BFC5A09B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3" y="7353301"/>
            <a:ext cx="1706146" cy="1706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Logo for Global Fishing Watch featuring an abstract fish symbol in red and blue to the left of the organization name written in dark gray text.">
            <a:extLst>
              <a:ext uri="{FF2B5EF4-FFF2-40B4-BE49-F238E27FC236}">
                <a16:creationId xmlns:a16="http://schemas.microsoft.com/office/drawing/2014/main" id="{A55C44BF-9A58-3091-81DC-C01566791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4744" y="7772749"/>
            <a:ext cx="3313804" cy="883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3" name="Imagen 182">
            <a:extLst>
              <a:ext uri="{FF2B5EF4-FFF2-40B4-BE49-F238E27FC236}">
                <a16:creationId xmlns:a16="http://schemas.microsoft.com/office/drawing/2014/main" id="{5A909634-461B-7F62-6195-A73F198D15C2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9258490" y="7536159"/>
            <a:ext cx="1096768" cy="1491726"/>
          </a:xfrm>
          <a:prstGeom prst="rect">
            <a:avLst/>
          </a:prstGeom>
        </p:spPr>
      </p:pic>
      <p:pic>
        <p:nvPicPr>
          <p:cNvPr id="5126" name="Picture 6" descr="Skylight (@SkylightMarine) • Facebook">
            <a:extLst>
              <a:ext uri="{FF2B5EF4-FFF2-40B4-BE49-F238E27FC236}">
                <a16:creationId xmlns:a16="http://schemas.microsoft.com/office/drawing/2014/main" id="{71AB8B82-D817-EB71-0812-24AA071D44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697" y="7587461"/>
            <a:ext cx="1197954" cy="1197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>
            <a:extLst>
              <a:ext uri="{FF2B5EF4-FFF2-40B4-BE49-F238E27FC236}">
                <a16:creationId xmlns:a16="http://schemas.microsoft.com/office/drawing/2014/main" id="{D7BB2C68-C6D0-3731-D9DA-9B1A0CE309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81045" y="7808901"/>
            <a:ext cx="2590342" cy="706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5" name="Imagen 184">
            <a:extLst>
              <a:ext uri="{FF2B5EF4-FFF2-40B4-BE49-F238E27FC236}">
                <a16:creationId xmlns:a16="http://schemas.microsoft.com/office/drawing/2014/main" id="{7A4A1C76-6AD3-7031-5AB4-40518240A684}"/>
              </a:ext>
            </a:extLst>
          </p:cNvPr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3095823" y="7624824"/>
            <a:ext cx="1079450" cy="1074652"/>
          </a:xfrm>
          <a:prstGeom prst="rect">
            <a:avLst/>
          </a:prstGeom>
        </p:spPr>
      </p:pic>
      <p:pic>
        <p:nvPicPr>
          <p:cNvPr id="5121" name="Imagen 5120">
            <a:extLst>
              <a:ext uri="{FF2B5EF4-FFF2-40B4-BE49-F238E27FC236}">
                <a16:creationId xmlns:a16="http://schemas.microsoft.com/office/drawing/2014/main" id="{349AB187-262B-0D5F-0548-C6A5643A5438}"/>
              </a:ext>
            </a:extLst>
          </p:cNvPr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14185540" y="7672315"/>
            <a:ext cx="1170328" cy="796558"/>
          </a:xfrm>
          <a:prstGeom prst="rect">
            <a:avLst/>
          </a:prstGeom>
        </p:spPr>
      </p:pic>
      <p:sp>
        <p:nvSpPr>
          <p:cNvPr id="5123" name="TextBox 20">
            <a:extLst>
              <a:ext uri="{FF2B5EF4-FFF2-40B4-BE49-F238E27FC236}">
                <a16:creationId xmlns:a16="http://schemas.microsoft.com/office/drawing/2014/main" id="{B29C3C89-6BC0-183C-3D76-CD5E3FBE8E9F}"/>
              </a:ext>
            </a:extLst>
          </p:cNvPr>
          <p:cNvSpPr txBox="1"/>
          <p:nvPr/>
        </p:nvSpPr>
        <p:spPr>
          <a:xfrm>
            <a:off x="3773643" y="997129"/>
            <a:ext cx="14514310" cy="8068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Rol de la Autoridad </a:t>
            </a:r>
            <a:r>
              <a:rPr lang="en-US" sz="4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Marítima</a:t>
            </a: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la </a:t>
            </a:r>
            <a:r>
              <a:rPr lang="en-US" sz="4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gobernanza</a:t>
            </a:r>
            <a:r>
              <a:rPr lang="en-US" sz="48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48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pesquera</a:t>
            </a:r>
            <a:endParaRPr lang="en-US" sz="48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</p:spTree>
    <p:extLst>
      <p:ext uri="{BB962C8B-B14F-4D97-AF65-F5344CB8AC3E}">
        <p14:creationId xmlns:p14="http://schemas.microsoft.com/office/powerpoint/2010/main" val="19889118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AD34D59E-7D84-ABBD-519E-3C588CAE79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2128F68B-87F3-432C-6C61-C1B3B71175D7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3D53E81E-A77D-385E-B0E0-2D3A008C204E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AB84639F-BC1A-A7CA-350C-DE34446542AA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96BD2AFE-9EF6-F015-C2A0-630A2C37FDA5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9" b="-20"/>
              </a:stretch>
            </a:blip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6" name="TextBox 6">
            <a:extLst>
              <a:ext uri="{FF2B5EF4-FFF2-40B4-BE49-F238E27FC236}">
                <a16:creationId xmlns:a16="http://schemas.microsoft.com/office/drawing/2014/main" id="{8BDCCFFB-98E3-C5BC-055A-A76EE70AABF9}"/>
              </a:ext>
            </a:extLst>
          </p:cNvPr>
          <p:cNvSpPr txBox="1"/>
          <p:nvPr/>
        </p:nvSpPr>
        <p:spPr>
          <a:xfrm>
            <a:off x="7150922" y="142294"/>
            <a:ext cx="10824792" cy="410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3240"/>
              </a:lnSpc>
            </a:pPr>
            <a:r>
              <a:rPr lang="en-US" sz="2700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DIRECCIÓN GENERAL DEL TERRITORIO MARÍTIMO Y DE MARINA MERCANTE</a:t>
            </a:r>
          </a:p>
        </p:txBody>
      </p:sp>
      <p:grpSp>
        <p:nvGrpSpPr>
          <p:cNvPr id="18" name="Group 18">
            <a:extLst>
              <a:ext uri="{FF2B5EF4-FFF2-40B4-BE49-F238E27FC236}">
                <a16:creationId xmlns:a16="http://schemas.microsoft.com/office/drawing/2014/main" id="{2899851E-389B-E32E-3F96-AC2D2B8BC56D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19" name="Freeform 19">
              <a:extLst>
                <a:ext uri="{FF2B5EF4-FFF2-40B4-BE49-F238E27FC236}">
                  <a16:creationId xmlns:a16="http://schemas.microsoft.com/office/drawing/2014/main" id="{6660C964-7AE4-068E-4CBE-810E4A423AE8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endParaRPr lang="es-CL" sz="900"/>
            </a:p>
          </p:txBody>
        </p:sp>
      </p:grpSp>
      <p:sp>
        <p:nvSpPr>
          <p:cNvPr id="30" name="Freeform 30">
            <a:extLst>
              <a:ext uri="{FF2B5EF4-FFF2-40B4-BE49-F238E27FC236}">
                <a16:creationId xmlns:a16="http://schemas.microsoft.com/office/drawing/2014/main" id="{E0D915C3-A5EF-D09D-6B06-0B79A2B5510A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endParaRPr lang="es-CL" sz="900"/>
          </a:p>
        </p:txBody>
      </p:sp>
      <p:grpSp>
        <p:nvGrpSpPr>
          <p:cNvPr id="20" name="Group 20">
            <a:extLst>
              <a:ext uri="{FF2B5EF4-FFF2-40B4-BE49-F238E27FC236}">
                <a16:creationId xmlns:a16="http://schemas.microsoft.com/office/drawing/2014/main" id="{F0CFCEA1-E24E-6176-67E7-9946E7D7E250}"/>
              </a:ext>
            </a:extLst>
          </p:cNvPr>
          <p:cNvGrpSpPr/>
          <p:nvPr/>
        </p:nvGrpSpPr>
        <p:grpSpPr>
          <a:xfrm>
            <a:off x="3372582" y="11621"/>
            <a:ext cx="14915420" cy="911564"/>
            <a:chOff x="114710" y="44227"/>
            <a:chExt cx="19887226" cy="1215417"/>
          </a:xfrm>
        </p:grpSpPr>
        <p:grpSp>
          <p:nvGrpSpPr>
            <p:cNvPr id="21" name="Group 21">
              <a:extLst>
                <a:ext uri="{FF2B5EF4-FFF2-40B4-BE49-F238E27FC236}">
                  <a16:creationId xmlns:a16="http://schemas.microsoft.com/office/drawing/2014/main" id="{E22C5B66-6338-F439-509D-3901A8AAF86C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22" name="Freeform 22">
                <a:extLst>
                  <a:ext uri="{FF2B5EF4-FFF2-40B4-BE49-F238E27FC236}">
                    <a16:creationId xmlns:a16="http://schemas.microsoft.com/office/drawing/2014/main" id="{D4AD6576-BAE5-9751-6774-04793F1C29CB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endParaRPr lang="es-CL" sz="900"/>
              </a:p>
            </p:txBody>
          </p:sp>
        </p:grpSp>
        <p:grpSp>
          <p:nvGrpSpPr>
            <p:cNvPr id="23" name="Group 23">
              <a:extLst>
                <a:ext uri="{FF2B5EF4-FFF2-40B4-BE49-F238E27FC236}">
                  <a16:creationId xmlns:a16="http://schemas.microsoft.com/office/drawing/2014/main" id="{3F1F834F-9763-7748-2B95-2A932928E023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24" name="Freeform 24">
                <a:extLst>
                  <a:ext uri="{FF2B5EF4-FFF2-40B4-BE49-F238E27FC236}">
                    <a16:creationId xmlns:a16="http://schemas.microsoft.com/office/drawing/2014/main" id="{62CFD5D3-8E82-6C6A-460D-C7F5785D0197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endParaRPr lang="es-CL" sz="900"/>
              </a:p>
            </p:txBody>
          </p:sp>
          <p:sp>
            <p:nvSpPr>
              <p:cNvPr id="25" name="TextBox 25">
                <a:extLst>
                  <a:ext uri="{FF2B5EF4-FFF2-40B4-BE49-F238E27FC236}">
                    <a16:creationId xmlns:a16="http://schemas.microsoft.com/office/drawing/2014/main" id="{6BED9CCB-F5CA-C37C-7637-34AD8CFB1433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1920"/>
                  </a:lnSpc>
                </a:pPr>
                <a:endParaRPr sz="900"/>
              </a:p>
            </p:txBody>
          </p:sp>
        </p:grpSp>
        <p:sp>
          <p:nvSpPr>
            <p:cNvPr id="26" name="TextBox 26">
              <a:extLst>
                <a:ext uri="{FF2B5EF4-FFF2-40B4-BE49-F238E27FC236}">
                  <a16:creationId xmlns:a16="http://schemas.microsoft.com/office/drawing/2014/main" id="{37F127D5-10D2-AC25-7213-A62190FBCB71}"/>
                </a:ext>
              </a:extLst>
            </p:cNvPr>
            <p:cNvSpPr txBox="1"/>
            <p:nvPr/>
          </p:nvSpPr>
          <p:spPr>
            <a:xfrm>
              <a:off x="5152499" y="28908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r">
                <a:lnSpc>
                  <a:spcPts val="3240"/>
                </a:lnSpc>
              </a:pPr>
              <a:r>
                <a:rPr lang="en-US" sz="2700" b="1" dirty="0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grpSp>
        <p:nvGrpSpPr>
          <p:cNvPr id="31" name="Grupo 30">
            <a:extLst>
              <a:ext uri="{FF2B5EF4-FFF2-40B4-BE49-F238E27FC236}">
                <a16:creationId xmlns:a16="http://schemas.microsoft.com/office/drawing/2014/main" id="{41A61F15-A626-5624-E52C-804571854FE8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32" name="TextBox 6">
              <a:extLst>
                <a:ext uri="{FF2B5EF4-FFF2-40B4-BE49-F238E27FC236}">
                  <a16:creationId xmlns:a16="http://schemas.microsoft.com/office/drawing/2014/main" id="{4CB5A394-EA49-6C96-5DF7-DEFC45380B6A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900" b="1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33" name="TextBox 7">
              <a:extLst>
                <a:ext uri="{FF2B5EF4-FFF2-40B4-BE49-F238E27FC236}">
                  <a16:creationId xmlns:a16="http://schemas.microsoft.com/office/drawing/2014/main" id="{B114240E-E28F-0B6D-AB11-C75716C1C1B3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358"/>
                </a:lnSpc>
              </a:pP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lang="en-US" sz="1600" b="1" spc="228" dirty="0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lang="en-US" sz="1600" b="1" spc="228" dirty="0" err="1">
                  <a:solidFill>
                    <a:srgbClr val="151B33"/>
                  </a:solidFill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lang="en-US" sz="1600" b="1" spc="228" dirty="0">
                <a:solidFill>
                  <a:srgbClr val="151B33"/>
                </a:solidFill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15" name="Marcador de número de diapositiva 14">
            <a:extLst>
              <a:ext uri="{FF2B5EF4-FFF2-40B4-BE49-F238E27FC236}">
                <a16:creationId xmlns:a16="http://schemas.microsoft.com/office/drawing/2014/main" id="{6E837581-EC39-631A-5A15-59EAE8EC5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34" name="TextBox 20">
            <a:extLst>
              <a:ext uri="{FF2B5EF4-FFF2-40B4-BE49-F238E27FC236}">
                <a16:creationId xmlns:a16="http://schemas.microsoft.com/office/drawing/2014/main" id="{26BFB314-4835-8A76-995C-E2564E7B5780}"/>
              </a:ext>
            </a:extLst>
          </p:cNvPr>
          <p:cNvSpPr txBox="1"/>
          <p:nvPr/>
        </p:nvSpPr>
        <p:spPr>
          <a:xfrm>
            <a:off x="-762000" y="2030286"/>
            <a:ext cx="11430000" cy="8136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720"/>
              </a:lnSpc>
            </a:pPr>
            <a:r>
              <a:rPr lang="en-US" sz="50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Principales</a:t>
            </a:r>
            <a:r>
              <a:rPr lang="en-US" sz="5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50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resultados</a:t>
            </a:r>
            <a:r>
              <a:rPr lang="en-US" sz="5000" b="1" dirty="0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5000" b="1" dirty="0" err="1">
                <a:solidFill>
                  <a:srgbClr val="151B33"/>
                </a:solidFill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obtenidos</a:t>
            </a:r>
            <a:endParaRPr lang="en-US" sz="5000" b="1" dirty="0">
              <a:solidFill>
                <a:srgbClr val="151B33"/>
              </a:solidFill>
              <a:latin typeface="Calibri (MS)" panose="020B0604020202020204" charset="0"/>
              <a:ea typeface="Calibri (MS) Bold"/>
              <a:cs typeface="Calibri (MS)" panose="020B0604020202020204" charset="0"/>
              <a:sym typeface="Calibri (MS) Bold"/>
            </a:endParaRPr>
          </a:p>
        </p:txBody>
      </p:sp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BF925AD5-7D5F-C512-70F3-D6BF7051AE3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3066945"/>
              </p:ext>
            </p:extLst>
          </p:nvPr>
        </p:nvGraphicFramePr>
        <p:xfrm>
          <a:off x="871698" y="3344563"/>
          <a:ext cx="8582668" cy="55473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2050" name="Picture 2" descr="Autoridad Marítima y Sernapesca incautan más de 2 mil kilos de recursos del  mar sin acreditación de origen |">
            <a:extLst>
              <a:ext uri="{FF2B5EF4-FFF2-40B4-BE49-F238E27FC236}">
                <a16:creationId xmlns:a16="http://schemas.microsoft.com/office/drawing/2014/main" id="{7712E968-BE1F-62C8-7583-D0274ED229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5710" y="1662532"/>
            <a:ext cx="6900704" cy="5175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1A5E686D-8DEB-0DAF-26B8-9CBDDF5235B1}"/>
              </a:ext>
            </a:extLst>
          </p:cNvPr>
          <p:cNvSpPr txBox="1"/>
          <p:nvPr/>
        </p:nvSpPr>
        <p:spPr>
          <a:xfrm>
            <a:off x="4500831" y="5153139"/>
            <a:ext cx="196391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3600" b="1" dirty="0">
                <a:solidFill>
                  <a:srgbClr val="00B050"/>
                </a:solidFill>
              </a:rPr>
              <a:t>161%</a:t>
            </a:r>
            <a:endParaRPr lang="es-CL" sz="4800" b="1" dirty="0">
              <a:solidFill>
                <a:srgbClr val="00B050"/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37CA0BB-6721-6AEC-2EA5-A208C37140D9}"/>
              </a:ext>
            </a:extLst>
          </p:cNvPr>
          <p:cNvSpPr txBox="1"/>
          <p:nvPr/>
        </p:nvSpPr>
        <p:spPr>
          <a:xfrm>
            <a:off x="4745674" y="5686296"/>
            <a:ext cx="1406364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400" b="1" dirty="0">
                <a:solidFill>
                  <a:srgbClr val="00B050"/>
                </a:solidFill>
              </a:rPr>
              <a:t>AUMENTO</a:t>
            </a:r>
            <a:endParaRPr lang="es-CL" sz="1400" dirty="0">
              <a:solidFill>
                <a:srgbClr val="00B050"/>
              </a:solidFill>
            </a:endParaRPr>
          </a:p>
        </p:txBody>
      </p:sp>
      <p:cxnSp>
        <p:nvCxnSpPr>
          <p:cNvPr id="10" name="Conector recto de flecha 9">
            <a:extLst>
              <a:ext uri="{FF2B5EF4-FFF2-40B4-BE49-F238E27FC236}">
                <a16:creationId xmlns:a16="http://schemas.microsoft.com/office/drawing/2014/main" id="{85EAF754-AF1F-62F6-145E-1A9A4B2169A6}"/>
              </a:ext>
            </a:extLst>
          </p:cNvPr>
          <p:cNvCxnSpPr>
            <a:cxnSpLocks/>
          </p:cNvCxnSpPr>
          <p:nvPr/>
        </p:nvCxnSpPr>
        <p:spPr>
          <a:xfrm flipV="1">
            <a:off x="5622930" y="5071708"/>
            <a:ext cx="701672" cy="1708268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7F81361-BA16-5098-8D21-33882E33E1A8}"/>
              </a:ext>
            </a:extLst>
          </p:cNvPr>
          <p:cNvSpPr txBox="1"/>
          <p:nvPr/>
        </p:nvSpPr>
        <p:spPr>
          <a:xfrm>
            <a:off x="9673777" y="6946172"/>
            <a:ext cx="2756058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CL" sz="115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60</a:t>
            </a:r>
            <a:r>
              <a:rPr lang="es-CL" sz="8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Arial Italics" panose="020B0604020202020204" charset="0"/>
                <a:cs typeface="Arial Italics" panose="020B0604020202020204" charset="0"/>
              </a:rPr>
              <a:t>%</a:t>
            </a:r>
            <a:endParaRPr lang="es-CL" sz="19900" b="1" dirty="0">
              <a:solidFill>
                <a:schemeClr val="tx1">
                  <a:lumMod val="65000"/>
                  <a:lumOff val="35000"/>
                </a:schemeClr>
              </a:solidFill>
              <a:latin typeface="Arial Italics" panose="020B0604020202020204" charset="0"/>
              <a:cs typeface="Arial Italics" panose="020B0604020202020204" charset="0"/>
            </a:endParaRPr>
          </a:p>
        </p:txBody>
      </p:sp>
      <p:sp>
        <p:nvSpPr>
          <p:cNvPr id="14" name="TextBox 20">
            <a:extLst>
              <a:ext uri="{FF2B5EF4-FFF2-40B4-BE49-F238E27FC236}">
                <a16:creationId xmlns:a16="http://schemas.microsoft.com/office/drawing/2014/main" id="{200CE760-5FE7-145F-1AC3-05A73F7256DE}"/>
              </a:ext>
            </a:extLst>
          </p:cNvPr>
          <p:cNvSpPr txBox="1"/>
          <p:nvPr/>
        </p:nvSpPr>
        <p:spPr>
          <a:xfrm>
            <a:off x="12681203" y="7384753"/>
            <a:ext cx="5562554" cy="9848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en-US" sz="32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De </a:t>
            </a:r>
            <a:r>
              <a:rPr lang="en-US" sz="32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nuestros</a:t>
            </a:r>
            <a:r>
              <a:rPr lang="en-US" sz="32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</a:t>
            </a:r>
            <a:r>
              <a:rPr lang="en-US" sz="32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procedimientos</a:t>
            </a:r>
            <a:r>
              <a:rPr lang="en-US" sz="32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son </a:t>
            </a:r>
            <a:r>
              <a:rPr lang="en-US" sz="3200" b="1" dirty="0" err="1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en</a:t>
            </a:r>
            <a:r>
              <a:rPr lang="en-US" sz="3200" b="1" dirty="0"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 conjunto con SERNAPESCA</a:t>
            </a:r>
          </a:p>
        </p:txBody>
      </p:sp>
    </p:spTree>
    <p:extLst>
      <p:ext uri="{BB962C8B-B14F-4D97-AF65-F5344CB8AC3E}">
        <p14:creationId xmlns:p14="http://schemas.microsoft.com/office/powerpoint/2010/main" val="32724769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>
          <a:extLst>
            <a:ext uri="{FF2B5EF4-FFF2-40B4-BE49-F238E27FC236}">
              <a16:creationId xmlns:a16="http://schemas.microsoft.com/office/drawing/2014/main" id="{5D11B0BD-2E5E-7718-3A17-CE5B601EA8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64BF7DF4-FB6B-99B7-ED4D-60CA5BCD9F51}"/>
              </a:ext>
            </a:extLst>
          </p:cNvPr>
          <p:cNvGrpSpPr/>
          <p:nvPr/>
        </p:nvGrpSpPr>
        <p:grpSpPr>
          <a:xfrm>
            <a:off x="1" y="0"/>
            <a:ext cx="8530438" cy="10287000"/>
            <a:chOff x="0" y="0"/>
            <a:chExt cx="11373917" cy="13716000"/>
          </a:xfrm>
        </p:grpSpPr>
        <p:sp>
          <p:nvSpPr>
            <p:cNvPr id="3" name="Freeform 3">
              <a:extLst>
                <a:ext uri="{FF2B5EF4-FFF2-40B4-BE49-F238E27FC236}">
                  <a16:creationId xmlns:a16="http://schemas.microsoft.com/office/drawing/2014/main" id="{D75A2392-CDC1-9262-331D-C531C5242136}"/>
                </a:ext>
              </a:extLst>
            </p:cNvPr>
            <p:cNvSpPr/>
            <p:nvPr/>
          </p:nvSpPr>
          <p:spPr>
            <a:xfrm>
              <a:off x="0" y="0"/>
              <a:ext cx="11373866" cy="13716000"/>
            </a:xfrm>
            <a:custGeom>
              <a:avLst/>
              <a:gdLst/>
              <a:ahLst/>
              <a:cxnLst/>
              <a:rect l="l" t="t" r="r" b="b"/>
              <a:pathLst>
                <a:path w="11373866" h="13716000">
                  <a:moveTo>
                    <a:pt x="0" y="0"/>
                  </a:moveTo>
                  <a:lnTo>
                    <a:pt x="11373866" y="0"/>
                  </a:lnTo>
                  <a:lnTo>
                    <a:pt x="11373866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t="-1572" b="-1572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4" name="Group 4">
            <a:extLst>
              <a:ext uri="{FF2B5EF4-FFF2-40B4-BE49-F238E27FC236}">
                <a16:creationId xmlns:a16="http://schemas.microsoft.com/office/drawing/2014/main" id="{90599550-7F89-1CA3-6ED3-86D4A32B7E36}"/>
              </a:ext>
            </a:extLst>
          </p:cNvPr>
          <p:cNvGrpSpPr/>
          <p:nvPr/>
        </p:nvGrpSpPr>
        <p:grpSpPr>
          <a:xfrm>
            <a:off x="0" y="10072688"/>
            <a:ext cx="18288000" cy="214312"/>
            <a:chOff x="0" y="0"/>
            <a:chExt cx="24384000" cy="285750"/>
          </a:xfrm>
        </p:grpSpPr>
        <p:sp>
          <p:nvSpPr>
            <p:cNvPr id="5" name="Freeform 5">
              <a:extLst>
                <a:ext uri="{FF2B5EF4-FFF2-40B4-BE49-F238E27FC236}">
                  <a16:creationId xmlns:a16="http://schemas.microsoft.com/office/drawing/2014/main" id="{24FCE60A-0511-956E-0A75-BCBEA98408FE}"/>
                </a:ext>
              </a:extLst>
            </p:cNvPr>
            <p:cNvSpPr/>
            <p:nvPr/>
          </p:nvSpPr>
          <p:spPr>
            <a:xfrm>
              <a:off x="0" y="0"/>
              <a:ext cx="24384000" cy="285750"/>
            </a:xfrm>
            <a:custGeom>
              <a:avLst/>
              <a:gdLst/>
              <a:ahLst/>
              <a:cxnLst/>
              <a:rect l="l" t="t" r="r" b="b"/>
              <a:pathLst>
                <a:path w="24384000" h="285750">
                  <a:moveTo>
                    <a:pt x="0" y="0"/>
                  </a:moveTo>
                  <a:lnTo>
                    <a:pt x="24384000" y="0"/>
                  </a:lnTo>
                  <a:lnTo>
                    <a:pt x="24384000" y="285750"/>
                  </a:lnTo>
                  <a:lnTo>
                    <a:pt x="0" y="2857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1B33"/>
            </a:solid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1" name="Freeform 11">
            <a:extLst>
              <a:ext uri="{FF2B5EF4-FFF2-40B4-BE49-F238E27FC236}">
                <a16:creationId xmlns:a16="http://schemas.microsoft.com/office/drawing/2014/main" id="{12F609F3-CBD1-DCAA-7F64-4DD50131C57C}"/>
              </a:ext>
            </a:extLst>
          </p:cNvPr>
          <p:cNvSpPr/>
          <p:nvPr/>
        </p:nvSpPr>
        <p:spPr>
          <a:xfrm>
            <a:off x="197222" y="-59650"/>
            <a:ext cx="2401628" cy="1952972"/>
          </a:xfrm>
          <a:custGeom>
            <a:avLst/>
            <a:gdLst/>
            <a:ahLst/>
            <a:cxnLst/>
            <a:rect l="l" t="t" r="r" b="b"/>
            <a:pathLst>
              <a:path w="2401628" h="1952972">
                <a:moveTo>
                  <a:pt x="0" y="0"/>
                </a:moveTo>
                <a:lnTo>
                  <a:pt x="2401628" y="0"/>
                </a:lnTo>
                <a:lnTo>
                  <a:pt x="2401628" y="1952972"/>
                </a:lnTo>
                <a:lnTo>
                  <a:pt x="0" y="195297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9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13" name="Group 13">
            <a:extLst>
              <a:ext uri="{FF2B5EF4-FFF2-40B4-BE49-F238E27FC236}">
                <a16:creationId xmlns:a16="http://schemas.microsoft.com/office/drawing/2014/main" id="{B907BE1C-48DB-E92B-D390-8CCC262CBEF8}"/>
              </a:ext>
            </a:extLst>
          </p:cNvPr>
          <p:cNvGrpSpPr/>
          <p:nvPr/>
        </p:nvGrpSpPr>
        <p:grpSpPr>
          <a:xfrm>
            <a:off x="3372582" y="11620"/>
            <a:ext cx="14915420" cy="911564"/>
            <a:chOff x="114710" y="44227"/>
            <a:chExt cx="19887226" cy="1215417"/>
          </a:xfrm>
        </p:grpSpPr>
        <p:grpSp>
          <p:nvGrpSpPr>
            <p:cNvPr id="14" name="Group 14">
              <a:extLst>
                <a:ext uri="{FF2B5EF4-FFF2-40B4-BE49-F238E27FC236}">
                  <a16:creationId xmlns:a16="http://schemas.microsoft.com/office/drawing/2014/main" id="{13E08719-C1AE-4DC1-8F2F-A26AC2399C3B}"/>
                </a:ext>
              </a:extLst>
            </p:cNvPr>
            <p:cNvGrpSpPr/>
            <p:nvPr/>
          </p:nvGrpSpPr>
          <p:grpSpPr>
            <a:xfrm>
              <a:off x="257310" y="44227"/>
              <a:ext cx="19744626" cy="1117600"/>
              <a:chOff x="0" y="0"/>
              <a:chExt cx="19744626" cy="1117600"/>
            </a:xfrm>
          </p:grpSpPr>
          <p:sp>
            <p:nvSpPr>
              <p:cNvPr id="15" name="Freeform 15">
                <a:extLst>
                  <a:ext uri="{FF2B5EF4-FFF2-40B4-BE49-F238E27FC236}">
                    <a16:creationId xmlns:a16="http://schemas.microsoft.com/office/drawing/2014/main" id="{4964D1CE-F326-0F8A-2549-CE0BAD6073A6}"/>
                  </a:ext>
                </a:extLst>
              </p:cNvPr>
              <p:cNvSpPr/>
              <p:nvPr/>
            </p:nvSpPr>
            <p:spPr>
              <a:xfrm>
                <a:off x="0" y="0"/>
                <a:ext cx="19744562" cy="1117600"/>
              </a:xfrm>
              <a:custGeom>
                <a:avLst/>
                <a:gdLst/>
                <a:ahLst/>
                <a:cxnLst/>
                <a:rect l="l" t="t" r="r" b="b"/>
                <a:pathLst>
                  <a:path w="19744562" h="1117600">
                    <a:moveTo>
                      <a:pt x="0" y="0"/>
                    </a:moveTo>
                    <a:lnTo>
                      <a:pt x="19744562" y="0"/>
                    </a:lnTo>
                    <a:lnTo>
                      <a:pt x="19744562" y="1117600"/>
                    </a:lnTo>
                    <a:lnTo>
                      <a:pt x="0" y="11176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51B33"/>
              </a:solidFill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9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16" name="Group 16">
              <a:extLst>
                <a:ext uri="{FF2B5EF4-FFF2-40B4-BE49-F238E27FC236}">
                  <a16:creationId xmlns:a16="http://schemas.microsoft.com/office/drawing/2014/main" id="{CB5B335A-1A08-29C4-AC56-6B258AB841F4}"/>
                </a:ext>
              </a:extLst>
            </p:cNvPr>
            <p:cNvGrpSpPr/>
            <p:nvPr/>
          </p:nvGrpSpPr>
          <p:grpSpPr>
            <a:xfrm rot="775049">
              <a:off x="114710" y="108616"/>
              <a:ext cx="1102048" cy="1151028"/>
              <a:chOff x="0" y="0"/>
              <a:chExt cx="571500" cy="596900"/>
            </a:xfrm>
          </p:grpSpPr>
          <p:sp>
            <p:nvSpPr>
              <p:cNvPr id="17" name="Freeform 17">
                <a:extLst>
                  <a:ext uri="{FF2B5EF4-FFF2-40B4-BE49-F238E27FC236}">
                    <a16:creationId xmlns:a16="http://schemas.microsoft.com/office/drawing/2014/main" id="{852434F6-9E0D-AA69-966D-23EC718E36CF}"/>
                  </a:ext>
                </a:extLst>
              </p:cNvPr>
              <p:cNvSpPr/>
              <p:nvPr/>
            </p:nvSpPr>
            <p:spPr>
              <a:xfrm>
                <a:off x="0" y="0"/>
                <a:ext cx="571500" cy="596900"/>
              </a:xfrm>
              <a:custGeom>
                <a:avLst/>
                <a:gdLst/>
                <a:ahLst/>
                <a:cxnLst/>
                <a:rect l="l" t="t" r="r" b="b"/>
                <a:pathLst>
                  <a:path w="571500" h="596900">
                    <a:moveTo>
                      <a:pt x="571500" y="596900"/>
                    </a:moveTo>
                    <a:lnTo>
                      <a:pt x="0" y="596900"/>
                    </a:lnTo>
                    <a:lnTo>
                      <a:pt x="0" y="0"/>
                    </a:lnTo>
                    <a:lnTo>
                      <a:pt x="571500" y="5969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/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s-CL" sz="9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18" name="TextBox 18">
                <a:extLst>
                  <a:ext uri="{FF2B5EF4-FFF2-40B4-BE49-F238E27FC236}">
                    <a16:creationId xmlns:a16="http://schemas.microsoft.com/office/drawing/2014/main" id="{C1618641-518D-3DEF-5ECB-B0EDF7C0926B}"/>
                  </a:ext>
                </a:extLst>
              </p:cNvPr>
              <p:cNvSpPr txBox="1"/>
              <p:nvPr/>
            </p:nvSpPr>
            <p:spPr>
              <a:xfrm>
                <a:off x="0" y="279400"/>
                <a:ext cx="285750" cy="316230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ts val="192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sz="9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19" name="TextBox 19">
              <a:extLst>
                <a:ext uri="{FF2B5EF4-FFF2-40B4-BE49-F238E27FC236}">
                  <a16:creationId xmlns:a16="http://schemas.microsoft.com/office/drawing/2014/main" id="{F0D6B0D7-4C64-281E-FBF5-BC5C85481055}"/>
                </a:ext>
              </a:extLst>
            </p:cNvPr>
            <p:cNvSpPr txBox="1"/>
            <p:nvPr/>
          </p:nvSpPr>
          <p:spPr>
            <a:xfrm>
              <a:off x="5152499" y="282733"/>
              <a:ext cx="14433056" cy="54715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r" defTabSz="914400" rtl="0" eaLnBrk="1" fontAlgn="auto" latinLnBrk="0" hangingPunct="1">
                <a:lnSpc>
                  <a:spcPts val="324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1" i="0" u="none" strike="noStrike" kern="120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Calibri (MS) Bold"/>
                  <a:ea typeface="Calibri (MS) Bold"/>
                  <a:cs typeface="Calibri (MS) Bold"/>
                  <a:sym typeface="Calibri (MS) Bold"/>
                </a:rPr>
                <a:t>DIRECCIÓN GENERAL DEL TERRITORIO MARÍTIMO Y DE MARINA MERCANTE</a:t>
              </a:r>
            </a:p>
          </p:txBody>
        </p:sp>
      </p:grpSp>
      <p:sp>
        <p:nvSpPr>
          <p:cNvPr id="20" name="TextBox 20">
            <a:extLst>
              <a:ext uri="{FF2B5EF4-FFF2-40B4-BE49-F238E27FC236}">
                <a16:creationId xmlns:a16="http://schemas.microsoft.com/office/drawing/2014/main" id="{E19CD32A-561C-DC27-E551-471F7030D716}"/>
              </a:ext>
            </a:extLst>
          </p:cNvPr>
          <p:cNvSpPr txBox="1"/>
          <p:nvPr/>
        </p:nvSpPr>
        <p:spPr>
          <a:xfrm>
            <a:off x="596983" y="2781300"/>
            <a:ext cx="5776678" cy="639918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67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Art. 122 L.G.P.A.: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4000" b="0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La fiscalización del cumplimiento de la Ley General de Pesca y Acuicultura, será ejercida por </a:t>
            </a:r>
            <a:r>
              <a:rPr kumimoji="0" lang="es-MX" sz="4000" b="1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personal de la Armada</a:t>
            </a:r>
            <a:r>
              <a:rPr kumimoji="0" lang="es-MX" sz="4000" b="0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" panose="020B0604020202020204" charset="0"/>
                <a:ea typeface="Calibri (MS) Bold"/>
                <a:cs typeface="Calibri (MS)" panose="020B0604020202020204" charset="0"/>
                <a:sym typeface="Calibri (MS) Bold"/>
              </a:rPr>
              <a:t>, funcionarios de SERNAPESCA y Carabineros de acuerdo a su jurisdicción correspondiente.</a:t>
            </a:r>
          </a:p>
        </p:txBody>
      </p:sp>
      <p:grpSp>
        <p:nvGrpSpPr>
          <p:cNvPr id="26" name="Grupo 25">
            <a:extLst>
              <a:ext uri="{FF2B5EF4-FFF2-40B4-BE49-F238E27FC236}">
                <a16:creationId xmlns:a16="http://schemas.microsoft.com/office/drawing/2014/main" id="{56ACC29C-98CC-E103-A683-B2FF22C75910}"/>
              </a:ext>
            </a:extLst>
          </p:cNvPr>
          <p:cNvGrpSpPr/>
          <p:nvPr/>
        </p:nvGrpSpPr>
        <p:grpSpPr>
          <a:xfrm>
            <a:off x="5320241" y="9353452"/>
            <a:ext cx="7932818" cy="637818"/>
            <a:chOff x="5320239" y="9353441"/>
            <a:chExt cx="7932817" cy="637816"/>
          </a:xfrm>
        </p:grpSpPr>
        <p:sp>
          <p:nvSpPr>
            <p:cNvPr id="24" name="TextBox 6">
              <a:extLst>
                <a:ext uri="{FF2B5EF4-FFF2-40B4-BE49-F238E27FC236}">
                  <a16:creationId xmlns:a16="http://schemas.microsoft.com/office/drawing/2014/main" id="{A3A8AD56-55D7-7CD8-BECB-B4C37275AB96}"/>
                </a:ext>
              </a:extLst>
            </p:cNvPr>
            <p:cNvSpPr txBox="1"/>
            <p:nvPr/>
          </p:nvSpPr>
          <p:spPr>
            <a:xfrm>
              <a:off x="8228647" y="9353441"/>
              <a:ext cx="2116000" cy="35323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ts val="335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" b="1" i="0" u="none" strike="noStrike" kern="1200" cap="none" spc="0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PATRIOTISMO</a:t>
              </a:r>
            </a:p>
          </p:txBody>
        </p:sp>
        <p:sp>
          <p:nvSpPr>
            <p:cNvPr id="25" name="TextBox 7">
              <a:extLst>
                <a:ext uri="{FF2B5EF4-FFF2-40B4-BE49-F238E27FC236}">
                  <a16:creationId xmlns:a16="http://schemas.microsoft.com/office/drawing/2014/main" id="{1DCA054C-6E55-F696-8DB9-753BA60D1C1B}"/>
                </a:ext>
              </a:extLst>
            </p:cNvPr>
            <p:cNvSpPr txBox="1"/>
            <p:nvPr/>
          </p:nvSpPr>
          <p:spPr>
            <a:xfrm>
              <a:off x="5320239" y="9617566"/>
              <a:ext cx="7932817" cy="3736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ts val="3358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1200" cap="none" spc="228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Honor • </a:t>
              </a:r>
              <a:r>
                <a:rPr kumimoji="0" lang="en-US" sz="1600" b="1" i="0" u="none" strike="noStrike" kern="1200" cap="none" spc="228" normalizeH="0" baseline="0" noProof="0" dirty="0" err="1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Lealtad</a:t>
              </a:r>
              <a:r>
                <a:rPr kumimoji="0" lang="en-US" sz="1600" b="1" i="0" u="none" strike="noStrike" kern="1200" cap="none" spc="228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kumimoji="0" lang="en-US" sz="1600" b="1" i="0" u="none" strike="noStrike" kern="1200" cap="none" spc="228" normalizeH="0" baseline="0" noProof="0" dirty="0" err="1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Valentía</a:t>
              </a:r>
              <a:r>
                <a:rPr kumimoji="0" lang="en-US" sz="1600" b="1" i="0" u="none" strike="noStrike" kern="1200" cap="none" spc="228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kumimoji="0" lang="en-US" sz="1600" b="1" i="0" u="none" strike="noStrike" kern="1200" cap="none" spc="228" normalizeH="0" baseline="0" noProof="0" dirty="0" err="1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Integridad</a:t>
              </a:r>
              <a:r>
                <a:rPr kumimoji="0" lang="en-US" sz="1600" b="1" i="0" u="none" strike="noStrike" kern="1200" cap="none" spc="228" normalizeH="0" baseline="0" noProof="0" dirty="0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 • </a:t>
              </a:r>
              <a:r>
                <a:rPr kumimoji="0" lang="en-US" sz="1600" b="1" i="0" u="none" strike="noStrike" kern="1200" cap="none" spc="228" normalizeH="0" baseline="0" noProof="0" dirty="0" err="1">
                  <a:ln>
                    <a:noFill/>
                  </a:ln>
                  <a:solidFill>
                    <a:srgbClr val="151B33"/>
                  </a:solidFill>
                  <a:effectLst/>
                  <a:uLnTx/>
                  <a:uFillTx/>
                  <a:latin typeface="Arial MT Pro Bold"/>
                  <a:ea typeface="Arial MT Pro Bold"/>
                  <a:cs typeface="Arial MT Pro Bold"/>
                  <a:sym typeface="Arial MT Pro Bold"/>
                </a:rPr>
                <a:t>Deber</a:t>
              </a:r>
              <a:endParaRPr kumimoji="0" lang="en-US" sz="1600" b="1" i="0" u="none" strike="noStrike" kern="1200" cap="none" spc="228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Arial MT Pro Bold"/>
                <a:ea typeface="Arial MT Pro Bold"/>
                <a:cs typeface="Arial MT Pro Bold"/>
                <a:sym typeface="Arial MT Pro Bold"/>
              </a:endParaRPr>
            </a:p>
          </p:txBody>
        </p:sp>
      </p:grpSp>
      <p:sp>
        <p:nvSpPr>
          <p:cNvPr id="8" name="Marcador de número de diapositiva 7">
            <a:extLst>
              <a:ext uri="{FF2B5EF4-FFF2-40B4-BE49-F238E27FC236}">
                <a16:creationId xmlns:a16="http://schemas.microsoft.com/office/drawing/2014/main" id="{AF996259-C563-BBF0-C490-47E01F581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F15528-21DE-4FAA-801E-634DDDAF4B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5C52B74A-DCB1-7F28-CEB4-3A7F5171B5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581273" y="2177373"/>
            <a:ext cx="2520682" cy="40246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" name="Imagen 26">
            <a:extLst>
              <a:ext uri="{FF2B5EF4-FFF2-40B4-BE49-F238E27FC236}">
                <a16:creationId xmlns:a16="http://schemas.microsoft.com/office/drawing/2014/main" id="{0C2C5758-46D3-92E4-68A4-71AAB0AB9C8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11537" y="4311473"/>
            <a:ext cx="2147866" cy="24129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7C961889-1BA1-8425-8D1C-540B0876B04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2778" r="96222">
                        <a14:foregroundMark x1="17778" y1="67438" x2="2778" y2="59000"/>
                        <a14:foregroundMark x1="2778" y1="59000" x2="8333" y2="51250"/>
                        <a14:foregroundMark x1="10111" y1="56437" x2="24556" y2="63938"/>
                        <a14:foregroundMark x1="24556" y1="63938" x2="24889" y2="64438"/>
                        <a14:foregroundMark x1="26333" y1="65875" x2="40889" y2="67875"/>
                        <a14:foregroundMark x1="47000" y1="63688" x2="42556" y2="51438"/>
                        <a14:foregroundMark x1="42556" y1="51438" x2="35222" y2="44313"/>
                        <a14:foregroundMark x1="35222" y1="44313" x2="35222" y2="44313"/>
                        <a14:foregroundMark x1="51000" y1="56688" x2="65000" y2="46250"/>
                        <a14:foregroundMark x1="61111" y1="41313" x2="65556" y2="41313"/>
                        <a14:foregroundMark x1="87778" y1="60000" x2="91111" y2="44250"/>
                        <a14:foregroundMark x1="78235" y1="58500" x2="72667" y2="56875"/>
                        <a14:foregroundMark x1="96222" y1="63750" x2="78235" y2="58500"/>
                        <a14:foregroundMark x1="63048" y1="68196" x2="74667" y2="65313"/>
                        <a14:foregroundMark x1="74667" y1="65313" x2="75333" y2="65313"/>
                        <a14:foregroundMark x1="85333" y1="42313" x2="90444" y2="40750"/>
                        <a14:foregroundMark x1="93111" y1="41563" x2="94444" y2="42250"/>
                        <a14:foregroundMark x1="71333" y1="41750" x2="71778" y2="41063"/>
                        <a14:backgroundMark x1="54333" y1="60813" x2="55111" y2="60125"/>
                        <a14:backgroundMark x1="77778" y1="61875" x2="77111" y2="61063"/>
                        <a14:backgroundMark x1="76889" y1="60375" x2="76556" y2="59500"/>
                        <a14:backgroundMark x1="50889" y1="52812" x2="50889" y2="52812"/>
                        <a14:backgroundMark x1="76444" y1="58500" x2="76444" y2="58500"/>
                        <a14:backgroundMark x1="56556" y1="68313" x2="62222" y2="67938"/>
                        <a14:backgroundMark x1="54778" y1="70438" x2="62889" y2="68375"/>
                      </a14:backgroundRemoval>
                    </a14:imgEffect>
                  </a14:imgLayer>
                </a14:imgProps>
              </a:ext>
            </a:extLst>
          </a:blip>
          <a:srcRect t="34005" b="30608"/>
          <a:stretch>
            <a:fillRect/>
          </a:stretch>
        </p:blipFill>
        <p:spPr>
          <a:xfrm>
            <a:off x="10318053" y="4787699"/>
            <a:ext cx="5047122" cy="317520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28" name="Picture 4" descr="Puede ser una imagen de texto que dice &quot;Sernapesca Servicio Nacional de Pesca y Acuicultura&quot;">
            <a:extLst>
              <a:ext uri="{FF2B5EF4-FFF2-40B4-BE49-F238E27FC236}">
                <a16:creationId xmlns:a16="http://schemas.microsoft.com/office/drawing/2014/main" id="{6C4D8E9F-2752-8C13-BEB3-212E0A918F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7323" y="4187467"/>
            <a:ext cx="2694370" cy="2694370"/>
          </a:xfrm>
          <a:prstGeom prst="flowChartConnector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" name="Group 4">
            <a:extLst>
              <a:ext uri="{FF2B5EF4-FFF2-40B4-BE49-F238E27FC236}">
                <a16:creationId xmlns:a16="http://schemas.microsoft.com/office/drawing/2014/main" id="{1B762BAD-656D-0ED4-D20A-08C0969FC450}"/>
              </a:ext>
            </a:extLst>
          </p:cNvPr>
          <p:cNvGrpSpPr/>
          <p:nvPr/>
        </p:nvGrpSpPr>
        <p:grpSpPr>
          <a:xfrm>
            <a:off x="14177020" y="8824635"/>
            <a:ext cx="3890124" cy="1036466"/>
            <a:chOff x="0" y="0"/>
            <a:chExt cx="5633796" cy="1539900"/>
          </a:xfrm>
        </p:grpSpPr>
        <p:sp>
          <p:nvSpPr>
            <p:cNvPr id="35" name="Freeform 5">
              <a:extLst>
                <a:ext uri="{FF2B5EF4-FFF2-40B4-BE49-F238E27FC236}">
                  <a16:creationId xmlns:a16="http://schemas.microsoft.com/office/drawing/2014/main" id="{D6EA26DB-848F-9F80-62C0-8DC98BB03306}"/>
                </a:ext>
              </a:extLst>
            </p:cNvPr>
            <p:cNvSpPr/>
            <p:nvPr/>
          </p:nvSpPr>
          <p:spPr>
            <a:xfrm>
              <a:off x="0" y="0"/>
              <a:ext cx="5633847" cy="1539875"/>
            </a:xfrm>
            <a:custGeom>
              <a:avLst/>
              <a:gdLst/>
              <a:ahLst/>
              <a:cxnLst/>
              <a:rect l="l" t="t" r="r" b="b"/>
              <a:pathLst>
                <a:path w="5633847" h="1539875">
                  <a:moveTo>
                    <a:pt x="0" y="0"/>
                  </a:moveTo>
                  <a:lnTo>
                    <a:pt x="5633847" y="0"/>
                  </a:lnTo>
                  <a:lnTo>
                    <a:pt x="5633847" y="1539875"/>
                  </a:lnTo>
                  <a:lnTo>
                    <a:pt x="0" y="15398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 t="-19" b="-20"/>
              </a:stretch>
            </a:blipFill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s-CL" sz="9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6" name="TextBox 25">
            <a:extLst>
              <a:ext uri="{FF2B5EF4-FFF2-40B4-BE49-F238E27FC236}">
                <a16:creationId xmlns:a16="http://schemas.microsoft.com/office/drawing/2014/main" id="{E5284794-D3D5-549A-B7C6-BFF2FB423077}"/>
              </a:ext>
            </a:extLst>
          </p:cNvPr>
          <p:cNvSpPr txBox="1"/>
          <p:nvPr/>
        </p:nvSpPr>
        <p:spPr>
          <a:xfrm>
            <a:off x="2963086" y="1468008"/>
            <a:ext cx="8228472" cy="9426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792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Rol </a:t>
            </a:r>
            <a:r>
              <a:rPr kumimoji="0" lang="en-US" sz="5400" b="1" i="0" u="none" strike="noStrike" kern="1200" cap="none" spc="0" normalizeH="0" baseline="0" noProof="0" dirty="0" err="1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fiscalizador</a:t>
            </a: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srgbClr val="151B33"/>
                </a:solidFill>
                <a:effectLst/>
                <a:uLnTx/>
                <a:uFillTx/>
                <a:latin typeface="Calibri (MS) Bold"/>
                <a:ea typeface="Calibri (MS) Bold"/>
                <a:cs typeface="Calibri (MS) Bold"/>
                <a:sym typeface="Calibri (MS) Bold"/>
              </a:rPr>
              <a:t> de la Armada</a:t>
            </a:r>
          </a:p>
        </p:txBody>
      </p:sp>
    </p:spTree>
    <p:extLst>
      <p:ext uri="{BB962C8B-B14F-4D97-AF65-F5344CB8AC3E}">
        <p14:creationId xmlns:p14="http://schemas.microsoft.com/office/powerpoint/2010/main" val="3480427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itl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subtitle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OLE" val="textplaceholder4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2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B69753CE-F8BE-45B8-8A4B-AC22E65E6339}">
  <we:reference id="wa200005566" version="3.0.0.5" store="es-CL" storeType="OMEX"/>
  <we:alternateReferences>
    <we:reference id="WA200005566" version="3.0.0.5" store="" storeType="OMEX"/>
  </we:alternateReferences>
  <we:properties/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9911</TotalTime>
  <Words>1635</Words>
  <Application>Microsoft Office PowerPoint</Application>
  <PresentationFormat>Personalizado</PresentationFormat>
  <Paragraphs>312</Paragraphs>
  <Slides>23</Slides>
  <Notes>5</Notes>
  <HiddenSlides>3</HiddenSlides>
  <MMClips>1</MMClips>
  <ScaleCrop>false</ScaleCrop>
  <HeadingPairs>
    <vt:vector size="6" baseType="variant">
      <vt:variant>
        <vt:lpstr>Fuentes usadas</vt:lpstr>
      </vt:variant>
      <vt:variant>
        <vt:i4>11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23</vt:i4>
      </vt:variant>
    </vt:vector>
  </HeadingPairs>
  <TitlesOfParts>
    <vt:vector size="35" baseType="lpstr">
      <vt:lpstr>Calibri</vt:lpstr>
      <vt:lpstr>Wingdings</vt:lpstr>
      <vt:lpstr>Arial Narrow</vt:lpstr>
      <vt:lpstr>Calibri (MS) Bold</vt:lpstr>
      <vt:lpstr>Bahnschrift Light</vt:lpstr>
      <vt:lpstr>Bahnschrift</vt:lpstr>
      <vt:lpstr>Arial Italics</vt:lpstr>
      <vt:lpstr>Arial Bold</vt:lpstr>
      <vt:lpstr>Arial</vt:lpstr>
      <vt:lpstr>Calibri (MS)</vt:lpstr>
      <vt:lpstr>Arial MT Pro Bold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EXPO LANDING SENADO V210830 ABR.pptx</dc:title>
  <dc:creator>g.jimenezb@outlook.com</dc:creator>
  <cp:lastModifiedBy>Gonzalo Jiménez Briones</cp:lastModifiedBy>
  <cp:revision>98</cp:revision>
  <dcterms:created xsi:type="dcterms:W3CDTF">2006-08-16T00:00:00Z</dcterms:created>
  <dcterms:modified xsi:type="dcterms:W3CDTF">2026-05-05T00:33:28Z</dcterms:modified>
  <dc:identifier>DAHHft9OvVo</dc:identifier>
</cp:coreProperties>
</file>