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80" r:id="rId6"/>
    <p:sldId id="281" r:id="rId7"/>
    <p:sldId id="261" r:id="rId8"/>
    <p:sldId id="282" r:id="rId9"/>
    <p:sldId id="283" r:id="rId10"/>
    <p:sldId id="284" r:id="rId11"/>
    <p:sldId id="285" r:id="rId12"/>
    <p:sldId id="265" r:id="rId13"/>
    <p:sldId id="269" r:id="rId14"/>
    <p:sldId id="286" r:id="rId15"/>
    <p:sldId id="288" r:id="rId16"/>
    <p:sldId id="290" r:id="rId17"/>
    <p:sldId id="292" r:id="rId18"/>
    <p:sldId id="287" r:id="rId19"/>
    <p:sldId id="28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istian Romanque" initials="CR" lastIdx="1" clrIdx="0">
    <p:extLst>
      <p:ext uri="{19B8F6BF-5375-455C-9EA6-DF929625EA0E}">
        <p15:presenceInfo xmlns:p15="http://schemas.microsoft.com/office/powerpoint/2012/main" userId="6e8a122f-8b5b-4216-9010-37180904701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68"/>
    <p:restoredTop sz="92202"/>
  </p:normalViewPr>
  <p:slideViewPr>
    <p:cSldViewPr>
      <p:cViewPr varScale="1">
        <p:scale>
          <a:sx n="79" d="100"/>
          <a:sy n="79" d="100"/>
        </p:scale>
        <p:origin x="200" y="6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2-03T19:03:29.122" idx="1">
    <p:pos x="10" y="10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431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11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138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89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9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577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523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765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431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8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075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8E558-7DE3-4C17-AE8E-C587354F100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078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hector.Jaime.f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1.png"/><Relationship Id="rId7" Type="http://schemas.openxmlformats.org/officeDocument/2006/relationships/image" Target="../media/image220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0.png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8.png"/><Relationship Id="rId7" Type="http://schemas.openxmlformats.org/officeDocument/2006/relationships/image" Target="../media/image29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0.png"/><Relationship Id="rId10" Type="http://schemas.openxmlformats.org/officeDocument/2006/relationships/image" Target="../media/image29.png"/><Relationship Id="rId9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219201"/>
            <a:ext cx="8062664" cy="2381250"/>
          </a:xfrm>
        </p:spPr>
        <p:txBody>
          <a:bodyPr>
            <a:normAutofit/>
          </a:bodyPr>
          <a:lstStyle/>
          <a:p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III</a:t>
            </a:r>
            <a:b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Naval A. Prat</a:t>
            </a:r>
            <a:b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1S-2026</a:t>
            </a:r>
            <a:endParaRPr lang="en-GB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 1</a:t>
            </a:r>
          </a:p>
          <a:p>
            <a:r>
              <a:rPr lang="es-ES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Electrostática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39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solidFill>
                  <a:schemeClr val="accent4"/>
                </a:solidFill>
                <a:cs typeface="Arial" panose="020B0604020202020204" pitchFamily="34" charset="0"/>
              </a:rPr>
              <a:t>Presentación del curso</a:t>
            </a:r>
            <a:endParaRPr lang="en-GB" dirty="0">
              <a:solidFill>
                <a:schemeClr val="accent4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330"/>
            <a:ext cx="8229600" cy="4525963"/>
          </a:xfrm>
        </p:spPr>
        <p:txBody>
          <a:bodyPr>
            <a:normAutofit fontScale="47500" lnSpcReduction="20000"/>
          </a:bodyPr>
          <a:lstStyle/>
          <a:p>
            <a:r>
              <a:rPr lang="es-ES" b="1" dirty="0">
                <a:solidFill>
                  <a:schemeClr val="accent4"/>
                </a:solidFill>
                <a:cs typeface="Arial" panose="020B0604020202020204" pitchFamily="34" charset="0"/>
              </a:rPr>
              <a:t>Profesor: Damaris Arancibia </a:t>
            </a:r>
            <a:r>
              <a:rPr lang="es-ES" b="1" dirty="0" err="1">
                <a:solidFill>
                  <a:schemeClr val="accent4"/>
                </a:solidFill>
                <a:cs typeface="Arial" panose="020B0604020202020204" pitchFamily="34" charset="0"/>
              </a:rPr>
              <a:t>Bacelli</a:t>
            </a:r>
            <a:r>
              <a:rPr lang="es-ES" b="1" dirty="0">
                <a:solidFill>
                  <a:schemeClr val="accent4"/>
                </a:solidFill>
                <a:cs typeface="Arial" panose="020B0604020202020204" pitchFamily="34" charset="0"/>
              </a:rPr>
              <a:t>(), Nelson Ríos Pacheco(), Héctor Jaime Fuenzalida (</a:t>
            </a:r>
            <a:r>
              <a:rPr lang="es-ES" b="1" dirty="0">
                <a:solidFill>
                  <a:schemeClr val="accent4"/>
                </a:solidFill>
                <a:cs typeface="Arial" panose="020B0604020202020204" pitchFamily="34" charset="0"/>
                <a:hlinkClick r:id="rId2"/>
              </a:rPr>
              <a:t>hector.Jaime.f@gmail.com</a:t>
            </a:r>
            <a:r>
              <a:rPr lang="es-ES" b="1" dirty="0">
                <a:solidFill>
                  <a:schemeClr val="accent4"/>
                </a:solidFill>
                <a:cs typeface="Arial" panose="020B0604020202020204" pitchFamily="34" charset="0"/>
              </a:rPr>
              <a:t>),</a:t>
            </a:r>
          </a:p>
          <a:p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2 </a:t>
            </a:r>
            <a:r>
              <a:rPr lang="es-ES" b="1" dirty="0" err="1">
                <a:solidFill>
                  <a:srgbClr val="002060"/>
                </a:solidFill>
                <a:cs typeface="Arial" panose="020B0604020202020204" pitchFamily="34" charset="0"/>
              </a:rPr>
              <a:t>hrs</a:t>
            </a:r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 teoría + 2 </a:t>
            </a:r>
            <a:r>
              <a:rPr lang="es-ES" b="1" dirty="0" err="1">
                <a:solidFill>
                  <a:srgbClr val="002060"/>
                </a:solidFill>
                <a:cs typeface="Arial" panose="020B0604020202020204" pitchFamily="34" charset="0"/>
              </a:rPr>
              <a:t>hrs</a:t>
            </a:r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s-ES" b="1" dirty="0" err="1">
                <a:solidFill>
                  <a:srgbClr val="002060"/>
                </a:solidFill>
                <a:cs typeface="Arial" panose="020B0604020202020204" pitchFamily="34" charset="0"/>
              </a:rPr>
              <a:t>Lab</a:t>
            </a:r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. </a:t>
            </a:r>
          </a:p>
          <a:p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Evaluación: 6 pruebas + 1 (Laboratorio + CUC)</a:t>
            </a:r>
          </a:p>
          <a:p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Contenidos: (semestre 1)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 Electrostática y ley de Coulomb (1D y 2D)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S2 Campo eléctrico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S3 Ley de Gauss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S4 Aplicaciones de Ley de Gauss</a:t>
            </a:r>
          </a:p>
          <a:p>
            <a:pPr marL="400050" lvl="1" indent="0">
              <a:buNone/>
            </a:pPr>
            <a:r>
              <a:rPr lang="es-ES" b="1" dirty="0">
                <a:solidFill>
                  <a:srgbClr val="FF0000"/>
                </a:solidFill>
                <a:cs typeface="Arial" panose="020B0604020202020204" pitchFamily="34" charset="0"/>
              </a:rPr>
              <a:t>S5 Prueba 1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S6 Potencial eléctrico y conservación de la energía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S7 Capacitores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S8-9 Resistencia eléctrica</a:t>
            </a:r>
          </a:p>
          <a:p>
            <a:pPr marL="400050" lvl="1" indent="0">
              <a:buNone/>
            </a:pPr>
            <a:r>
              <a:rPr lang="es-ES" b="1" dirty="0">
                <a:solidFill>
                  <a:srgbClr val="FF0000"/>
                </a:solidFill>
                <a:cs typeface="Arial" panose="020B0604020202020204" pitchFamily="34" charset="0"/>
              </a:rPr>
              <a:t>S10 Prueba 2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S11 Introducción al magnetismo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S12 Campo magnético y Fuerza magnética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S13 Ley de </a:t>
            </a:r>
            <a:r>
              <a:rPr lang="es-ES" dirty="0" err="1">
                <a:solidFill>
                  <a:srgbClr val="002060"/>
                </a:solidFill>
                <a:cs typeface="Arial" panose="020B0604020202020204" pitchFamily="34" charset="0"/>
              </a:rPr>
              <a:t>Ampère</a:t>
            </a: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, campo eléctrico de un conductor infinito de corriente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S14 Campo magnético de un solenoide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S15 Ley de Biot-Savart*</a:t>
            </a:r>
          </a:p>
          <a:p>
            <a:pPr marL="400050" lvl="1" indent="0">
              <a:buNone/>
            </a:pPr>
            <a:r>
              <a:rPr lang="es-ES" b="1" dirty="0">
                <a:solidFill>
                  <a:srgbClr val="FF0000"/>
                </a:solidFill>
                <a:cs typeface="Arial" panose="020B0604020202020204" pitchFamily="34" charset="0"/>
              </a:rPr>
              <a:t>S16 Prueba 3</a:t>
            </a:r>
          </a:p>
          <a:p>
            <a:pPr marL="0" indent="0">
              <a:buNone/>
            </a:pPr>
            <a:endParaRPr lang="es-E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187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Electrostática</a:t>
            </a:r>
            <a:endParaRPr lang="en-GB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E5D5741-0396-894B-8745-F4AD6FE45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28" y="3789040"/>
            <a:ext cx="3420409" cy="2931780"/>
          </a:xfrm>
          <a:prstGeom prst="rect">
            <a:avLst/>
          </a:prstGeom>
        </p:spPr>
      </p:pic>
      <p:pic>
        <p:nvPicPr>
          <p:cNvPr id="2050" name="Picture 2" descr="Triboelectric effect - Wikipedia">
            <a:extLst>
              <a:ext uri="{FF2B5EF4-FFF2-40B4-BE49-F238E27FC236}">
                <a16:creationId xmlns:a16="http://schemas.microsoft.com/office/drawing/2014/main" id="{E5F6806F-157F-DF46-9B01-91601B1B4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228" y="1384603"/>
            <a:ext cx="3420409" cy="226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 descr="Imagen que contiene interior, tabla, hombre, cocina&#10;&#10;Descripción generada automáticamente">
            <a:extLst>
              <a:ext uri="{FF2B5EF4-FFF2-40B4-BE49-F238E27FC236}">
                <a16:creationId xmlns:a16="http://schemas.microsoft.com/office/drawing/2014/main" id="{B3C55C37-0A3E-9637-3CF2-BFDE26B9C1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56" y="1700808"/>
            <a:ext cx="3420409" cy="279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88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43E30D6-04E4-2C48-B188-FE29640A6C4D}"/>
              </a:ext>
            </a:extLst>
          </p:cNvPr>
          <p:cNvSpPr txBox="1"/>
          <p:nvPr/>
        </p:nvSpPr>
        <p:spPr>
          <a:xfrm>
            <a:off x="706339" y="1207240"/>
            <a:ext cx="77313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  <a:latin typeface="+mj-lt"/>
              </a:rPr>
              <a:t>En este capítulo estudiaremos: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La naturaleza de la carga eléctrica y ¿cómo sabemos que la carga eléctrica se conserva?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¿Cómo los objetos se cargan eléctricamente?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¿Cómo utilizar la ley de Coulomb para calcular la fuerza eléctrica entre cargas?</a:t>
            </a:r>
            <a:endParaRPr lang="es-CL" sz="2400" dirty="0">
              <a:solidFill>
                <a:schemeClr val="accent4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869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EAAE2-C32F-2B4F-AB2E-40C488CE4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" y="1556792"/>
            <a:ext cx="9144000" cy="436823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7ADD468-5BD7-1F4C-88BE-2F12B003CE28}"/>
              </a:ext>
            </a:extLst>
          </p:cNvPr>
          <p:cNvSpPr/>
          <p:nvPr/>
        </p:nvSpPr>
        <p:spPr>
          <a:xfrm>
            <a:off x="251520" y="476672"/>
            <a:ext cx="3959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Experimentos clásicos en electrostática </a:t>
            </a:r>
          </a:p>
        </p:txBody>
      </p:sp>
    </p:spTree>
    <p:extLst>
      <p:ext uri="{BB962C8B-B14F-4D97-AF65-F5344CB8AC3E}">
        <p14:creationId xmlns:p14="http://schemas.microsoft.com/office/powerpoint/2010/main" val="3515200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60D0B8C-7A00-804E-8937-318E3DD71A70}"/>
              </a:ext>
            </a:extLst>
          </p:cNvPr>
          <p:cNvSpPr/>
          <p:nvPr/>
        </p:nvSpPr>
        <p:spPr>
          <a:xfrm>
            <a:off x="386944" y="404664"/>
            <a:ext cx="43290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¿Cómo sabemos si un objeto se carga positiva o negativamente?</a:t>
            </a:r>
          </a:p>
        </p:txBody>
      </p:sp>
      <p:pic>
        <p:nvPicPr>
          <p:cNvPr id="3078" name="Picture 6" descr="Triboelectric Series">
            <a:extLst>
              <a:ext uri="{FF2B5EF4-FFF2-40B4-BE49-F238E27FC236}">
                <a16:creationId xmlns:a16="http://schemas.microsoft.com/office/drawing/2014/main" id="{0D800C2B-7DCF-2C4C-B5B0-43063060B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840" y="137585"/>
            <a:ext cx="1944216" cy="6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Quiz 10.1 Exploring the Nature of Static Electricity">
            <a:extLst>
              <a:ext uri="{FF2B5EF4-FFF2-40B4-BE49-F238E27FC236}">
                <a16:creationId xmlns:a16="http://schemas.microsoft.com/office/drawing/2014/main" id="{D49A2765-D66B-A146-8094-4A6627E1D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4" y="1916832"/>
            <a:ext cx="5701128" cy="184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853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atomo_gi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9" y="332656"/>
            <a:ext cx="3306068" cy="2478094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D69DC0E4-E4AE-F342-BF5C-E82504F867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912440"/>
            <a:ext cx="4108278" cy="269483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9B08C42-3EF3-BE48-8C59-21DDA4A4A914}"/>
              </a:ext>
            </a:extLst>
          </p:cNvPr>
          <p:cNvSpPr/>
          <p:nvPr/>
        </p:nvSpPr>
        <p:spPr>
          <a:xfrm>
            <a:off x="4158508" y="236649"/>
            <a:ext cx="3122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Átomo de litio   </a:t>
            </a:r>
            <a:endParaRPr lang="es-CL" sz="2800" dirty="0">
              <a:solidFill>
                <a:srgbClr val="0070C0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4861856-B6F7-8244-9DEE-D7163B3C884A}"/>
              </a:ext>
            </a:extLst>
          </p:cNvPr>
          <p:cNvSpPr/>
          <p:nvPr/>
        </p:nvSpPr>
        <p:spPr>
          <a:xfrm>
            <a:off x="299759" y="3607275"/>
            <a:ext cx="3858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e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-1,602 x 10</a:t>
            </a:r>
            <a:r>
              <a:rPr lang="es-ES" sz="2800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-19 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FA0FEA1-C4E8-EA45-AF73-03A6297969C8}"/>
              </a:ext>
            </a:extLst>
          </p:cNvPr>
          <p:cNvSpPr/>
          <p:nvPr/>
        </p:nvSpPr>
        <p:spPr>
          <a:xfrm>
            <a:off x="304568" y="4374558"/>
            <a:ext cx="3853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p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+1,602 x 10</a:t>
            </a:r>
            <a:r>
              <a:rPr lang="es-ES" sz="2800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-19 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DF0D24-6552-884F-9EEE-22060FFFB809}"/>
              </a:ext>
            </a:extLst>
          </p:cNvPr>
          <p:cNvSpPr/>
          <p:nvPr/>
        </p:nvSpPr>
        <p:spPr>
          <a:xfrm>
            <a:off x="299759" y="5138243"/>
            <a:ext cx="14686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n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0 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B55CC02-9D7D-334C-9D81-BE0ECE18CAEE}"/>
              </a:ext>
            </a:extLst>
          </p:cNvPr>
          <p:cNvSpPr/>
          <p:nvPr/>
        </p:nvSpPr>
        <p:spPr>
          <a:xfrm>
            <a:off x="4450086" y="3759846"/>
            <a:ext cx="469391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Unidad de carga eléctrica</a:t>
            </a:r>
          </a:p>
          <a:p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“coulomb” [C]</a:t>
            </a:r>
            <a:endParaRPr lang="es-CL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57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EA788AF-5FFE-2A40-9B97-818901D14877}"/>
              </a:ext>
            </a:extLst>
          </p:cNvPr>
          <p:cNvSpPr/>
          <p:nvPr/>
        </p:nvSpPr>
        <p:spPr>
          <a:xfrm>
            <a:off x="386944" y="404664"/>
            <a:ext cx="43290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La carga eléctrica se conserva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7310DD-591D-D74B-8A59-4E247EB2717D}"/>
              </a:ext>
            </a:extLst>
          </p:cNvPr>
          <p:cNvSpPr/>
          <p:nvPr/>
        </p:nvSpPr>
        <p:spPr>
          <a:xfrm>
            <a:off x="396089" y="2132856"/>
            <a:ext cx="4031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chemeClr val="accent4"/>
                </a:solidFill>
              </a:rPr>
              <a:t>En cualquier proceso físico, la carga total de un sistema aislado se conserva. Es decir, la suma algebraica de cargas positivas y negativas presente en cierto instante no varía.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7BD6800-7C09-FE4F-A6CF-27DE8A3DA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4031896" cy="599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565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BBE5189-C5A8-244F-A3D6-9A083750B5BF}"/>
              </a:ext>
            </a:extLst>
          </p:cNvPr>
          <p:cNvSpPr/>
          <p:nvPr/>
        </p:nvSpPr>
        <p:spPr>
          <a:xfrm>
            <a:off x="539552" y="764704"/>
            <a:ext cx="75608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Ejemplo: </a:t>
            </a:r>
            <a:r>
              <a:rPr lang="es-ES" sz="2400" dirty="0">
                <a:solidFill>
                  <a:schemeClr val="accent4"/>
                </a:solidFill>
              </a:rPr>
              <a:t>La figura muestra dos esferas que inicialmente tienen +4 C y +8 C de carga. Después de una interacción (que podría ser simplemente que se toquen entre sí), la esfera azul tiene +10 C de carga y la esfera roja tiene una cantidad desconocida de carga. Utilice la ley de conservación de la carga para encontrar la carga final en la esfera roja.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5122" name="Picture 2" descr="This figure has two rows, one below the other. The upper row is labeled 'Before interaction', and the lower row is labeled 'After interaction'. Each row has a blue sphere and a red sphere next to each other. In the upper row, the blue sphere is marked as 'plus 4 C' and the red sphere is marked as 'plus 8 C'. In the lower row, the blue sphere is marked as 'plus 10 C' and the red sphere is marked as 'q subscript red = ?'">
            <a:extLst>
              <a:ext uri="{FF2B5EF4-FFF2-40B4-BE49-F238E27FC236}">
                <a16:creationId xmlns:a16="http://schemas.microsoft.com/office/drawing/2014/main" id="{93C4446F-D75F-E74A-B6FA-1B9C444E4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73016"/>
            <a:ext cx="37846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32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DUCATION BLOG: Basic Electricity">
            <a:extLst>
              <a:ext uri="{FF2B5EF4-FFF2-40B4-BE49-F238E27FC236}">
                <a16:creationId xmlns:a16="http://schemas.microsoft.com/office/drawing/2014/main" id="{7AA7DFF1-2A35-B248-AE29-9D6D3B8A1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126" y="404664"/>
            <a:ext cx="5342930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2927EFD-170D-574E-B318-584121CAFCAE}"/>
              </a:ext>
            </a:extLst>
          </p:cNvPr>
          <p:cNvSpPr/>
          <p:nvPr/>
        </p:nvSpPr>
        <p:spPr>
          <a:xfrm>
            <a:off x="386944" y="404664"/>
            <a:ext cx="260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Conductores y aislantes eléctricos </a:t>
            </a:r>
          </a:p>
        </p:txBody>
      </p:sp>
    </p:spTree>
    <p:extLst>
      <p:ext uri="{BB962C8B-B14F-4D97-AF65-F5344CB8AC3E}">
        <p14:creationId xmlns:p14="http://schemas.microsoft.com/office/powerpoint/2010/main" val="2486326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83A15F9-C8EB-FA48-AE0A-4813D4379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4744"/>
            <a:ext cx="9144000" cy="3142872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A669F89-CED7-984B-B2A6-4F46B9AF2A15}"/>
              </a:ext>
            </a:extLst>
          </p:cNvPr>
          <p:cNvSpPr/>
          <p:nvPr/>
        </p:nvSpPr>
        <p:spPr>
          <a:xfrm>
            <a:off x="386944" y="404664"/>
            <a:ext cx="569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Atracción electrostática (fuerza eléctrica )</a:t>
            </a:r>
          </a:p>
        </p:txBody>
      </p:sp>
    </p:spTree>
    <p:extLst>
      <p:ext uri="{BB962C8B-B14F-4D97-AF65-F5344CB8AC3E}">
        <p14:creationId xmlns:p14="http://schemas.microsoft.com/office/powerpoint/2010/main" val="920168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23886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Fuerza eléctrica</a:t>
            </a:r>
            <a:r>
              <a:rPr lang="es-ES" dirty="0">
                <a:solidFill>
                  <a:srgbClr val="002060"/>
                </a:solidFill>
                <a:latin typeface="Comic Sans MS"/>
                <a:cs typeface="Comic Sans MS"/>
              </a:rPr>
              <a:t>: Ley de Coulomb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91DD56D-4C0C-6D48-BA04-C652B544B7FC}"/>
                  </a:ext>
                </a:extLst>
              </p:cNvPr>
              <p:cNvSpPr txBox="1"/>
              <p:nvPr/>
            </p:nvSpPr>
            <p:spPr>
              <a:xfrm>
                <a:off x="899592" y="2348880"/>
                <a:ext cx="2951834" cy="1186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40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s-ES" sz="40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s-ES" sz="40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es-ES" sz="40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CL" sz="4000" dirty="0">
                  <a:solidFill>
                    <a:srgbClr val="002060"/>
                  </a:solidFill>
                  <a:latin typeface="Lucida Handwriting" panose="03010101010101010101" pitchFamily="66" charset="77"/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91DD56D-4C0C-6D48-BA04-C652B544B7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2348880"/>
                <a:ext cx="2951834" cy="1186159"/>
              </a:xfrm>
              <a:prstGeom prst="rect">
                <a:avLst/>
              </a:prstGeom>
              <a:blipFill>
                <a:blip r:embed="rId2"/>
                <a:stretch>
                  <a:fillRect l="-3004" b="-947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adroTexto 3">
            <a:extLst>
              <a:ext uri="{FF2B5EF4-FFF2-40B4-BE49-F238E27FC236}">
                <a16:creationId xmlns:a16="http://schemas.microsoft.com/office/drawing/2014/main" id="{D1835C2C-0C8F-6146-867F-82355CF23CD9}"/>
              </a:ext>
            </a:extLst>
          </p:cNvPr>
          <p:cNvSpPr txBox="1"/>
          <p:nvPr/>
        </p:nvSpPr>
        <p:spPr>
          <a:xfrm>
            <a:off x="7194076" y="1478481"/>
            <a:ext cx="516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D9FAA1A-87C8-1F46-9394-7D576F13E479}"/>
              </a:ext>
            </a:extLst>
          </p:cNvPr>
          <p:cNvSpPr txBox="1"/>
          <p:nvPr/>
        </p:nvSpPr>
        <p:spPr>
          <a:xfrm>
            <a:off x="4817812" y="2381645"/>
            <a:ext cx="516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4A5BC73-95D1-3C49-853E-0396AF6574DD}"/>
              </a:ext>
            </a:extLst>
          </p:cNvPr>
          <p:cNvCxnSpPr>
            <a:cxnSpLocks/>
          </p:cNvCxnSpPr>
          <p:nvPr/>
        </p:nvCxnSpPr>
        <p:spPr>
          <a:xfrm flipV="1">
            <a:off x="5508104" y="2564858"/>
            <a:ext cx="2049809" cy="84437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B94B7911-38EA-4443-A628-B4E870F98ABF}"/>
              </a:ext>
            </a:extLst>
          </p:cNvPr>
          <p:cNvSpPr txBox="1"/>
          <p:nvPr/>
        </p:nvSpPr>
        <p:spPr>
          <a:xfrm>
            <a:off x="6409329" y="2904865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E36AF36-7D63-AF4A-862A-2487B8ACF1D0}"/>
              </a:ext>
            </a:extLst>
          </p:cNvPr>
          <p:cNvSpPr/>
          <p:nvPr/>
        </p:nvSpPr>
        <p:spPr>
          <a:xfrm>
            <a:off x="5076056" y="2904865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4EB5F9C3-A384-C54F-A6CD-A6ADB6CD061A}"/>
              </a:ext>
            </a:extLst>
          </p:cNvPr>
          <p:cNvSpPr/>
          <p:nvPr/>
        </p:nvSpPr>
        <p:spPr>
          <a:xfrm>
            <a:off x="7194076" y="2013181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FDF0B4E1-A9BE-A944-92E2-AA1179EA1327}"/>
                  </a:ext>
                </a:extLst>
              </p:cNvPr>
              <p:cNvSpPr txBox="1"/>
              <p:nvPr/>
            </p:nvSpPr>
            <p:spPr>
              <a:xfrm>
                <a:off x="457200" y="4556456"/>
                <a:ext cx="5110694" cy="14820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2800" dirty="0">
                    <a:solidFill>
                      <a:schemeClr val="accent6"/>
                    </a:solidFill>
                    <a:latin typeface="Comic Sans MS" panose="030F0902030302020204" pitchFamily="66" charset="0"/>
                  </a:rPr>
                  <a:t>Permitividad del espacio libre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9,0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d>
                        <m:dPr>
                          <m:begChr m:val="["/>
                          <m:endChr m:val="]"/>
                          <m:ctrlPr>
                            <a:rPr lang="es-ES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800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𝐶</m:t>
                                  </m:r>
                                </m:e>
                                <m:sup>
                                  <m:r>
                                    <a:rPr lang="es-ES" sz="28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FDF0B4E1-A9BE-A944-92E2-AA1179EA13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4556456"/>
                <a:ext cx="5110694" cy="1482072"/>
              </a:xfrm>
              <a:prstGeom prst="rect">
                <a:avLst/>
              </a:prstGeom>
              <a:blipFill>
                <a:blip r:embed="rId3"/>
                <a:stretch>
                  <a:fillRect l="-2730" t="-4237" r="-14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F25FF16F-7EFE-0C46-A410-25CCB0E734C0}"/>
              </a:ext>
            </a:extLst>
          </p:cNvPr>
          <p:cNvCxnSpPr/>
          <p:nvPr/>
        </p:nvCxnSpPr>
        <p:spPr>
          <a:xfrm>
            <a:off x="2195736" y="3356077"/>
            <a:ext cx="0" cy="121954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Elipse 20">
            <a:extLst>
              <a:ext uri="{FF2B5EF4-FFF2-40B4-BE49-F238E27FC236}">
                <a16:creationId xmlns:a16="http://schemas.microsoft.com/office/drawing/2014/main" id="{726D51F2-257B-8546-B452-C091DE6F1931}"/>
              </a:ext>
            </a:extLst>
          </p:cNvPr>
          <p:cNvSpPr/>
          <p:nvPr/>
        </p:nvSpPr>
        <p:spPr>
          <a:xfrm>
            <a:off x="1763688" y="2708920"/>
            <a:ext cx="936104" cy="647157"/>
          </a:xfrm>
          <a:prstGeom prst="ellips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4B419109-F2D1-8C4C-B58E-DC819243794C}"/>
              </a:ext>
            </a:extLst>
          </p:cNvPr>
          <p:cNvSpPr txBox="1"/>
          <p:nvPr/>
        </p:nvSpPr>
        <p:spPr>
          <a:xfrm>
            <a:off x="228772" y="1442087"/>
            <a:ext cx="5567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Magnitud</a:t>
            </a:r>
            <a:r>
              <a:rPr lang="es-ES" sz="2800" dirty="0">
                <a:solidFill>
                  <a:srgbClr val="00B050"/>
                </a:solidFill>
                <a:latin typeface="Comic Sans MS" panose="030F0902030302020204" pitchFamily="66" charset="0"/>
              </a:rPr>
              <a:t> de la fuerza eléctrica </a:t>
            </a:r>
            <a:endParaRPr lang="es-CL" sz="2800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 descr="Del modelo imponderable a la hipótesis cuántica — Cuaderno de Cultura  Científica">
            <a:extLst>
              <a:ext uri="{FF2B5EF4-FFF2-40B4-BE49-F238E27FC236}">
                <a16:creationId xmlns:a16="http://schemas.microsoft.com/office/drawing/2014/main" id="{6E213A68-0B23-2940-95B4-CA82BD52A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11078"/>
            <a:ext cx="1799899" cy="244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44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9" grpId="0"/>
      <p:bldP spid="13" grpId="0" animBg="1"/>
      <p:bldP spid="14" grpId="0" animBg="1"/>
      <p:bldP spid="17" grpId="0"/>
      <p:bldP spid="21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Elipse 29">
            <a:extLst>
              <a:ext uri="{FF2B5EF4-FFF2-40B4-BE49-F238E27FC236}">
                <a16:creationId xmlns:a16="http://schemas.microsoft.com/office/drawing/2014/main" id="{74896B01-34CC-4641-99FB-6909B4942BBB}"/>
              </a:ext>
            </a:extLst>
          </p:cNvPr>
          <p:cNvSpPr/>
          <p:nvPr/>
        </p:nvSpPr>
        <p:spPr>
          <a:xfrm>
            <a:off x="5715833" y="4236845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88EAB46-9D3F-1C47-A4F0-71A1F11C7F21}"/>
              </a:ext>
            </a:extLst>
          </p:cNvPr>
          <p:cNvSpPr txBox="1"/>
          <p:nvPr/>
        </p:nvSpPr>
        <p:spPr>
          <a:xfrm>
            <a:off x="5689910" y="263691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86F001C-1FE2-F342-9837-9F5EB752CE67}"/>
              </a:ext>
            </a:extLst>
          </p:cNvPr>
          <p:cNvSpPr txBox="1"/>
          <p:nvPr/>
        </p:nvSpPr>
        <p:spPr>
          <a:xfrm>
            <a:off x="2948016" y="264159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BF3F6EE3-961E-A549-AE37-8F12BFD32628}"/>
              </a:ext>
            </a:extLst>
          </p:cNvPr>
          <p:cNvSpPr/>
          <p:nvPr/>
        </p:nvSpPr>
        <p:spPr>
          <a:xfrm>
            <a:off x="2987824" y="3048927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45E48D0A-8D02-AF44-A224-C0C784334815}"/>
              </a:ext>
            </a:extLst>
          </p:cNvPr>
          <p:cNvSpPr/>
          <p:nvPr/>
        </p:nvSpPr>
        <p:spPr>
          <a:xfrm>
            <a:off x="5622332" y="3048927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E99E4891-8532-694E-9F32-B91C5387F4D1}"/>
              </a:ext>
            </a:extLst>
          </p:cNvPr>
          <p:cNvCxnSpPr/>
          <p:nvPr/>
        </p:nvCxnSpPr>
        <p:spPr>
          <a:xfrm>
            <a:off x="3203848" y="3264951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EAA3C0FF-C161-2142-B016-468E02C12485}"/>
                  </a:ext>
                </a:extLst>
              </p:cNvPr>
              <p:cNvSpPr txBox="1"/>
              <p:nvPr/>
            </p:nvSpPr>
            <p:spPr>
              <a:xfrm>
                <a:off x="3650835" y="2633797"/>
                <a:ext cx="607218" cy="48314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800" b="1" i="1" smtClean="0">
                              <a:latin typeface="Cambria Math" panose="02040503050406030204" pitchFamily="18" charset="0"/>
                            </a:rPr>
                            <m:t>𝟐𝟏</m:t>
                          </m:r>
                        </m:sub>
                      </m:sSub>
                    </m:oMath>
                  </m:oMathPara>
                </a14:m>
                <a:endParaRPr lang="es-CL" sz="2800" b="1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EAA3C0FF-C161-2142-B016-468E02C124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0835" y="2633797"/>
                <a:ext cx="607218" cy="483146"/>
              </a:xfrm>
              <a:prstGeom prst="rect">
                <a:avLst/>
              </a:prstGeom>
              <a:blipFill>
                <a:blip r:embed="rId2"/>
                <a:stretch>
                  <a:fillRect l="-16327" r="-8163" b="-1538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EA20F3A8-F6DF-4449-9AF3-D021BDC4AA4E}"/>
              </a:ext>
            </a:extLst>
          </p:cNvPr>
          <p:cNvCxnSpPr>
            <a:cxnSpLocks/>
          </p:cNvCxnSpPr>
          <p:nvPr/>
        </p:nvCxnSpPr>
        <p:spPr>
          <a:xfrm flipH="1">
            <a:off x="4703212" y="3250504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EE084325-C40E-294E-B3EA-2AE412AC33AA}"/>
                  </a:ext>
                </a:extLst>
              </p:cNvPr>
              <p:cNvSpPr/>
              <p:nvPr/>
            </p:nvSpPr>
            <p:spPr>
              <a:xfrm>
                <a:off x="4696782" y="2587630"/>
                <a:ext cx="850361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800" b="1" i="1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s-ES" sz="28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EE084325-C40E-294E-B3EA-2AE412AC33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6782" y="2587630"/>
                <a:ext cx="850361" cy="575479"/>
              </a:xfrm>
              <a:prstGeom prst="rect">
                <a:avLst/>
              </a:prstGeom>
              <a:blipFill>
                <a:blip r:embed="rId3"/>
                <a:stretch>
                  <a:fillRect b="-42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CuadroTexto 20">
            <a:extLst>
              <a:ext uri="{FF2B5EF4-FFF2-40B4-BE49-F238E27FC236}">
                <a16:creationId xmlns:a16="http://schemas.microsoft.com/office/drawing/2014/main" id="{EA0B623F-E6C9-3B49-BE61-F8A6FFDD498F}"/>
              </a:ext>
            </a:extLst>
          </p:cNvPr>
          <p:cNvSpPr txBox="1"/>
          <p:nvPr/>
        </p:nvSpPr>
        <p:spPr>
          <a:xfrm>
            <a:off x="5729718" y="380907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5E5542A5-A66D-8641-BC62-DBD541409D5D}"/>
              </a:ext>
            </a:extLst>
          </p:cNvPr>
          <p:cNvSpPr txBox="1"/>
          <p:nvPr/>
        </p:nvSpPr>
        <p:spPr>
          <a:xfrm>
            <a:off x="2987824" y="3813759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8ABE5260-8CD6-5449-96B0-13CF96EE3F5D}"/>
              </a:ext>
            </a:extLst>
          </p:cNvPr>
          <p:cNvSpPr/>
          <p:nvPr/>
        </p:nvSpPr>
        <p:spPr>
          <a:xfrm>
            <a:off x="3027632" y="4221088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7381DC30-B76F-7446-A723-5B4B0FBB6F3F}"/>
              </a:ext>
            </a:extLst>
          </p:cNvPr>
          <p:cNvCxnSpPr/>
          <p:nvPr/>
        </p:nvCxnSpPr>
        <p:spPr>
          <a:xfrm>
            <a:off x="5950706" y="4437112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9E90F6A2-0BFB-C14C-B579-EBD8358D3259}"/>
              </a:ext>
            </a:extLst>
          </p:cNvPr>
          <p:cNvCxnSpPr>
            <a:cxnSpLocks/>
          </p:cNvCxnSpPr>
          <p:nvPr/>
        </p:nvCxnSpPr>
        <p:spPr>
          <a:xfrm flipH="1">
            <a:off x="2123728" y="4437112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1" name="Elipse 30">
            <a:extLst>
              <a:ext uri="{FF2B5EF4-FFF2-40B4-BE49-F238E27FC236}">
                <a16:creationId xmlns:a16="http://schemas.microsoft.com/office/drawing/2014/main" id="{F074F464-577F-CD4E-8A85-CDB3D3BFA5C1}"/>
              </a:ext>
            </a:extLst>
          </p:cNvPr>
          <p:cNvSpPr/>
          <p:nvPr/>
        </p:nvSpPr>
        <p:spPr>
          <a:xfrm>
            <a:off x="5715833" y="5706254"/>
            <a:ext cx="432048" cy="43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6AD891E0-1958-2946-887E-0A73948A29A7}"/>
              </a:ext>
            </a:extLst>
          </p:cNvPr>
          <p:cNvSpPr txBox="1"/>
          <p:nvPr/>
        </p:nvSpPr>
        <p:spPr>
          <a:xfrm>
            <a:off x="5729718" y="527848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FDE12D6B-9A9B-F440-93B5-4E138FCC483B}"/>
              </a:ext>
            </a:extLst>
          </p:cNvPr>
          <p:cNvSpPr txBox="1"/>
          <p:nvPr/>
        </p:nvSpPr>
        <p:spPr>
          <a:xfrm>
            <a:off x="2987824" y="528316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5CD0F5EE-2AEA-A143-9EDD-5D70C3535492}"/>
              </a:ext>
            </a:extLst>
          </p:cNvPr>
          <p:cNvSpPr/>
          <p:nvPr/>
        </p:nvSpPr>
        <p:spPr>
          <a:xfrm>
            <a:off x="3027632" y="5690497"/>
            <a:ext cx="432048" cy="43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379B66C7-5F4B-604F-8011-F56E620801FF}"/>
              </a:ext>
            </a:extLst>
          </p:cNvPr>
          <p:cNvCxnSpPr/>
          <p:nvPr/>
        </p:nvCxnSpPr>
        <p:spPr>
          <a:xfrm>
            <a:off x="5950706" y="5906521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3FD2DACE-3D47-0C46-BF7C-ADF7C67EDE93}"/>
              </a:ext>
            </a:extLst>
          </p:cNvPr>
          <p:cNvCxnSpPr>
            <a:cxnSpLocks/>
          </p:cNvCxnSpPr>
          <p:nvPr/>
        </p:nvCxnSpPr>
        <p:spPr>
          <a:xfrm flipH="1">
            <a:off x="2123728" y="5906521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0" name="CuadroTexto 39">
            <a:extLst>
              <a:ext uri="{FF2B5EF4-FFF2-40B4-BE49-F238E27FC236}">
                <a16:creationId xmlns:a16="http://schemas.microsoft.com/office/drawing/2014/main" id="{060058B3-83A9-DA4F-981C-B36A4B89A1F6}"/>
              </a:ext>
            </a:extLst>
          </p:cNvPr>
          <p:cNvSpPr txBox="1"/>
          <p:nvPr/>
        </p:nvSpPr>
        <p:spPr>
          <a:xfrm>
            <a:off x="3041363" y="3459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EF698DA-83AF-3344-B45A-E7E26AC9C8D7}"/>
              </a:ext>
            </a:extLst>
          </p:cNvPr>
          <p:cNvSpPr txBox="1"/>
          <p:nvPr/>
        </p:nvSpPr>
        <p:spPr>
          <a:xfrm>
            <a:off x="5713935" y="3459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CE567CEC-8DE5-CF43-B007-FE011CB7F61B}"/>
              </a:ext>
            </a:extLst>
          </p:cNvPr>
          <p:cNvSpPr txBox="1"/>
          <p:nvPr/>
        </p:nvSpPr>
        <p:spPr>
          <a:xfrm>
            <a:off x="3109910" y="47158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907D17B2-C0CA-0B48-B52E-5E962542330C}"/>
              </a:ext>
            </a:extLst>
          </p:cNvPr>
          <p:cNvSpPr txBox="1"/>
          <p:nvPr/>
        </p:nvSpPr>
        <p:spPr>
          <a:xfrm>
            <a:off x="5782482" y="47158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29F9A116-B5A8-A440-93CE-C9138AB3EF15}"/>
              </a:ext>
            </a:extLst>
          </p:cNvPr>
          <p:cNvSpPr txBox="1"/>
          <p:nvPr/>
        </p:nvSpPr>
        <p:spPr>
          <a:xfrm>
            <a:off x="3109910" y="62280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FD0E8B0E-0126-734D-A784-EAEEEB719F08}"/>
              </a:ext>
            </a:extLst>
          </p:cNvPr>
          <p:cNvSpPr txBox="1"/>
          <p:nvPr/>
        </p:nvSpPr>
        <p:spPr>
          <a:xfrm>
            <a:off x="5782482" y="62280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CAF09741-2356-D448-9E3D-F0B08AEB7C6D}"/>
              </a:ext>
            </a:extLst>
          </p:cNvPr>
          <p:cNvSpPr txBox="1"/>
          <p:nvPr/>
        </p:nvSpPr>
        <p:spPr>
          <a:xfrm>
            <a:off x="1145611" y="1491734"/>
            <a:ext cx="2505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Comic Sans MS" panose="030F0902030302020204" pitchFamily="66" charset="0"/>
              </a:rPr>
              <a:t>Fuerza que produce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r>
              <a:rPr lang="es-ES" sz="2000" dirty="0">
                <a:latin typeface="Comic Sans MS" panose="030F0902030302020204" pitchFamily="66" charset="0"/>
              </a:rPr>
              <a:t> sobre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endParaRPr lang="es-CL" sz="2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ED33811C-8E5A-994B-BC4A-87ECB0070F74}"/>
              </a:ext>
            </a:extLst>
          </p:cNvPr>
          <p:cNvSpPr txBox="1"/>
          <p:nvPr/>
        </p:nvSpPr>
        <p:spPr>
          <a:xfrm>
            <a:off x="354161" y="533890"/>
            <a:ext cx="776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Dirección</a:t>
            </a:r>
            <a:r>
              <a:rPr lang="es-ES" sz="2800" dirty="0">
                <a:solidFill>
                  <a:srgbClr val="00B050"/>
                </a:solidFill>
                <a:latin typeface="Comic Sans MS" panose="030F0902030302020204" pitchFamily="66" charset="0"/>
              </a:rPr>
              <a:t> de la fuerza eléctrica  (y notación) </a:t>
            </a:r>
            <a:endParaRPr lang="es-CL" sz="2800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36C1920D-E954-3F44-BED7-DF2E11CB33A7}"/>
              </a:ext>
            </a:extLst>
          </p:cNvPr>
          <p:cNvSpPr txBox="1"/>
          <p:nvPr/>
        </p:nvSpPr>
        <p:spPr>
          <a:xfrm>
            <a:off x="5813294" y="1418118"/>
            <a:ext cx="2505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Comic Sans MS" panose="030F0902030302020204" pitchFamily="66" charset="0"/>
              </a:rPr>
              <a:t>Fuerza que produce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r>
              <a:rPr lang="es-ES" sz="2000" dirty="0">
                <a:latin typeface="Comic Sans MS" panose="030F0902030302020204" pitchFamily="66" charset="0"/>
              </a:rPr>
              <a:t> sobre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endParaRPr lang="es-CL" sz="2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1C65DD5F-36ED-8C20-DBBE-91ED75464371}"/>
                  </a:ext>
                </a:extLst>
              </p:cNvPr>
              <p:cNvSpPr txBox="1"/>
              <p:nvPr/>
            </p:nvSpPr>
            <p:spPr>
              <a:xfrm>
                <a:off x="2262231" y="3809073"/>
                <a:ext cx="607218" cy="48314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800" b="1" i="1" smtClean="0">
                              <a:latin typeface="Cambria Math" panose="02040503050406030204" pitchFamily="18" charset="0"/>
                            </a:rPr>
                            <m:t>𝟐𝟏</m:t>
                          </m:r>
                        </m:sub>
                      </m:sSub>
                    </m:oMath>
                  </m:oMathPara>
                </a14:m>
                <a:endParaRPr lang="es-CL" sz="2800" b="1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1C65DD5F-36ED-8C20-DBBE-91ED754643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231" y="3809073"/>
                <a:ext cx="607218" cy="483146"/>
              </a:xfrm>
              <a:prstGeom prst="rect">
                <a:avLst/>
              </a:prstGeom>
              <a:blipFill>
                <a:blip r:embed="rId4"/>
                <a:stretch>
                  <a:fillRect l="-16327" r="-6122" b="-157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05561F97-6DDB-1003-9EF6-83789C999562}"/>
                  </a:ext>
                </a:extLst>
              </p:cNvPr>
              <p:cNvSpPr/>
              <p:nvPr/>
            </p:nvSpPr>
            <p:spPr>
              <a:xfrm>
                <a:off x="6062640" y="3760576"/>
                <a:ext cx="850361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800" b="1" i="1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s-ES" sz="28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05561F97-6DDB-1003-9EF6-83789C99956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2640" y="3760576"/>
                <a:ext cx="850361" cy="575479"/>
              </a:xfrm>
              <a:prstGeom prst="rect">
                <a:avLst/>
              </a:prstGeom>
              <a:blipFill>
                <a:blip r:embed="rId5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F25E18FC-7D74-CB04-7C81-9F4E4C64337E}"/>
                  </a:ext>
                </a:extLst>
              </p:cNvPr>
              <p:cNvSpPr/>
              <p:nvPr/>
            </p:nvSpPr>
            <p:spPr>
              <a:xfrm>
                <a:off x="6234868" y="5275367"/>
                <a:ext cx="850361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800" b="1" i="1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s-ES" sz="28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F25E18FC-7D74-CB04-7C81-9F4E4C6433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4868" y="5275367"/>
                <a:ext cx="850361" cy="575479"/>
              </a:xfrm>
              <a:prstGeom prst="rect">
                <a:avLst/>
              </a:prstGeom>
              <a:blipFill>
                <a:blip r:embed="rId6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29DE055C-EE2F-514E-3C01-3A82D955FA27}"/>
                  </a:ext>
                </a:extLst>
              </p:cNvPr>
              <p:cNvSpPr txBox="1"/>
              <p:nvPr/>
            </p:nvSpPr>
            <p:spPr>
              <a:xfrm>
                <a:off x="2232263" y="5231957"/>
                <a:ext cx="607218" cy="48314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800" b="1" i="1" smtClean="0">
                              <a:latin typeface="Cambria Math" panose="02040503050406030204" pitchFamily="18" charset="0"/>
                            </a:rPr>
                            <m:t>𝟐𝟏</m:t>
                          </m:r>
                        </m:sub>
                      </m:sSub>
                    </m:oMath>
                  </m:oMathPara>
                </a14:m>
                <a:endParaRPr lang="es-CL" sz="2800" b="1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29DE055C-EE2F-514E-3C01-3A82D955FA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2263" y="5231957"/>
                <a:ext cx="607218" cy="483146"/>
              </a:xfrm>
              <a:prstGeom prst="rect">
                <a:avLst/>
              </a:prstGeom>
              <a:blipFill>
                <a:blip r:embed="rId7"/>
                <a:stretch>
                  <a:fillRect l="-14286" r="-8163" b="-1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001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" grpId="0"/>
      <p:bldP spid="5" grpId="0"/>
      <p:bldP spid="8" grpId="0" animBg="1"/>
      <p:bldP spid="9" grpId="0" animBg="1"/>
      <p:bldP spid="17" grpId="0"/>
      <p:bldP spid="20" grpId="0"/>
      <p:bldP spid="21" grpId="0"/>
      <p:bldP spid="22" grpId="0"/>
      <p:bldP spid="23" grpId="0" animBg="1"/>
      <p:bldP spid="31" grpId="0" animBg="1"/>
      <p:bldP spid="32" grpId="0"/>
      <p:bldP spid="33" grpId="0"/>
      <p:bldP spid="34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9" grpId="0"/>
      <p:bldP spid="2" grpId="0"/>
      <p:bldP spid="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7760CD9-5610-0D4B-A95D-82759AAA7618}"/>
              </a:ext>
            </a:extLst>
          </p:cNvPr>
          <p:cNvSpPr/>
          <p:nvPr/>
        </p:nvSpPr>
        <p:spPr>
          <a:xfrm>
            <a:off x="539552" y="764704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/>
              <a:t>Ejemplo: </a:t>
            </a:r>
            <a:r>
              <a:rPr lang="es-ES" sz="2400" dirty="0"/>
              <a:t>Dos cargas puntuales q</a:t>
            </a:r>
            <a:r>
              <a:rPr lang="es-ES" sz="2400" baseline="-25000" dirty="0"/>
              <a:t>1</a:t>
            </a:r>
            <a:r>
              <a:rPr lang="es-ES" sz="2400" dirty="0"/>
              <a:t>=+25 </a:t>
            </a:r>
            <a:r>
              <a:rPr lang="es-ES" sz="2400" dirty="0" err="1"/>
              <a:t>nC</a:t>
            </a:r>
            <a:r>
              <a:rPr lang="es-ES" sz="2400" dirty="0"/>
              <a:t> y q</a:t>
            </a:r>
            <a:r>
              <a:rPr lang="es-ES" sz="2400" baseline="-25000" dirty="0"/>
              <a:t>2</a:t>
            </a:r>
            <a:r>
              <a:rPr lang="es-ES" sz="2400" dirty="0"/>
              <a:t>=-75 </a:t>
            </a:r>
            <a:r>
              <a:rPr lang="es-ES" sz="2400" dirty="0" err="1"/>
              <a:t>nC</a:t>
            </a:r>
            <a:r>
              <a:rPr lang="es-ES" sz="2400" dirty="0"/>
              <a:t>, se encuentran separadas por una distancia r = 0,3 m. Encuentre la magnitud y dirección de la fuerza eléctrica que ejerce (a) la carga 1 sobre la carga 2  y (b) la carga 2 sobre la carga 1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897711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15313392-6023-488B-3EE7-B72FC1502109}"/>
                  </a:ext>
                </a:extLst>
              </p:cNvPr>
              <p:cNvSpPr txBox="1"/>
              <p:nvPr/>
            </p:nvSpPr>
            <p:spPr>
              <a:xfrm>
                <a:off x="5652120" y="4291926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𝒏𝒆𝒕𝒂</m:t>
                          </m:r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22" name="CuadroTexto 21">
                <a:extLst>
                  <a:ext uri="{FF2B5EF4-FFF2-40B4-BE49-F238E27FC236}">
                    <a16:creationId xmlns:a16="http://schemas.microsoft.com/office/drawing/2014/main" id="{15313392-6023-488B-3EE7-B72FC15021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4291926"/>
                <a:ext cx="1080120" cy="506421"/>
              </a:xfrm>
              <a:prstGeom prst="rect">
                <a:avLst/>
              </a:prstGeom>
              <a:blipFill>
                <a:blip r:embed="rId2"/>
                <a:stretch>
                  <a:fillRect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ítulo 1">
            <a:extLst>
              <a:ext uri="{FF2B5EF4-FFF2-40B4-BE49-F238E27FC236}">
                <a16:creationId xmlns:a16="http://schemas.microsoft.com/office/drawing/2014/main" id="{361CF8AA-E0DE-B846-B409-A3D77FE69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Fuerza eléctrica generada por una distribución discreta de carga eléctrica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9A02878-4268-0546-AEAE-932CD7BA9EF7}"/>
                  </a:ext>
                </a:extLst>
              </p:cNvPr>
              <p:cNvSpPr txBox="1"/>
              <p:nvPr/>
            </p:nvSpPr>
            <p:spPr>
              <a:xfrm>
                <a:off x="4427984" y="1268760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41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9A02878-4268-0546-AEAE-932CD7BA9E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1268760"/>
                <a:ext cx="1080120" cy="506421"/>
              </a:xfrm>
              <a:prstGeom prst="rect">
                <a:avLst/>
              </a:prstGeom>
              <a:blipFill>
                <a:blip r:embed="rId3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Elipse 6">
            <a:extLst>
              <a:ext uri="{FF2B5EF4-FFF2-40B4-BE49-F238E27FC236}">
                <a16:creationId xmlns:a16="http://schemas.microsoft.com/office/drawing/2014/main" id="{715A8D7A-DAAE-3D43-A245-ED65B9B41D64}"/>
              </a:ext>
            </a:extLst>
          </p:cNvPr>
          <p:cNvSpPr/>
          <p:nvPr/>
        </p:nvSpPr>
        <p:spPr>
          <a:xfrm>
            <a:off x="3496626" y="3068960"/>
            <a:ext cx="643326" cy="63956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52F596CC-D2DA-9C4F-81A5-1838E7D5A5D3}"/>
              </a:ext>
            </a:extLst>
          </p:cNvPr>
          <p:cNvSpPr/>
          <p:nvPr/>
        </p:nvSpPr>
        <p:spPr>
          <a:xfrm>
            <a:off x="2843808" y="3847675"/>
            <a:ext cx="864096" cy="8774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487A47FC-2A05-9E4D-9397-1693A4966DCB}"/>
                  </a:ext>
                </a:extLst>
              </p:cNvPr>
              <p:cNvSpPr txBox="1"/>
              <p:nvPr/>
            </p:nvSpPr>
            <p:spPr>
              <a:xfrm>
                <a:off x="5124622" y="1713260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31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487A47FC-2A05-9E4D-9397-1693A4966D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22" y="1713260"/>
                <a:ext cx="1080120" cy="506421"/>
              </a:xfrm>
              <a:prstGeom prst="rect">
                <a:avLst/>
              </a:prstGeom>
              <a:blipFill>
                <a:blip r:embed="rId4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C1A5A77D-BA1E-4D4C-8CFF-4BEE576BFAAF}"/>
                  </a:ext>
                </a:extLst>
              </p:cNvPr>
              <p:cNvSpPr txBox="1"/>
              <p:nvPr/>
            </p:nvSpPr>
            <p:spPr>
              <a:xfrm>
                <a:off x="4896036" y="3260594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C1A5A77D-BA1E-4D4C-8CFF-4BEE576BFA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6036" y="3260594"/>
                <a:ext cx="1080120" cy="506421"/>
              </a:xfrm>
              <a:prstGeom prst="rect">
                <a:avLst/>
              </a:prstGeom>
              <a:blipFill>
                <a:blip r:embed="rId5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6A7A1D5E-16A8-1B4C-98E4-1F87E86B46CC}"/>
                  </a:ext>
                </a:extLst>
              </p:cNvPr>
              <p:cNvSpPr txBox="1"/>
              <p:nvPr/>
            </p:nvSpPr>
            <p:spPr>
              <a:xfrm>
                <a:off x="299832" y="5573501"/>
                <a:ext cx="4269693" cy="57547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𝒏𝒆𝒕𝒂</m:t>
                          </m:r>
                          <m:r>
                            <a:rPr lang="es-E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6A7A1D5E-16A8-1B4C-98E4-1F87E86B46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32" y="5573501"/>
                <a:ext cx="4269693" cy="575479"/>
              </a:xfrm>
              <a:prstGeom prst="rect">
                <a:avLst/>
              </a:prstGeom>
              <a:blipFill>
                <a:blip r:embed="rId6"/>
                <a:stretch>
                  <a:fillRect t="-19149" b="-1914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lipse 2">
            <a:extLst>
              <a:ext uri="{FF2B5EF4-FFF2-40B4-BE49-F238E27FC236}">
                <a16:creationId xmlns:a16="http://schemas.microsoft.com/office/drawing/2014/main" id="{84852C8C-440F-074D-9E4F-A01ADF9D1DA1}"/>
              </a:ext>
            </a:extLst>
          </p:cNvPr>
          <p:cNvSpPr/>
          <p:nvPr/>
        </p:nvSpPr>
        <p:spPr>
          <a:xfrm>
            <a:off x="1187624" y="1763456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A0FE1ACE-ED59-304D-937C-E91935258C18}"/>
              </a:ext>
            </a:extLst>
          </p:cNvPr>
          <p:cNvSpPr txBox="1"/>
          <p:nvPr/>
        </p:nvSpPr>
        <p:spPr>
          <a:xfrm>
            <a:off x="1259632" y="1748153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BA9EB32D-F67B-554A-86A8-2697B77F7F26}"/>
              </a:ext>
            </a:extLst>
          </p:cNvPr>
          <p:cNvSpPr/>
          <p:nvPr/>
        </p:nvSpPr>
        <p:spPr>
          <a:xfrm>
            <a:off x="1115616" y="4508178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9D811817-6B8C-874A-8061-371D9F195CF6}"/>
              </a:ext>
            </a:extLst>
          </p:cNvPr>
          <p:cNvSpPr txBox="1"/>
          <p:nvPr/>
        </p:nvSpPr>
        <p:spPr>
          <a:xfrm>
            <a:off x="1187624" y="4492875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4740B40D-5BCB-EE4D-A798-F9875AF393B7}"/>
              </a:ext>
            </a:extLst>
          </p:cNvPr>
          <p:cNvSpPr/>
          <p:nvPr/>
        </p:nvSpPr>
        <p:spPr>
          <a:xfrm>
            <a:off x="2971534" y="4169386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834DA7B-4F77-5242-8C4F-7E008AB955D3}"/>
              </a:ext>
            </a:extLst>
          </p:cNvPr>
          <p:cNvSpPr txBox="1"/>
          <p:nvPr/>
        </p:nvSpPr>
        <p:spPr>
          <a:xfrm>
            <a:off x="3043542" y="4154083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AEAA14A4-13D5-9F4C-8116-28FE7F795EEF}"/>
              </a:ext>
            </a:extLst>
          </p:cNvPr>
          <p:cNvSpPr/>
          <p:nvPr/>
        </p:nvSpPr>
        <p:spPr>
          <a:xfrm>
            <a:off x="3779912" y="2671821"/>
            <a:ext cx="468000" cy="468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16D88320-B419-ED47-A4C4-EF2070E2051E}"/>
              </a:ext>
            </a:extLst>
          </p:cNvPr>
          <p:cNvSpPr txBox="1"/>
          <p:nvPr/>
        </p:nvSpPr>
        <p:spPr>
          <a:xfrm>
            <a:off x="3851920" y="265651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+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A4F1AFC5-DB75-E740-B763-A2AD59444E6F}"/>
              </a:ext>
            </a:extLst>
          </p:cNvPr>
          <p:cNvSpPr txBox="1"/>
          <p:nvPr/>
        </p:nvSpPr>
        <p:spPr>
          <a:xfrm>
            <a:off x="1151620" y="1346967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2</a:t>
            </a:r>
            <a:endParaRPr lang="es-CL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80D9F027-B3B7-9840-92E2-F1D9EC94F220}"/>
              </a:ext>
            </a:extLst>
          </p:cNvPr>
          <p:cNvSpPr txBox="1"/>
          <p:nvPr/>
        </p:nvSpPr>
        <p:spPr>
          <a:xfrm>
            <a:off x="3756470" y="223429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1</a:t>
            </a:r>
            <a:endParaRPr lang="es-CL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62CD8AC1-E5B8-8646-95AA-6E3519CF620E}"/>
              </a:ext>
            </a:extLst>
          </p:cNvPr>
          <p:cNvSpPr txBox="1"/>
          <p:nvPr/>
        </p:nvSpPr>
        <p:spPr>
          <a:xfrm>
            <a:off x="1043608" y="403405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3</a:t>
            </a:r>
            <a:endParaRPr lang="es-CL" dirty="0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8A19270A-ABBC-6B4A-9420-82DACBBF9BB0}"/>
              </a:ext>
            </a:extLst>
          </p:cNvPr>
          <p:cNvSpPr txBox="1"/>
          <p:nvPr/>
        </p:nvSpPr>
        <p:spPr>
          <a:xfrm>
            <a:off x="2935530" y="3689001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4</a:t>
            </a:r>
            <a:endParaRPr lang="es-CL" dirty="0"/>
          </a:p>
        </p:txBody>
      </p: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1BE118AE-5A99-F54E-9FF9-2F913EDC8821}"/>
              </a:ext>
            </a:extLst>
          </p:cNvPr>
          <p:cNvCxnSpPr>
            <a:endCxn id="34" idx="1"/>
          </p:cNvCxnSpPr>
          <p:nvPr/>
        </p:nvCxnSpPr>
        <p:spPr>
          <a:xfrm>
            <a:off x="1439652" y="1997456"/>
            <a:ext cx="2412268" cy="88989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E68C29B5-4499-8E44-8289-9FB43BBD781F}"/>
              </a:ext>
            </a:extLst>
          </p:cNvPr>
          <p:cNvCxnSpPr>
            <a:cxnSpLocks/>
          </p:cNvCxnSpPr>
          <p:nvPr/>
        </p:nvCxnSpPr>
        <p:spPr>
          <a:xfrm flipV="1">
            <a:off x="1421624" y="2940247"/>
            <a:ext cx="2592288" cy="171244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44">
            <a:extLst>
              <a:ext uri="{FF2B5EF4-FFF2-40B4-BE49-F238E27FC236}">
                <a16:creationId xmlns:a16="http://schemas.microsoft.com/office/drawing/2014/main" id="{7879858E-1C72-8D4C-9336-637F8022FF0C}"/>
              </a:ext>
            </a:extLst>
          </p:cNvPr>
          <p:cNvCxnSpPr>
            <a:cxnSpLocks/>
          </p:cNvCxnSpPr>
          <p:nvPr/>
        </p:nvCxnSpPr>
        <p:spPr>
          <a:xfrm flipV="1">
            <a:off x="3221824" y="2983101"/>
            <a:ext cx="769366" cy="140181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3A59AE0D-48CB-4E41-9A9A-AC517B2C3ACE}"/>
              </a:ext>
            </a:extLst>
          </p:cNvPr>
          <p:cNvCxnSpPr/>
          <p:nvPr/>
        </p:nvCxnSpPr>
        <p:spPr>
          <a:xfrm>
            <a:off x="4013912" y="2940247"/>
            <a:ext cx="1206160" cy="448493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>
            <a:extLst>
              <a:ext uri="{FF2B5EF4-FFF2-40B4-BE49-F238E27FC236}">
                <a16:creationId xmlns:a16="http://schemas.microsoft.com/office/drawing/2014/main" id="{DE663C84-FDAD-9145-AAD0-86D84DFEE747}"/>
              </a:ext>
            </a:extLst>
          </p:cNvPr>
          <p:cNvCxnSpPr/>
          <p:nvPr/>
        </p:nvCxnSpPr>
        <p:spPr>
          <a:xfrm flipV="1">
            <a:off x="4031940" y="2052860"/>
            <a:ext cx="1404156" cy="887387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>
            <a:extLst>
              <a:ext uri="{FF2B5EF4-FFF2-40B4-BE49-F238E27FC236}">
                <a16:creationId xmlns:a16="http://schemas.microsoft.com/office/drawing/2014/main" id="{E83EAA49-1313-F644-94C6-BD563BE8731F}"/>
              </a:ext>
            </a:extLst>
          </p:cNvPr>
          <p:cNvCxnSpPr/>
          <p:nvPr/>
        </p:nvCxnSpPr>
        <p:spPr>
          <a:xfrm flipV="1">
            <a:off x="4044502" y="1643070"/>
            <a:ext cx="707518" cy="1262751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FE809189-1F06-F7E1-0D0A-37AF0A3809EA}"/>
              </a:ext>
            </a:extLst>
          </p:cNvPr>
          <p:cNvSpPr txBox="1"/>
          <p:nvPr/>
        </p:nvSpPr>
        <p:spPr>
          <a:xfrm>
            <a:off x="2523207" y="202515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</a:t>
            </a:r>
            <a:r>
              <a:rPr lang="es-CL" baseline="-25000" dirty="0"/>
              <a:t>21</a:t>
            </a:r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38A2A31-B71B-D187-AD71-DB7C0C07F33F}"/>
              </a:ext>
            </a:extLst>
          </p:cNvPr>
          <p:cNvSpPr txBox="1"/>
          <p:nvPr/>
        </p:nvSpPr>
        <p:spPr>
          <a:xfrm>
            <a:off x="2313605" y="3379933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</a:t>
            </a:r>
            <a:r>
              <a:rPr lang="es-CL" baseline="-25000" dirty="0"/>
              <a:t>31</a:t>
            </a:r>
            <a:endParaRPr lang="es-CL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D6DCFFB-7D49-0D9C-6CF5-ECB78B901C51}"/>
              </a:ext>
            </a:extLst>
          </p:cNvPr>
          <p:cNvSpPr txBox="1"/>
          <p:nvPr/>
        </p:nvSpPr>
        <p:spPr>
          <a:xfrm>
            <a:off x="3671900" y="360197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</a:t>
            </a:r>
            <a:r>
              <a:rPr lang="es-CL" baseline="-25000" dirty="0"/>
              <a:t>41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86A9650-232A-66FD-60B7-26E699BEDCD3}"/>
                  </a:ext>
                </a:extLst>
              </p:cNvPr>
              <p:cNvSpPr txBox="1"/>
              <p:nvPr/>
            </p:nvSpPr>
            <p:spPr>
              <a:xfrm>
                <a:off x="4836067" y="5992245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86A9650-232A-66FD-60B7-26E699BEDC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6067" y="5992245"/>
                <a:ext cx="1080120" cy="506421"/>
              </a:xfrm>
              <a:prstGeom prst="rect">
                <a:avLst/>
              </a:prstGeom>
              <a:blipFill>
                <a:blip r:embed="rId7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1E9B8639-9E83-278A-EFC9-800FD028AAAC}"/>
              </a:ext>
            </a:extLst>
          </p:cNvPr>
          <p:cNvCxnSpPr/>
          <p:nvPr/>
        </p:nvCxnSpPr>
        <p:spPr>
          <a:xfrm>
            <a:off x="4836067" y="5668943"/>
            <a:ext cx="1206160" cy="448493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7EDD8A03-60A8-AA33-BA78-2EDC6A0DE3BC}"/>
                  </a:ext>
                </a:extLst>
              </p:cNvPr>
              <p:cNvSpPr txBox="1"/>
              <p:nvPr/>
            </p:nvSpPr>
            <p:spPr>
              <a:xfrm>
                <a:off x="6492303" y="5560310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31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7EDD8A03-60A8-AA33-BA78-2EDC6A0DE3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2303" y="5560310"/>
                <a:ext cx="1080120" cy="506421"/>
              </a:xfrm>
              <a:prstGeom prst="rect">
                <a:avLst/>
              </a:prstGeom>
              <a:blipFill>
                <a:blip r:embed="rId8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143B6FEE-48FD-7EB7-2550-BC4D7DF873D8}"/>
              </a:ext>
            </a:extLst>
          </p:cNvPr>
          <p:cNvCxnSpPr/>
          <p:nvPr/>
        </p:nvCxnSpPr>
        <p:spPr>
          <a:xfrm flipV="1">
            <a:off x="6042227" y="5207564"/>
            <a:ext cx="1404156" cy="887387"/>
          </a:xfrm>
          <a:prstGeom prst="straightConnector1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536AE3A7-A42F-1DCF-E2CE-C07E20797D3A}"/>
                  </a:ext>
                </a:extLst>
              </p:cNvPr>
              <p:cNvSpPr txBox="1"/>
              <p:nvPr/>
            </p:nvSpPr>
            <p:spPr>
              <a:xfrm>
                <a:off x="7572423" y="4482481"/>
                <a:ext cx="1080120" cy="5064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41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536AE3A7-A42F-1DCF-E2CE-C07E20797D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2423" y="4482481"/>
                <a:ext cx="1080120" cy="506421"/>
              </a:xfrm>
              <a:prstGeom prst="rect">
                <a:avLst/>
              </a:prstGeom>
              <a:blipFill>
                <a:blip r:embed="rId9"/>
                <a:stretch>
                  <a:fillRect t="-21951"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35EC04EF-56AA-EA0F-21F5-E855651E9CD6}"/>
              </a:ext>
            </a:extLst>
          </p:cNvPr>
          <p:cNvCxnSpPr/>
          <p:nvPr/>
        </p:nvCxnSpPr>
        <p:spPr>
          <a:xfrm flipV="1">
            <a:off x="7399499" y="3985546"/>
            <a:ext cx="707518" cy="1262751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758855AD-FDA0-2BF4-3EA4-AD57AA460D81}"/>
              </a:ext>
            </a:extLst>
          </p:cNvPr>
          <p:cNvCxnSpPr>
            <a:cxnSpLocks/>
          </p:cNvCxnSpPr>
          <p:nvPr/>
        </p:nvCxnSpPr>
        <p:spPr>
          <a:xfrm flipV="1">
            <a:off x="4836067" y="4036582"/>
            <a:ext cx="3245826" cy="16146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515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5" grpId="1" animBg="1"/>
      <p:bldP spid="7" grpId="0" animBg="1"/>
      <p:bldP spid="9" grpId="1" animBg="1"/>
      <p:bldP spid="10" grpId="1" animBg="1"/>
      <p:bldP spid="11" grpId="0" animBg="1"/>
      <p:bldP spid="3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6" grpId="0"/>
      <p:bldP spid="37" grpId="0"/>
      <p:bldP spid="38" grpId="0"/>
      <p:bldP spid="39" grpId="0"/>
      <p:bldP spid="4" grpId="0"/>
      <p:bldP spid="6" grpId="0"/>
      <p:bldP spid="12" grpId="0"/>
      <p:bldP spid="13" grpId="0" animBg="1"/>
      <p:bldP spid="15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6288B0-0A82-5645-A4AA-0553BC097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080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000" dirty="0"/>
              <a:t>Tres partículas cargadas están dispuestas en una línea, como se muestra en la figura. Calcule la fuerza electrostática neta sobre la partícula 3 (los -4,0 </a:t>
            </a:r>
            <a:r>
              <a:rPr lang="es-ES" sz="2000" dirty="0" err="1"/>
              <a:t>μC</a:t>
            </a:r>
            <a:r>
              <a:rPr lang="es-ES" sz="2000" dirty="0"/>
              <a:t> de la derecha) debido a las otras dos cargas.</a:t>
            </a:r>
            <a:endParaRPr lang="es-CL" sz="20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BFB59E6-384C-514F-B797-A1398C535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617290"/>
            <a:ext cx="4752528" cy="177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8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. Three charges are arranged as shown in Figure P15.12. Find the  magnitude and direction of the electrostatic force on the 6.00-nC charge.  Figure P15.12 Solution">
            <a:extLst>
              <a:ext uri="{FF2B5EF4-FFF2-40B4-BE49-F238E27FC236}">
                <a16:creationId xmlns:a16="http://schemas.microsoft.com/office/drawing/2014/main" id="{E169A12F-E186-3D4E-B89B-1FDB765DD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01430"/>
            <a:ext cx="3174927" cy="43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CCE3E6A7-5AB3-E640-8FD3-B3E48D1F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CL" dirty="0">
                <a:solidFill>
                  <a:srgbClr val="7030A0"/>
                </a:solidFill>
              </a:rPr>
              <a:t>Principio de superposición en 2D 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06DF351-8C56-F042-B3D8-B7331E8BFAC1}"/>
              </a:ext>
            </a:extLst>
          </p:cNvPr>
          <p:cNvSpPr/>
          <p:nvPr/>
        </p:nvSpPr>
        <p:spPr>
          <a:xfrm>
            <a:off x="899593" y="144965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accent4"/>
                </a:solidFill>
              </a:rPr>
              <a:t>Determinar la fuerza eléctrica neta o total sobre la carga de 6 </a:t>
            </a:r>
            <a:r>
              <a:rPr lang="es-ES" dirty="0" err="1">
                <a:solidFill>
                  <a:schemeClr val="accent4"/>
                </a:solidFill>
              </a:rPr>
              <a:t>nC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491885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B7A731-06B1-6B4A-9D4B-A3A363BDA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Forma vectorial de la ley de Coulomb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791CC14-A3E7-174D-9BEB-36DD36C75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5204"/>
            <a:ext cx="3276600" cy="21463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12CD8EE-2714-4146-A253-FF799EE9E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256" y="4063008"/>
            <a:ext cx="2616200" cy="1866900"/>
          </a:xfrm>
          <a:prstGeom prst="rect">
            <a:avLst/>
          </a:prstGeom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A91CD659-7620-994C-9DC7-F29D89181871}"/>
              </a:ext>
            </a:extLst>
          </p:cNvPr>
          <p:cNvSpPr/>
          <p:nvPr/>
        </p:nvSpPr>
        <p:spPr>
          <a:xfrm>
            <a:off x="1259632" y="2420888"/>
            <a:ext cx="2764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D486648E-0108-0A4B-A88C-2E4C65BCF6D8}"/>
              </a:ext>
            </a:extLst>
          </p:cNvPr>
          <p:cNvSpPr/>
          <p:nvPr/>
        </p:nvSpPr>
        <p:spPr>
          <a:xfrm>
            <a:off x="3503500" y="1772816"/>
            <a:ext cx="27641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B1EC7CDA-8F1F-4C4F-8838-24C52046926A}"/>
              </a:ext>
            </a:extLst>
          </p:cNvPr>
          <p:cNvCxnSpPr>
            <a:cxnSpLocks/>
            <a:endCxn id="3" idx="4"/>
          </p:cNvCxnSpPr>
          <p:nvPr/>
        </p:nvCxnSpPr>
        <p:spPr>
          <a:xfrm flipV="1">
            <a:off x="1115616" y="2708920"/>
            <a:ext cx="282222" cy="201622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4DF24975-2B57-B748-9EAC-0FCFD71269E8}"/>
              </a:ext>
            </a:extLst>
          </p:cNvPr>
          <p:cNvCxnSpPr>
            <a:cxnSpLocks/>
            <a:endCxn id="10" idx="4"/>
          </p:cNvCxnSpPr>
          <p:nvPr/>
        </p:nvCxnSpPr>
        <p:spPr>
          <a:xfrm flipV="1">
            <a:off x="1121544" y="2060848"/>
            <a:ext cx="2520162" cy="266429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B620E8AF-4348-3349-AC9C-60F634121168}"/>
              </a:ext>
            </a:extLst>
          </p:cNvPr>
          <p:cNvCxnSpPr>
            <a:cxnSpLocks/>
            <a:stCxn id="3" idx="6"/>
            <a:endCxn id="10" idx="2"/>
          </p:cNvCxnSpPr>
          <p:nvPr/>
        </p:nvCxnSpPr>
        <p:spPr>
          <a:xfrm flipV="1">
            <a:off x="1536044" y="1916832"/>
            <a:ext cx="1967456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BA7F7F7-BA53-F34E-9F88-BC4D0C4C457C}"/>
              </a:ext>
            </a:extLst>
          </p:cNvPr>
          <p:cNvSpPr txBox="1"/>
          <p:nvPr/>
        </p:nvSpPr>
        <p:spPr>
          <a:xfrm>
            <a:off x="1115616" y="2060848"/>
            <a:ext cx="420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1</a:t>
            </a:r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5CAC5B7-59CD-3A46-B12F-8858E845FF5A}"/>
              </a:ext>
            </a:extLst>
          </p:cNvPr>
          <p:cNvSpPr txBox="1"/>
          <p:nvPr/>
        </p:nvSpPr>
        <p:spPr>
          <a:xfrm>
            <a:off x="3316342" y="1393766"/>
            <a:ext cx="420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q</a:t>
            </a:r>
            <a:r>
              <a:rPr lang="es-CL" baseline="-25000" dirty="0"/>
              <a:t>2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D34F7AE-457F-E24C-8FF2-9F6C82C0D29A}"/>
                  </a:ext>
                </a:extLst>
              </p:cNvPr>
              <p:cNvSpPr txBox="1"/>
              <p:nvPr/>
            </p:nvSpPr>
            <p:spPr>
              <a:xfrm>
                <a:off x="827584" y="3203684"/>
                <a:ext cx="4204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D34F7AE-457F-E24C-8FF2-9F6C82C0D2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3203684"/>
                <a:ext cx="420428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9FE6E017-8CF9-C048-B173-6F37624A00A5}"/>
                  </a:ext>
                </a:extLst>
              </p:cNvPr>
              <p:cNvSpPr txBox="1"/>
              <p:nvPr/>
            </p:nvSpPr>
            <p:spPr>
              <a:xfrm>
                <a:off x="2681680" y="3046257"/>
                <a:ext cx="4204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9FE6E017-8CF9-C048-B173-6F37624A00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1680" y="3046257"/>
                <a:ext cx="420428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23085FD0-1823-494E-AD0F-4BC0448DFEBE}"/>
                  </a:ext>
                </a:extLst>
              </p:cNvPr>
              <p:cNvSpPr txBox="1"/>
              <p:nvPr/>
            </p:nvSpPr>
            <p:spPr>
              <a:xfrm>
                <a:off x="1958768" y="1783482"/>
                <a:ext cx="11476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CL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</m:acc>
                      </m:e>
                      <m:sub>
                        <m:r>
                          <a:rPr lang="es-ES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s-ES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s-CL" b="1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</m:acc>
                      </m:e>
                      <m:sub>
                        <m:r>
                          <a:rPr lang="es-ES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endParaRPr lang="es-CL" b="1" dirty="0"/>
              </a:p>
            </p:txBody>
          </p:sp>
        </mc:Choice>
        <mc:Fallback xmlns="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23085FD0-1823-494E-AD0F-4BC0448DFE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768" y="1783482"/>
                <a:ext cx="1147637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61CEB9D7-BB2A-0C1A-6E95-AE096B4BE4E4}"/>
                  </a:ext>
                </a:extLst>
              </p:cNvPr>
              <p:cNvSpPr txBox="1"/>
              <p:nvPr/>
            </p:nvSpPr>
            <p:spPr>
              <a:xfrm>
                <a:off x="2557378" y="3715238"/>
                <a:ext cx="3030188" cy="72122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</m:sub>
                        <m:sup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𝒆𝒍</m:t>
                          </m:r>
                          <m:r>
                            <a:rPr lang="es-ES" sz="2400" b="1" i="1">
                              <a:latin typeface="Cambria Math" panose="02040503050406030204" pitchFamily="18" charset="0"/>
                            </a:rPr>
                            <m:t>é</m:t>
                          </m:r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𝒄𝒕𝒓𝒊𝒄𝒂</m:t>
                          </m:r>
                        </m:sup>
                      </m:sSubSup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400" b="0" i="1" smtClean="0"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12</m:t>
                              </m:r>
                            </m:sub>
                            <m:sup>
                              <m:r>
                                <a:rPr lang="es-E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sSub>
                        <m:sSub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</m:sub>
                      </m:sSub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61CEB9D7-BB2A-0C1A-6E95-AE096B4BE4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7378" y="3715238"/>
                <a:ext cx="3030188" cy="721223"/>
              </a:xfrm>
              <a:prstGeom prst="rect">
                <a:avLst/>
              </a:prstGeom>
              <a:blipFill>
                <a:blip r:embed="rId9"/>
                <a:stretch>
                  <a:fillRect l="-2083" r="-417" b="-862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35247809-F8B9-DB6C-4983-710216DAD157}"/>
                  </a:ext>
                </a:extLst>
              </p:cNvPr>
              <p:cNvSpPr txBox="1"/>
              <p:nvPr/>
            </p:nvSpPr>
            <p:spPr>
              <a:xfrm>
                <a:off x="233772" y="5005429"/>
                <a:ext cx="4572000" cy="8861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</m:sub>
                      </m:sSub>
                      <m:r>
                        <a:rPr lang="es-ES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 smtClean="0"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  <m:r>
                            <a:rPr lang="es-ES" sz="2400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s-ES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s-ES" sz="24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b="1" i="1">
                                          <a:latin typeface="Cambria Math" panose="02040503050406030204" pitchFamily="18" charset="0"/>
                                        </a:rPr>
                                        <m:t>𝒓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s-E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s-ES" sz="24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b="1" i="1">
                                          <a:latin typeface="Cambria Math" panose="02040503050406030204" pitchFamily="18" charset="0"/>
                                        </a:rPr>
                                        <m:t>𝒓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e>
                          </m:d>
                        </m:den>
                      </m:f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35247809-F8B9-DB6C-4983-710216DAD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72" y="5005429"/>
                <a:ext cx="4572000" cy="886140"/>
              </a:xfrm>
              <a:prstGeom prst="rect">
                <a:avLst/>
              </a:prstGeom>
              <a:blipFill>
                <a:blip r:embed="rId10"/>
                <a:stretch>
                  <a:fillRect b="-428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138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6" grpId="0"/>
      <p:bldP spid="14" grpId="0"/>
      <p:bldP spid="17" grpId="0"/>
      <p:bldP spid="18" grpId="0"/>
      <p:bldP spid="19" grpId="0"/>
      <p:bldP spid="4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CC35ACC0-1BB4-1141-919C-8F839DB35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17281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000" dirty="0"/>
              <a:t>Ejemplo: Considere cuatro partículas cargadas colocadas en las esquinas de un cuadrado cuyos lados tienen longitud d. Las partículas 1, 2 y 4 tienen cargas positivas idénticas. Para que la suma vectorial de las fuerzas ejercidas sobre la partícula 1 sea cero, ¿qué carga se debe dar a la partícula 3, que está en la esquina diametralmente opuesta a la partícula 1?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C8B3A4D-1EA8-2742-AED8-5F727819B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328" y="2305050"/>
            <a:ext cx="254000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96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15499</TotalTime>
  <Words>678</Words>
  <Application>Microsoft Macintosh PowerPoint</Application>
  <PresentationFormat>Presentación en pantalla (4:3)</PresentationFormat>
  <Paragraphs>103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Lucida Handwriting</vt:lpstr>
      <vt:lpstr>Office Theme</vt:lpstr>
      <vt:lpstr>Física III Escuela Naval A. Prat 1S-2026</vt:lpstr>
      <vt:lpstr>Presentación del curso</vt:lpstr>
      <vt:lpstr>Electrostática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Fuerza eléctrica: Ley de Coulomb</vt:lpstr>
      <vt:lpstr>Presentación de PowerPoint</vt:lpstr>
      <vt:lpstr>Presentación de PowerPoint</vt:lpstr>
      <vt:lpstr>Fuerza eléctrica generada por una distribución discreta de carga eléctrica </vt:lpstr>
      <vt:lpstr>Presentación de PowerPoint</vt:lpstr>
      <vt:lpstr>Principio de superposición en 2D  </vt:lpstr>
      <vt:lpstr>Forma vectorial de la ley de Coulomb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Electromagnetismo-Fisica III Escuela naval A. Prat 1S-2018</dc:title>
  <dc:creator>NGD labs</dc:creator>
  <cp:lastModifiedBy>Hector Jaime</cp:lastModifiedBy>
  <cp:revision>82</cp:revision>
  <dcterms:created xsi:type="dcterms:W3CDTF">2018-01-24T08:40:13Z</dcterms:created>
  <dcterms:modified xsi:type="dcterms:W3CDTF">2026-02-05T20:41:43Z</dcterms:modified>
</cp:coreProperties>
</file>