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1"/>
  </p:notesMasterIdLst>
  <p:sldIdLst>
    <p:sldId id="256" r:id="rId2"/>
    <p:sldId id="618" r:id="rId3"/>
    <p:sldId id="261" r:id="rId4"/>
    <p:sldId id="566" r:id="rId5"/>
    <p:sldId id="663" r:id="rId6"/>
    <p:sldId id="664" r:id="rId7"/>
    <p:sldId id="567" r:id="rId8"/>
    <p:sldId id="665" r:id="rId9"/>
    <p:sldId id="666" r:id="rId10"/>
    <p:sldId id="667" r:id="rId11"/>
    <p:sldId id="668" r:id="rId12"/>
    <p:sldId id="669" r:id="rId13"/>
    <p:sldId id="670" r:id="rId14"/>
    <p:sldId id="671" r:id="rId15"/>
    <p:sldId id="672" r:id="rId16"/>
    <p:sldId id="673" r:id="rId17"/>
    <p:sldId id="674" r:id="rId18"/>
    <p:sldId id="675" r:id="rId19"/>
    <p:sldId id="677" r:id="rId20"/>
    <p:sldId id="676" r:id="rId21"/>
    <p:sldId id="678" r:id="rId22"/>
    <p:sldId id="679" r:id="rId23"/>
    <p:sldId id="680" r:id="rId24"/>
    <p:sldId id="681" r:id="rId25"/>
    <p:sldId id="682" r:id="rId26"/>
    <p:sldId id="683" r:id="rId27"/>
    <p:sldId id="684" r:id="rId28"/>
    <p:sldId id="686" r:id="rId29"/>
    <p:sldId id="685" r:id="rId30"/>
    <p:sldId id="687" r:id="rId31"/>
    <p:sldId id="688" r:id="rId32"/>
    <p:sldId id="689" r:id="rId33"/>
    <p:sldId id="691" r:id="rId34"/>
    <p:sldId id="690" r:id="rId35"/>
    <p:sldId id="692" r:id="rId36"/>
    <p:sldId id="659" r:id="rId37"/>
    <p:sldId id="660" r:id="rId38"/>
    <p:sldId id="661" r:id="rId39"/>
    <p:sldId id="662" r:id="rId4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30"/>
  </p:normalViewPr>
  <p:slideViewPr>
    <p:cSldViewPr snapToGrid="0" snapToObjects="1">
      <p:cViewPr>
        <p:scale>
          <a:sx n="100" d="100"/>
          <a:sy n="100" d="100"/>
        </p:scale>
        <p:origin x="822"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24EB9F-7C94-4EC7-9F64-83EB4B9A352B}" type="datetimeFigureOut">
              <a:rPr lang="en-US" smtClean="0"/>
              <a:t>7/14/2022</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9F1F70-445B-473A-A710-FE1EC1CA99D0}" type="slidenum">
              <a:rPr lang="en-US" smtClean="0"/>
              <a:t>‹Nº›</a:t>
            </a:fld>
            <a:endParaRPr lang="en-US"/>
          </a:p>
        </p:txBody>
      </p:sp>
    </p:spTree>
    <p:extLst>
      <p:ext uri="{BB962C8B-B14F-4D97-AF65-F5344CB8AC3E}">
        <p14:creationId xmlns:p14="http://schemas.microsoft.com/office/powerpoint/2010/main" val="2264703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0D8A92E1-1691-4AD7-AF73-C26582D2B31D}" type="slidenum">
              <a:rPr lang="es-ES" altLang="es-CL" sz="1200">
                <a:latin typeface="Calibri" panose="020F0502020204030204" pitchFamily="34" charset="0"/>
              </a:rPr>
              <a:pPr algn="r" eaLnBrk="1" hangingPunct="1"/>
              <a:t>36</a:t>
            </a:fld>
            <a:endParaRPr lang="es-ES" altLang="es-CL" sz="1200">
              <a:latin typeface="Calibri" panose="020F0502020204030204" pitchFamily="34" charset="0"/>
            </a:endParaRPr>
          </a:p>
        </p:txBody>
      </p:sp>
      <p:sp>
        <p:nvSpPr>
          <p:cNvPr id="83971"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2"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4077720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0A6A3BD6-4081-4573-AA24-E53D0166479B}" type="slidenum">
              <a:rPr lang="es-ES" altLang="es-CL" sz="1200">
                <a:latin typeface="Calibri" panose="020F0502020204030204" pitchFamily="34" charset="0"/>
              </a:rPr>
              <a:pPr algn="r" eaLnBrk="1" hangingPunct="1"/>
              <a:t>37</a:t>
            </a:fld>
            <a:endParaRPr lang="es-ES" altLang="es-CL" sz="1200">
              <a:latin typeface="Calibri" panose="020F0502020204030204" pitchFamily="34" charset="0"/>
            </a:endParaRPr>
          </a:p>
        </p:txBody>
      </p:sp>
      <p:sp>
        <p:nvSpPr>
          <p:cNvPr id="84995"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6"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1628847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7EF4668B-5831-44C5-8F8D-5BEBD0837E6C}" type="slidenum">
              <a:rPr lang="es-ES" altLang="es-CL" sz="1200">
                <a:latin typeface="Calibri" panose="020F0502020204030204" pitchFamily="34" charset="0"/>
              </a:rPr>
              <a:pPr algn="r" eaLnBrk="1" hangingPunct="1"/>
              <a:t>38</a:t>
            </a:fld>
            <a:endParaRPr lang="es-ES" altLang="es-CL" sz="1200">
              <a:latin typeface="Calibri" panose="020F0502020204030204" pitchFamily="34" charset="0"/>
            </a:endParaRPr>
          </a:p>
        </p:txBody>
      </p:sp>
      <p:sp>
        <p:nvSpPr>
          <p:cNvPr id="86019" name="Rectangle 2"/>
          <p:cNvSpPr>
            <a:spLocks noGrp="1" noRot="1" noChangeAspect="1" noChangeArrowheads="1" noTextEdit="1"/>
          </p:cNvSpPr>
          <p:nvPr>
            <p:ph type="sldImg"/>
          </p:nvPr>
        </p:nvSpPr>
        <p:spPr bwMode="auto">
          <a:xfrm>
            <a:off x="385763" y="688975"/>
            <a:ext cx="6089650" cy="34258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20" name="Rectangle 3"/>
          <p:cNvSpPr>
            <a:spLocks noGrp="1" noChangeArrowheads="1"/>
          </p:cNvSpPr>
          <p:nvPr>
            <p:ph type="body" idx="1"/>
          </p:nvPr>
        </p:nvSpPr>
        <p:spPr bwMode="auto">
          <a:xfrm>
            <a:off x="685800" y="4344988"/>
            <a:ext cx="5486400" cy="41132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s-CL" smtClean="0"/>
              <a:t>Este es el Formato de Calidad para toda presentación de la DIPRIDA. Debe emplearse en toda presentación ya que refuerza la “Imagen Corporativa” de la Dirección.</a:t>
            </a:r>
          </a:p>
          <a:p>
            <a:pPr eaLnBrk="1" hangingPunct="1">
              <a:spcBef>
                <a:spcPct val="0"/>
              </a:spcBef>
            </a:pPr>
            <a:endParaRPr lang="es-ES_tradnl" altLang="es-CL" smtClean="0"/>
          </a:p>
          <a:p>
            <a:pPr eaLnBrk="1" hangingPunct="1">
              <a:spcBef>
                <a:spcPct val="0"/>
              </a:spcBef>
            </a:pPr>
            <a:r>
              <a:rPr lang="es-ES_tradnl" altLang="es-CL" smtClean="0"/>
              <a:t>Emplear siempre tipo de letra Arial; subrayar o agregar sombra según requerimiento.</a:t>
            </a:r>
          </a:p>
          <a:p>
            <a:pPr eaLnBrk="1" hangingPunct="1">
              <a:spcBef>
                <a:spcPct val="0"/>
              </a:spcBef>
            </a:pPr>
            <a:endParaRPr lang="es-ES_tradnl" altLang="es-CL" smtClean="0"/>
          </a:p>
          <a:p>
            <a:pPr eaLnBrk="1" hangingPunct="1">
              <a:spcBef>
                <a:spcPct val="0"/>
              </a:spcBef>
            </a:pPr>
            <a:r>
              <a:rPr lang="es-ES_tradnl" altLang="es-CL" smtClean="0"/>
              <a:t>Emplear siempre el mínimo de transparencias y minimizar el empleo de efectos de animación. Transparencias deben ser auto-explicativas y con un mínimo de texto.</a:t>
            </a:r>
          </a:p>
          <a:p>
            <a:pPr eaLnBrk="1" hangingPunct="1">
              <a:spcBef>
                <a:spcPct val="0"/>
              </a:spcBef>
            </a:pPr>
            <a:endParaRPr lang="es-ES_tradnl" altLang="es-CL" smtClean="0"/>
          </a:p>
          <a:p>
            <a:pPr eaLnBrk="1" hangingPunct="1">
              <a:spcBef>
                <a:spcPct val="0"/>
              </a:spcBef>
            </a:pPr>
            <a:r>
              <a:rPr lang="es-ES_tradnl" altLang="es-CL" smtClean="0"/>
              <a:t>Emplear colores suaves, idealmente tonos de azul, amarillo y rojo.</a:t>
            </a:r>
          </a:p>
          <a:p>
            <a:pPr eaLnBrk="1" hangingPunct="1">
              <a:spcBef>
                <a:spcPct val="0"/>
              </a:spcBef>
            </a:pPr>
            <a:endParaRPr lang="es-ES_tradnl" altLang="es-CL" smtClean="0"/>
          </a:p>
          <a:p>
            <a:pPr eaLnBrk="1" hangingPunct="1">
              <a:spcBef>
                <a:spcPct val="0"/>
              </a:spcBef>
            </a:pPr>
            <a:r>
              <a:rPr lang="es-ES_tradnl" altLang="es-CL" smtClean="0"/>
              <a:t>Todos los títulos de las trasparencias deben ser numerados, siguiendo la secuencia del temario.</a:t>
            </a:r>
          </a:p>
          <a:p>
            <a:pPr eaLnBrk="1" hangingPunct="1">
              <a:spcBef>
                <a:spcPct val="0"/>
              </a:spcBef>
            </a:pPr>
            <a:endParaRPr lang="es-ES_tradnl" altLang="es-CL" smtClean="0"/>
          </a:p>
          <a:p>
            <a:pPr eaLnBrk="1" hangingPunct="1">
              <a:spcBef>
                <a:spcPct val="0"/>
              </a:spcBef>
            </a:pPr>
            <a:r>
              <a:rPr lang="es-ES_tradnl" altLang="es-CL" smtClean="0"/>
              <a:t>La primera y la última transparencia deben ser iguales.</a:t>
            </a:r>
          </a:p>
        </p:txBody>
      </p:sp>
    </p:spTree>
    <p:extLst>
      <p:ext uri="{BB962C8B-B14F-4D97-AF65-F5344CB8AC3E}">
        <p14:creationId xmlns:p14="http://schemas.microsoft.com/office/powerpoint/2010/main" val="1372194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CL" altLang="es-CL" smtClean="0"/>
          </a:p>
        </p:txBody>
      </p:sp>
    </p:spTree>
    <p:extLst>
      <p:ext uri="{BB962C8B-B14F-4D97-AF65-F5344CB8AC3E}">
        <p14:creationId xmlns:p14="http://schemas.microsoft.com/office/powerpoint/2010/main" val="73010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89631-D2DA-804D-9E7A-8E347307986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EB8C61D-E5E9-714F-9035-A979DC4987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0FD3300-273D-0B48-9FF4-A7200E0C1E45}"/>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5" name="Marcador de pie de página 4">
            <a:extLst>
              <a:ext uri="{FF2B5EF4-FFF2-40B4-BE49-F238E27FC236}">
                <a16:creationId xmlns:a16="http://schemas.microsoft.com/office/drawing/2014/main" id="{EAAC14AE-3D85-FB40-82BD-90F668E1AC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0567CFF-A0B0-4941-83DC-2F75F708C79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561546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4A5D29-51A5-8C4A-B98E-9268EEF9B40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EE90C885-18E3-704C-83D1-DAEACA82031D}"/>
              </a:ext>
            </a:extLst>
          </p:cNvPr>
          <p:cNvSpPr>
            <a:spLocks noGrp="1"/>
          </p:cNvSpPr>
          <p:nvPr>
            <p:ph idx="1"/>
          </p:nvPr>
        </p:nvSpPr>
        <p:spPr/>
        <p:txBody>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45C0B3DA-C572-2E40-8A3C-E5576E3DD1BA}"/>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5" name="Marcador de pie de página 4">
            <a:extLst>
              <a:ext uri="{FF2B5EF4-FFF2-40B4-BE49-F238E27FC236}">
                <a16:creationId xmlns:a16="http://schemas.microsoft.com/office/drawing/2014/main" id="{CAF64961-FE3A-4140-AD4B-0D315CC2C9B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54B6C60-18EC-134C-B3F0-A8B9ADF8784F}"/>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180736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858EFD-0800-8442-88F6-E7DA84A8C6D0}"/>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70D85D18-6E7A-B74A-B201-2872B66EDF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B896293A-A436-0E42-B8F0-36A8737E75E1}"/>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5" name="Marcador de pie de página 4">
            <a:extLst>
              <a:ext uri="{FF2B5EF4-FFF2-40B4-BE49-F238E27FC236}">
                <a16:creationId xmlns:a16="http://schemas.microsoft.com/office/drawing/2014/main" id="{61D7C2CE-F416-9248-918C-27921C851CC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021EF51-5B55-F040-9A98-B29DAACFBDEE}"/>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0409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99B10E-BA72-C241-8B88-D3258AC3C21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F15914-DB17-194D-8413-4042563A4030}"/>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A23FC101-4F64-754F-9BEC-7F59BDCF37CB}"/>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E607A50D-79AC-5D47-96F7-A23BE534AFD9}"/>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6" name="Marcador de pie de página 5">
            <a:extLst>
              <a:ext uri="{FF2B5EF4-FFF2-40B4-BE49-F238E27FC236}">
                <a16:creationId xmlns:a16="http://schemas.microsoft.com/office/drawing/2014/main" id="{9DF1B119-4315-1F46-A8FF-B081E4C74D7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0060113-1E50-C248-965E-0556FD0ACFE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85990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18A8C4-BDC3-A949-AE6A-280E640975B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2B00EA2E-5888-F344-9B14-B1DE10F5E9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CC442B65-8FFE-9746-9FDD-CD12C862E4B6}"/>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CL"/>
          </a:p>
        </p:txBody>
      </p:sp>
      <p:sp>
        <p:nvSpPr>
          <p:cNvPr id="5" name="Marcador de texto 4">
            <a:extLst>
              <a:ext uri="{FF2B5EF4-FFF2-40B4-BE49-F238E27FC236}">
                <a16:creationId xmlns:a16="http://schemas.microsoft.com/office/drawing/2014/main" id="{C0B1038D-6523-954F-AFA2-25BE57D2FA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6" name="Marcador de contenido 5">
            <a:extLst>
              <a:ext uri="{FF2B5EF4-FFF2-40B4-BE49-F238E27FC236}">
                <a16:creationId xmlns:a16="http://schemas.microsoft.com/office/drawing/2014/main" id="{76405EE0-034E-CB49-9EC7-FC566E267307}"/>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CL"/>
          </a:p>
        </p:txBody>
      </p:sp>
      <p:sp>
        <p:nvSpPr>
          <p:cNvPr id="7" name="Marcador de fecha 6">
            <a:extLst>
              <a:ext uri="{FF2B5EF4-FFF2-40B4-BE49-F238E27FC236}">
                <a16:creationId xmlns:a16="http://schemas.microsoft.com/office/drawing/2014/main" id="{D730BC58-9AEF-9C4D-9874-4D174E5E9823}"/>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8" name="Marcador de pie de página 7">
            <a:extLst>
              <a:ext uri="{FF2B5EF4-FFF2-40B4-BE49-F238E27FC236}">
                <a16:creationId xmlns:a16="http://schemas.microsoft.com/office/drawing/2014/main" id="{1C54B161-CB58-714E-9178-71689B651B59}"/>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024391E5-D168-C94E-8CD2-DE82B13298F6}"/>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055997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23B7BD-7489-9B4B-AC3B-8DBD5B47BCA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3E970B11-7908-0F42-A10D-51E8C922D160}"/>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4" name="Marcador de pie de página 3">
            <a:extLst>
              <a:ext uri="{FF2B5EF4-FFF2-40B4-BE49-F238E27FC236}">
                <a16:creationId xmlns:a16="http://schemas.microsoft.com/office/drawing/2014/main" id="{314CF30B-A3AE-D84F-8060-CA5CC3BEAEAE}"/>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2EA2D4D0-3443-7540-8A00-6B024480D602}"/>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96017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EEC4BEC-01E9-274B-A911-70C78C98E52A}"/>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3" name="Marcador de pie de página 2">
            <a:extLst>
              <a:ext uri="{FF2B5EF4-FFF2-40B4-BE49-F238E27FC236}">
                <a16:creationId xmlns:a16="http://schemas.microsoft.com/office/drawing/2014/main" id="{2D19A91E-1C94-9F41-B912-81546525061C}"/>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550AD27C-C924-7C4D-952B-0A7DD1053781}"/>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662678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917BCC-EE89-464B-85A7-D1F49FF73CC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38CDCD6-C997-A244-B5F9-60A35B65F3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CL"/>
          </a:p>
        </p:txBody>
      </p:sp>
      <p:sp>
        <p:nvSpPr>
          <p:cNvPr id="4" name="Marcador de texto 3">
            <a:extLst>
              <a:ext uri="{FF2B5EF4-FFF2-40B4-BE49-F238E27FC236}">
                <a16:creationId xmlns:a16="http://schemas.microsoft.com/office/drawing/2014/main" id="{AE473AB6-DEA6-A54B-9A02-6D4DB482B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910E5540-F98D-AC47-9F28-21855D84B289}"/>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6" name="Marcador de pie de página 5">
            <a:extLst>
              <a:ext uri="{FF2B5EF4-FFF2-40B4-BE49-F238E27FC236}">
                <a16:creationId xmlns:a16="http://schemas.microsoft.com/office/drawing/2014/main" id="{1384AB9C-18DC-9346-B815-105854D2458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98FF841-4F03-B74C-AC6E-E19A5D8160B0}"/>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4277602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ADBD4-D43F-1D46-902C-A7898A3D1BF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1EBB890-7C12-B942-A243-8FDE9154CB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EBF5DDB9-CF0D-3E4B-8715-0B20DD229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572D5784-32E6-9D46-AE9A-027FE2D4C10C}"/>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6" name="Marcador de pie de página 5">
            <a:extLst>
              <a:ext uri="{FF2B5EF4-FFF2-40B4-BE49-F238E27FC236}">
                <a16:creationId xmlns:a16="http://schemas.microsoft.com/office/drawing/2014/main" id="{B9F18357-A1EB-9A4A-B14C-7BF87EEDC9C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6DD24A0-9D36-DC48-8B91-4ED965148B7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44935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4915EB-4890-9E43-8B99-552ACE5FE45D}"/>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445D1E31-F1D7-0B4B-9209-3A8BD77780A0}"/>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C8A2E619-3835-8F48-AA9E-F0E415C0EC75}"/>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5" name="Marcador de pie de página 4">
            <a:extLst>
              <a:ext uri="{FF2B5EF4-FFF2-40B4-BE49-F238E27FC236}">
                <a16:creationId xmlns:a16="http://schemas.microsoft.com/office/drawing/2014/main" id="{4982E628-BD9E-1840-BE67-9F9FAC1E7EA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8D533312-8CC4-7A47-A685-0F06C4BD302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57060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EC0FDE8-E4CC-4247-88DA-557DFDC43B0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D47F2D1-1448-2043-9D4B-C8D5996EDC9B}"/>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09681E0D-B895-224E-84D4-C39EA173DF22}"/>
              </a:ext>
            </a:extLst>
          </p:cNvPr>
          <p:cNvSpPr>
            <a:spLocks noGrp="1"/>
          </p:cNvSpPr>
          <p:nvPr>
            <p:ph type="dt" sz="half" idx="10"/>
          </p:nvPr>
        </p:nvSpPr>
        <p:spPr/>
        <p:txBody>
          <a:bodyPr/>
          <a:lstStyle/>
          <a:p>
            <a:fld id="{D4EEA773-1C9E-A647-B992-8BB016B01CB3}" type="datetimeFigureOut">
              <a:rPr lang="es-CL" smtClean="0"/>
              <a:t>14-07-2022</a:t>
            </a:fld>
            <a:endParaRPr lang="es-CL"/>
          </a:p>
        </p:txBody>
      </p:sp>
      <p:sp>
        <p:nvSpPr>
          <p:cNvPr id="5" name="Marcador de pie de página 4">
            <a:extLst>
              <a:ext uri="{FF2B5EF4-FFF2-40B4-BE49-F238E27FC236}">
                <a16:creationId xmlns:a16="http://schemas.microsoft.com/office/drawing/2014/main" id="{21E5FCFF-1228-4644-A51C-949EB9F30E8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14A9BE1-0060-F747-B371-BD46BC4025AD}"/>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144980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7F9FD04-7B17-E14B-9DB6-F32CE51DAA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F771698-9A86-A942-B99C-B5468C64A4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DD7CD347-3927-1A45-934A-B35EDC103D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EA773-1C9E-A647-B992-8BB016B01CB3}" type="datetimeFigureOut">
              <a:rPr lang="es-CL" smtClean="0"/>
              <a:t>14-07-2022</a:t>
            </a:fld>
            <a:endParaRPr lang="es-CL"/>
          </a:p>
        </p:txBody>
      </p:sp>
      <p:sp>
        <p:nvSpPr>
          <p:cNvPr id="5" name="Marcador de pie de página 4">
            <a:extLst>
              <a:ext uri="{FF2B5EF4-FFF2-40B4-BE49-F238E27FC236}">
                <a16:creationId xmlns:a16="http://schemas.microsoft.com/office/drawing/2014/main" id="{9A56816B-B6D3-7148-A5C9-80BE223258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F9FFA8E-9CC9-0C4C-8C61-931186EEF8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24DA73-E767-2F43-BC1D-CC830B07FEFA}" type="slidenum">
              <a:rPr lang="es-CL" smtClean="0"/>
              <a:t>‹Nº›</a:t>
            </a:fld>
            <a:endParaRPr lang="es-CL"/>
          </a:p>
        </p:txBody>
      </p:sp>
    </p:spTree>
    <p:extLst>
      <p:ext uri="{BB962C8B-B14F-4D97-AF65-F5344CB8AC3E}">
        <p14:creationId xmlns:p14="http://schemas.microsoft.com/office/powerpoint/2010/main" val="2192088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png"/><Relationship Id="rId7"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3.emf"/><Relationship Id="rId5" Type="http://schemas.openxmlformats.org/officeDocument/2006/relationships/oleObject" Target="../embeddings/oleObject1.bin"/><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emf"/><Relationship Id="rId4" Type="http://schemas.openxmlformats.org/officeDocument/2006/relationships/image" Target="../media/image16.emf"/></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em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2.emf"/><Relationship Id="rId4" Type="http://schemas.openxmlformats.org/officeDocument/2006/relationships/image" Target="../media/image21.emf"/></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png"/><Relationship Id="rId7" Type="http://schemas.openxmlformats.org/officeDocument/2006/relationships/image" Target="../media/image27.jpeg"/><Relationship Id="rId12"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6.jpeg"/><Relationship Id="rId11" Type="http://schemas.openxmlformats.org/officeDocument/2006/relationships/image" Target="../media/image30.jpeg"/><Relationship Id="rId5" Type="http://schemas.openxmlformats.org/officeDocument/2006/relationships/hyperlink" Target="http://www.google.cl/url?sa=i&amp;rct=j&amp;q=&amp;esrc=s&amp;source=images&amp;cd=&amp;cad=rja&amp;uact=8&amp;ved=0ahUKEwiTx-2D_9PKAhWCfZAKHWyZCiQQjRwIBQ&amp;url=http%3A%2F%2Fwww.datis-group.com%2Ffiles%2Fimages%2Fdocs%2Fpresentations%2FGDST%2520SOTM%2520Mktg%2520Brief%2520091312.pdf&amp;psig=AFQjCNFkMNXzQ-EfQ1QcmiK1-EAxy60s9A&amp;ust=1454327661284804" TargetMode="External"/><Relationship Id="rId10" Type="http://schemas.openxmlformats.org/officeDocument/2006/relationships/hyperlink" Target="http://www.google.com/url?sa=i&amp;rct=j&amp;q=&amp;esrc=s&amp;source=images&amp;cd=&amp;cad=rja&amp;uact=8&amp;ved=0ahUKEwjOqcyJ_dPKAhUHE5AKHV2kCUsQjRwIBw&amp;url=http%3A%2F%2Fwww.telali.com.pe%2Fantena-parabolica-de-1-20-mts.html&amp;psig=AFQjCNEuWGzapxcJ3CQmdnhkMpFGDJLOHQ&amp;ust=1454327160238442" TargetMode="External"/><Relationship Id="rId4" Type="http://schemas.openxmlformats.org/officeDocument/2006/relationships/image" Target="../media/image25.jpeg"/><Relationship Id="rId9" Type="http://schemas.openxmlformats.org/officeDocument/2006/relationships/image" Target="../media/image29.jpeg"/></Relationships>
</file>

<file path=ppt/slides/_rels/slide3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2.png"/><Relationship Id="rId7"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 Id="rId9" Type="http://schemas.openxmlformats.org/officeDocument/2006/relationships/image" Target="../media/image36.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124857" y="121145"/>
            <a:ext cx="9942286" cy="2387600"/>
          </a:xfrm>
        </p:spPr>
        <p:txBody>
          <a:bodyPr anchor="ctr">
            <a:normAutofit/>
          </a:bodyPr>
          <a:lstStyle/>
          <a:p>
            <a:r>
              <a:rPr lang="es-CL" sz="4900" dirty="0" smtClean="0">
                <a:solidFill>
                  <a:srgbClr val="002060"/>
                </a:solidFill>
                <a:latin typeface="Arial Black" panose="020B0A04020102020204" pitchFamily="34" charset="0"/>
              </a:rPr>
              <a:t>“COMUNICACIONES DE COMBATE</a:t>
            </a:r>
            <a:r>
              <a:rPr lang="es-CL" dirty="0" smtClean="0">
                <a:solidFill>
                  <a:srgbClr val="002060"/>
                </a:solidFill>
                <a:latin typeface="Arial Black" panose="020B0A04020102020204" pitchFamily="34" charset="0"/>
              </a:rPr>
              <a:t>”</a:t>
            </a:r>
            <a:endParaRPr lang="es-CL" dirty="0">
              <a:solidFill>
                <a:srgbClr val="002060"/>
              </a:solidFill>
              <a:latin typeface="Arial Black" panose="020B0A04020102020204" pitchFamily="34" charset="0"/>
            </a:endParaRP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stretch>
            <a:fillRect/>
          </a:stretch>
        </p:blipFill>
        <p:spPr>
          <a:xfrm>
            <a:off x="713328" y="2198983"/>
            <a:ext cx="4156960" cy="2769755"/>
          </a:xfrm>
          <a:prstGeom prst="rect">
            <a:avLst/>
          </a:prstGeom>
        </p:spPr>
      </p:pic>
      <p:pic>
        <p:nvPicPr>
          <p:cNvPr id="7" name="Imagen 6"/>
          <p:cNvPicPr>
            <a:picLocks noChangeAspect="1"/>
          </p:cNvPicPr>
          <p:nvPr/>
        </p:nvPicPr>
        <p:blipFill>
          <a:blip r:embed="rId5"/>
          <a:stretch>
            <a:fillRect/>
          </a:stretch>
        </p:blipFill>
        <p:spPr>
          <a:xfrm>
            <a:off x="4870288" y="2193916"/>
            <a:ext cx="6593670" cy="2769755"/>
          </a:xfrm>
          <a:prstGeom prst="rect">
            <a:avLst/>
          </a:prstGeom>
          <a:ln>
            <a:noFill/>
          </a:ln>
          <a:effectLst>
            <a:softEdge rad="112500"/>
          </a:effectLst>
        </p:spPr>
      </p:pic>
      <p:sp>
        <p:nvSpPr>
          <p:cNvPr id="9" name="CuadroTexto 8"/>
          <p:cNvSpPr txBox="1"/>
          <p:nvPr/>
        </p:nvSpPr>
        <p:spPr>
          <a:xfrm>
            <a:off x="9255563" y="5194976"/>
            <a:ext cx="2286000" cy="646331"/>
          </a:xfrm>
          <a:prstGeom prst="rect">
            <a:avLst/>
          </a:prstGeom>
          <a:noFill/>
        </p:spPr>
        <p:txBody>
          <a:bodyPr wrap="square" rtlCol="0">
            <a:spAutoFit/>
          </a:bodyPr>
          <a:lstStyle/>
          <a:p>
            <a:pPr algn="ctr"/>
            <a:r>
              <a:rPr lang="es-CL" dirty="0" smtClean="0"/>
              <a:t>T1 IM J. REINIKE L.</a:t>
            </a:r>
          </a:p>
          <a:p>
            <a:pPr algn="ctr"/>
            <a:r>
              <a:rPr lang="es-CL" dirty="0" smtClean="0"/>
              <a:t>PROFESOR</a:t>
            </a:r>
            <a:endParaRPr lang="es-CL" dirty="0"/>
          </a:p>
        </p:txBody>
      </p:sp>
    </p:spTree>
    <p:extLst>
      <p:ext uri="{BB962C8B-B14F-4D97-AF65-F5344CB8AC3E}">
        <p14:creationId xmlns:p14="http://schemas.microsoft.com/office/powerpoint/2010/main" val="230315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073195" y="345252"/>
            <a:ext cx="9942286" cy="455445"/>
          </a:xfrm>
        </p:spPr>
        <p:txBody>
          <a:bodyPr anchor="ctr">
            <a:normAutofit fontScale="90000"/>
          </a:bodyPr>
          <a:lstStyle/>
          <a:p>
            <a:r>
              <a:rPr lang="es-CL" sz="3200" dirty="0" smtClean="0">
                <a:solidFill>
                  <a:srgbClr val="002060"/>
                </a:solidFill>
                <a:latin typeface="Arial Black" panose="020B0A04020102020204" pitchFamily="34" charset="0"/>
              </a:rPr>
              <a:t>“COMUNICACIONES”</a:t>
            </a:r>
            <a:endParaRPr lang="es-CL" sz="3200" dirty="0">
              <a:solidFill>
                <a:srgbClr val="002060"/>
              </a:solidFill>
              <a:latin typeface="Arial Black" panose="020B0A04020102020204" pitchFamily="34" charset="0"/>
            </a:endParaRP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9"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Text Box 13"/>
          <p:cNvSpPr txBox="1">
            <a:spLocks noChangeArrowheads="1"/>
          </p:cNvSpPr>
          <p:nvPr/>
        </p:nvSpPr>
        <p:spPr bwMode="auto">
          <a:xfrm>
            <a:off x="2392363" y="1854176"/>
            <a:ext cx="7632700" cy="369887"/>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1.   INTRODUCCIÓN A LAS COMUNICACIONES. </a:t>
            </a:r>
            <a:r>
              <a:rPr lang="es-ES" altLang="es-CL" sz="1400" b="1">
                <a:solidFill>
                  <a:srgbClr val="FFFF00"/>
                </a:solidFill>
              </a:rPr>
              <a:t>(8 HORAS)</a:t>
            </a:r>
            <a:endParaRPr lang="es-CL" altLang="es-CL" sz="1400" b="1">
              <a:solidFill>
                <a:srgbClr val="FFFF00"/>
              </a:solidFill>
            </a:endParaRPr>
          </a:p>
        </p:txBody>
      </p:sp>
      <p:sp>
        <p:nvSpPr>
          <p:cNvPr id="13" name="Text Box 13"/>
          <p:cNvSpPr txBox="1">
            <a:spLocks noChangeArrowheads="1"/>
          </p:cNvSpPr>
          <p:nvPr/>
        </p:nvSpPr>
        <p:spPr bwMode="auto">
          <a:xfrm>
            <a:off x="2392363" y="2592362"/>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2.   RADIOCOMUNICACIONES. </a:t>
            </a:r>
            <a:r>
              <a:rPr lang="es-ES" altLang="es-CL" sz="1400" b="1">
                <a:solidFill>
                  <a:srgbClr val="FFFF00"/>
                </a:solidFill>
              </a:rPr>
              <a:t>(14 + 2 HORAS)</a:t>
            </a:r>
            <a:endParaRPr lang="es-CL" altLang="es-CL" sz="1400" b="1">
              <a:solidFill>
                <a:srgbClr val="FFFF00"/>
              </a:solidFill>
            </a:endParaRPr>
          </a:p>
        </p:txBody>
      </p:sp>
      <p:sp>
        <p:nvSpPr>
          <p:cNvPr id="14" name="Text Box 13"/>
          <p:cNvSpPr txBox="1">
            <a:spLocks noChangeArrowheads="1"/>
          </p:cNvSpPr>
          <p:nvPr/>
        </p:nvSpPr>
        <p:spPr bwMode="auto">
          <a:xfrm>
            <a:off x="2392363" y="3330550"/>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3.   PROCEDIMIENTOS DE COMUNICACIONES. </a:t>
            </a:r>
            <a:r>
              <a:rPr lang="es-ES" altLang="es-CL" sz="1400" b="1">
                <a:solidFill>
                  <a:srgbClr val="FFFF00"/>
                </a:solidFill>
              </a:rPr>
              <a:t>(14 + 2 HORAS)</a:t>
            </a:r>
            <a:endParaRPr lang="es-CL" altLang="es-CL" sz="1400" b="1">
              <a:solidFill>
                <a:srgbClr val="FFFF00"/>
              </a:solidFill>
            </a:endParaRPr>
          </a:p>
        </p:txBody>
      </p:sp>
      <p:sp>
        <p:nvSpPr>
          <p:cNvPr id="15" name="Text Box 13"/>
          <p:cNvSpPr txBox="1">
            <a:spLocks noChangeArrowheads="1"/>
          </p:cNvSpPr>
          <p:nvPr/>
        </p:nvSpPr>
        <p:spPr bwMode="auto">
          <a:xfrm>
            <a:off x="2392363" y="4068737"/>
            <a:ext cx="7632700" cy="36830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4.   REDES DE COMUNICACIONES. </a:t>
            </a:r>
            <a:r>
              <a:rPr lang="es-ES" altLang="es-CL" sz="1400" b="1">
                <a:solidFill>
                  <a:srgbClr val="FFFF00"/>
                </a:solidFill>
              </a:rPr>
              <a:t>(14 HORAS)</a:t>
            </a:r>
            <a:endParaRPr lang="es-CL" altLang="es-CL" sz="1400" b="1">
              <a:solidFill>
                <a:srgbClr val="FFFF00"/>
              </a:solidFill>
            </a:endParaRPr>
          </a:p>
        </p:txBody>
      </p:sp>
      <p:sp>
        <p:nvSpPr>
          <p:cNvPr id="16" name="Right Arrow 1"/>
          <p:cNvSpPr/>
          <p:nvPr/>
        </p:nvSpPr>
        <p:spPr>
          <a:xfrm>
            <a:off x="1644801" y="2580471"/>
            <a:ext cx="606425" cy="3698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7" name="Text Box 13"/>
          <p:cNvSpPr txBox="1">
            <a:spLocks noChangeArrowheads="1"/>
          </p:cNvSpPr>
          <p:nvPr/>
        </p:nvSpPr>
        <p:spPr bwMode="auto">
          <a:xfrm>
            <a:off x="2392363" y="4805337"/>
            <a:ext cx="7632700" cy="369888"/>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pt-BR" altLang="es-CL" b="1">
                <a:solidFill>
                  <a:srgbClr val="FFFF00"/>
                </a:solidFill>
              </a:rPr>
              <a:t>U.T. Nº 5.   GUERRA ELECTRÓNICA DE COMUNICACIONES. </a:t>
            </a:r>
            <a:r>
              <a:rPr lang="es-ES" altLang="es-CL" sz="1400" b="1">
                <a:solidFill>
                  <a:srgbClr val="FFFF00"/>
                </a:solidFill>
              </a:rPr>
              <a:t>(12 + 2 H)</a:t>
            </a:r>
            <a:endParaRPr lang="es-CL" altLang="es-CL" sz="1400" b="1">
              <a:solidFill>
                <a:srgbClr val="FFFF00"/>
              </a:solidFill>
            </a:endParaRPr>
          </a:p>
        </p:txBody>
      </p:sp>
    </p:spTree>
    <p:extLst>
      <p:ext uri="{BB962C8B-B14F-4D97-AF65-F5344CB8AC3E}">
        <p14:creationId xmlns:p14="http://schemas.microsoft.com/office/powerpoint/2010/main" val="652988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smtClean="0"/>
              <a:t>OBJETIVOS Y C</a:t>
            </a:r>
            <a:r>
              <a:rPr lang="es-CL" b="1" dirty="0"/>
              <a:t>ONTENIDOS</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8" name="Text Box 17">
            <a:extLst>
              <a:ext uri="{FF2B5EF4-FFF2-40B4-BE49-F238E27FC236}">
                <a16:creationId xmlns:a16="http://schemas.microsoft.com/office/drawing/2014/main" id="{D7978CFB-233E-4024-B31B-3D44846DC56A}"/>
              </a:ext>
            </a:extLst>
          </p:cNvPr>
          <p:cNvSpPr txBox="1">
            <a:spLocks noChangeArrowheads="1"/>
          </p:cNvSpPr>
          <p:nvPr/>
        </p:nvSpPr>
        <p:spPr bwMode="auto">
          <a:xfrm>
            <a:off x="491744" y="1208498"/>
            <a:ext cx="11208511" cy="4724370"/>
          </a:xfrm>
          <a:prstGeom prst="rect">
            <a:avLst/>
          </a:prstGeom>
          <a:solidFill>
            <a:schemeClr val="bg1"/>
          </a:solidFill>
          <a:ln w="28575">
            <a:solidFill>
              <a:srgbClr val="002060"/>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s-CL" altLang="es-CL" sz="1400" b="1" dirty="0" smtClean="0"/>
              <a:t>OBJETIVOS DE LA UT, </a:t>
            </a:r>
            <a:r>
              <a:rPr lang="es-CL" altLang="es-CL" sz="1400" b="1" dirty="0"/>
              <a:t>referidos a Análisis.</a:t>
            </a:r>
          </a:p>
          <a:p>
            <a:pPr marL="1257300" lvl="2" indent="-342900" eaLnBrk="1" hangingPunct="1">
              <a:spcBef>
                <a:spcPct val="50000"/>
              </a:spcBef>
              <a:buFont typeface="+mj-lt"/>
              <a:buAutoNum type="arabicPeriod"/>
            </a:pPr>
            <a:r>
              <a:rPr lang="es-CL" altLang="es-CL" sz="1400" dirty="0" smtClean="0"/>
              <a:t>Interpretar </a:t>
            </a:r>
            <a:r>
              <a:rPr lang="es-CL" altLang="es-CL" sz="1400" dirty="0"/>
              <a:t>las teorías r/c radiofrecuencias, comportamientos y bandas.</a:t>
            </a:r>
          </a:p>
          <a:p>
            <a:pPr marL="1257300" lvl="2" indent="-342900" eaLnBrk="1" hangingPunct="1">
              <a:spcBef>
                <a:spcPct val="50000"/>
              </a:spcBef>
              <a:buFont typeface="+mj-lt"/>
              <a:buAutoNum type="arabicPeriod"/>
            </a:pPr>
            <a:r>
              <a:rPr lang="es-CL" altLang="es-CL" sz="1400" dirty="0" smtClean="0"/>
              <a:t>Comparar </a:t>
            </a:r>
            <a:r>
              <a:rPr lang="es-CL" altLang="es-CL" sz="1400" dirty="0"/>
              <a:t>los equipos de radio, según sus características y  nomenclatura.</a:t>
            </a:r>
          </a:p>
          <a:p>
            <a:pPr marL="1257300" lvl="2" indent="-342900" eaLnBrk="1" hangingPunct="1">
              <a:spcBef>
                <a:spcPct val="50000"/>
              </a:spcBef>
              <a:buFont typeface="+mj-lt"/>
              <a:buAutoNum type="arabicPeriod"/>
            </a:pPr>
            <a:r>
              <a:rPr lang="es-CL" altLang="es-CL" sz="1400" dirty="0" smtClean="0"/>
              <a:t>Determinar </a:t>
            </a:r>
            <a:r>
              <a:rPr lang="es-CL" altLang="es-CL" sz="1400" dirty="0"/>
              <a:t>relaciones de causa – efecto para el establecimiento de los enlaces.</a:t>
            </a:r>
          </a:p>
          <a:p>
            <a:pPr lvl="1" eaLnBrk="1" hangingPunct="1">
              <a:spcBef>
                <a:spcPct val="50000"/>
              </a:spcBef>
            </a:pPr>
            <a:endParaRPr lang="es-CL" altLang="es-CL" sz="1400" dirty="0"/>
          </a:p>
          <a:p>
            <a:pPr eaLnBrk="1" hangingPunct="1">
              <a:spcBef>
                <a:spcPct val="50000"/>
              </a:spcBef>
            </a:pPr>
            <a:r>
              <a:rPr lang="es-CL" altLang="es-CL" sz="1400" b="1" dirty="0" smtClean="0"/>
              <a:t>CONTENIDOS</a:t>
            </a:r>
          </a:p>
          <a:p>
            <a:pPr marL="1257300" lvl="2" indent="-342900" eaLnBrk="1" hangingPunct="1">
              <a:spcBef>
                <a:spcPct val="50000"/>
              </a:spcBef>
              <a:buFont typeface="+mj-lt"/>
              <a:buAutoNum type="arabicPeriod"/>
            </a:pPr>
            <a:r>
              <a:rPr lang="es-CL" altLang="es-CL" sz="1400" dirty="0" smtClean="0"/>
              <a:t>Radiofrecuencias</a:t>
            </a:r>
            <a:r>
              <a:rPr lang="es-CL" altLang="es-CL" sz="1400" dirty="0"/>
              <a:t>, comportamientos y bandas.</a:t>
            </a:r>
          </a:p>
          <a:p>
            <a:pPr marL="1257300" lvl="2" indent="-342900" eaLnBrk="1" hangingPunct="1">
              <a:spcBef>
                <a:spcPct val="50000"/>
              </a:spcBef>
              <a:buFont typeface="+mj-lt"/>
              <a:buAutoNum type="arabicPeriod"/>
            </a:pPr>
            <a:r>
              <a:rPr lang="es-CL" altLang="es-CL" sz="1400" dirty="0" smtClean="0"/>
              <a:t>Factores </a:t>
            </a:r>
            <a:r>
              <a:rPr lang="es-CL" altLang="es-CL" sz="1400" dirty="0"/>
              <a:t>para el establecimiento de los enlaces.</a:t>
            </a:r>
          </a:p>
          <a:p>
            <a:pPr marL="1257300" lvl="2" indent="-342900" eaLnBrk="1" hangingPunct="1">
              <a:spcBef>
                <a:spcPct val="50000"/>
              </a:spcBef>
              <a:buFont typeface="+mj-lt"/>
              <a:buAutoNum type="arabicPeriod"/>
            </a:pPr>
            <a:r>
              <a:rPr lang="es-CL" altLang="es-CL" sz="1400" dirty="0" smtClean="0"/>
              <a:t>Clasificación </a:t>
            </a:r>
            <a:r>
              <a:rPr lang="es-CL" altLang="es-CL" sz="1400" dirty="0"/>
              <a:t>de los equipos de radio. (Características y Nomenclatura).</a:t>
            </a:r>
          </a:p>
          <a:p>
            <a:pPr marL="1257300" lvl="2" indent="-342900" eaLnBrk="1" hangingPunct="1">
              <a:spcBef>
                <a:spcPct val="50000"/>
              </a:spcBef>
              <a:buFont typeface="+mj-lt"/>
              <a:buAutoNum type="arabicPeriod"/>
            </a:pPr>
            <a:r>
              <a:rPr lang="es-CL" altLang="es-CL" sz="1400" dirty="0" smtClean="0"/>
              <a:t>Ventajas </a:t>
            </a:r>
            <a:r>
              <a:rPr lang="es-CL" altLang="es-CL" sz="1400" dirty="0"/>
              <a:t>y desventajas de las radiofrecuencias.</a:t>
            </a:r>
          </a:p>
          <a:p>
            <a:pPr marL="1257300" lvl="2" indent="-342900" eaLnBrk="1" hangingPunct="1">
              <a:spcBef>
                <a:spcPct val="50000"/>
              </a:spcBef>
              <a:buFont typeface="+mj-lt"/>
              <a:buAutoNum type="arabicPeriod"/>
            </a:pPr>
            <a:r>
              <a:rPr lang="es-CL" altLang="es-CL" sz="1400" dirty="0" smtClean="0"/>
              <a:t>Antenas </a:t>
            </a:r>
            <a:r>
              <a:rPr lang="es-CL" altLang="es-CL" sz="1400" dirty="0"/>
              <a:t>y propagación de las radiofrecuencias.</a:t>
            </a:r>
          </a:p>
          <a:p>
            <a:pPr algn="just" eaLnBrk="1" hangingPunct="1">
              <a:spcBef>
                <a:spcPct val="50000"/>
              </a:spcBef>
              <a:defRPr/>
            </a:pPr>
            <a:endParaRPr lang="es-MX" altLang="es-CL" sz="1400" b="1" dirty="0"/>
          </a:p>
          <a:p>
            <a:pPr algn="just" eaLnBrk="1" hangingPunct="1">
              <a:spcBef>
                <a:spcPct val="50000"/>
              </a:spcBef>
              <a:defRPr/>
            </a:pPr>
            <a:r>
              <a:rPr lang="es-MX" altLang="es-CL" sz="1400" b="1" i="1" dirty="0"/>
              <a:t>BIBLIOGRAFÍA: 	CAI 7-1 «Material de Comunicaciones»</a:t>
            </a:r>
          </a:p>
          <a:p>
            <a:pPr marL="1793875" algn="just" defTabSz="358775" eaLnBrk="1" hangingPunct="1">
              <a:spcBef>
                <a:spcPct val="50000"/>
              </a:spcBef>
              <a:defRPr/>
            </a:pPr>
            <a:r>
              <a:rPr lang="es-MX" altLang="es-CL" sz="1400" b="1" i="1" dirty="0" smtClean="0"/>
              <a:t>Manual </a:t>
            </a:r>
            <a:r>
              <a:rPr lang="es-MX" altLang="es-CL" sz="1400" b="1" i="1" dirty="0"/>
              <a:t>de Procedimientos de Telecomunicaciones para la Infantería de </a:t>
            </a:r>
            <a:r>
              <a:rPr lang="es-MX" altLang="es-CL" sz="1400" b="1" i="1" dirty="0" smtClean="0"/>
              <a:t>Marina </a:t>
            </a:r>
            <a:r>
              <a:rPr lang="es-MX" altLang="es-CL" sz="1400" b="1" i="1" dirty="0"/>
              <a:t>N° 05-01. Aprobado el </a:t>
            </a:r>
            <a:r>
              <a:rPr lang="es-MX" altLang="es-CL" sz="1400" b="1" i="1" dirty="0" smtClean="0"/>
              <a:t>año 2011</a:t>
            </a:r>
            <a:r>
              <a:rPr lang="es-MX" altLang="es-CL" sz="1400" b="1" i="1" dirty="0"/>
              <a:t>.</a:t>
            </a:r>
          </a:p>
        </p:txBody>
      </p:sp>
    </p:spTree>
    <p:extLst>
      <p:ext uri="{BB962C8B-B14F-4D97-AF65-F5344CB8AC3E}">
        <p14:creationId xmlns:p14="http://schemas.microsoft.com/office/powerpoint/2010/main" val="2560207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222204"/>
            <a:ext cx="3208764" cy="400110"/>
          </a:xfrm>
          <a:prstGeom prst="rect">
            <a:avLst/>
          </a:prstGeom>
          <a:solidFill>
            <a:srgbClr val="FFFF00"/>
          </a:solidFill>
          <a:ln>
            <a:solidFill>
              <a:srgbClr val="002060"/>
            </a:solidFill>
          </a:ln>
        </p:spPr>
        <p:txBody>
          <a:bodyPr wrap="square" rtlCol="0">
            <a:spAutoFit/>
          </a:bodyPr>
          <a:lstStyle/>
          <a:p>
            <a:pPr algn="ctr"/>
            <a:r>
              <a:rPr lang="es-CL" sz="2000" b="1" dirty="0" smtClean="0">
                <a:solidFill>
                  <a:srgbClr val="002060"/>
                </a:solidFill>
              </a:rPr>
              <a:t>ONDA ELECTROMAGNÉTICA</a:t>
            </a:r>
            <a:endParaRPr lang="es-CL" sz="2000" b="1" dirty="0">
              <a:solidFill>
                <a:srgbClr val="002060"/>
              </a:solidFill>
            </a:endParaRPr>
          </a:p>
        </p:txBody>
      </p:sp>
      <p:sp>
        <p:nvSpPr>
          <p:cNvPr id="18" name="Rectangle 3"/>
          <p:cNvSpPr>
            <a:spLocks noChangeArrowheads="1"/>
          </p:cNvSpPr>
          <p:nvPr/>
        </p:nvSpPr>
        <p:spPr bwMode="auto">
          <a:xfrm>
            <a:off x="506161" y="1792420"/>
            <a:ext cx="10654895" cy="1754326"/>
          </a:xfrm>
          <a:prstGeom prst="rect">
            <a:avLst/>
          </a:prstGeom>
          <a:noFill/>
          <a:ln w="25400" algn="ctr">
            <a:solidFill>
              <a:srgbClr val="002060"/>
            </a:solidFill>
            <a:miter lim="800000"/>
            <a:headEnd/>
            <a:tailEnd/>
          </a:ln>
        </p:spPr>
        <p:txBody>
          <a:bodyPr wrap="square" anchor="ctr">
            <a:spAutoFit/>
          </a:bodyPr>
          <a:lstStyle/>
          <a:p>
            <a:pPr algn="just">
              <a:defRPr/>
            </a:pPr>
            <a:r>
              <a:rPr lang="es-ES" dirty="0">
                <a:latin typeface="Arial" charset="0"/>
              </a:rPr>
              <a:t>Una onda es una perturbación que se propaga en el espacio, transportando energía pero no materia. Cuando la perturbación se propaga a través de un medio material, se denomina onda mecánica, por ejemplo, las ondas generadas en la cuerda de una guitarra o sobre la superficie de un lago. </a:t>
            </a:r>
          </a:p>
          <a:p>
            <a:pPr algn="just">
              <a:defRPr/>
            </a:pPr>
            <a:endParaRPr lang="es-ES" dirty="0">
              <a:latin typeface="Arial" charset="0"/>
            </a:endParaRPr>
          </a:p>
          <a:p>
            <a:pPr algn="just">
              <a:defRPr/>
            </a:pPr>
            <a:r>
              <a:rPr lang="es-ES" dirty="0">
                <a:latin typeface="Arial" charset="0"/>
              </a:rPr>
              <a:t>Las únicas ondas que se pueden propagar por el vacío son las ondas electromagnéticas (espectro), como por ejemplo, la radiación solar, los rayos X o la luz visible. </a:t>
            </a:r>
          </a:p>
        </p:txBody>
      </p:sp>
      <p:sp>
        <p:nvSpPr>
          <p:cNvPr id="19" name="Text Box 3"/>
          <p:cNvSpPr txBox="1">
            <a:spLocks noChangeArrowheads="1"/>
          </p:cNvSpPr>
          <p:nvPr/>
        </p:nvSpPr>
        <p:spPr bwMode="auto">
          <a:xfrm>
            <a:off x="4526070" y="3845693"/>
            <a:ext cx="6634985" cy="369332"/>
          </a:xfrm>
          <a:prstGeom prst="rect">
            <a:avLst/>
          </a:prstGeom>
          <a:noFill/>
          <a:ln w="19050">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CL" dirty="0" smtClean="0"/>
              <a:t>Conjunto </a:t>
            </a:r>
            <a:r>
              <a:rPr lang="es-CL" dirty="0"/>
              <a:t>de las frecuencias de radiación electromagnética.</a:t>
            </a:r>
            <a:endParaRPr lang="es-ES_tradnl" dirty="0"/>
          </a:p>
        </p:txBody>
      </p:sp>
      <p:sp>
        <p:nvSpPr>
          <p:cNvPr id="20" name="CuadroTexto 19">
            <a:extLst>
              <a:ext uri="{FF2B5EF4-FFF2-40B4-BE49-F238E27FC236}">
                <a16:creationId xmlns:a16="http://schemas.microsoft.com/office/drawing/2014/main" id="{A11B7150-C59F-451E-99E5-49A55EE95E63}"/>
              </a:ext>
            </a:extLst>
          </p:cNvPr>
          <p:cNvSpPr txBox="1"/>
          <p:nvPr/>
        </p:nvSpPr>
        <p:spPr>
          <a:xfrm>
            <a:off x="506161" y="3830304"/>
            <a:ext cx="3898876" cy="400110"/>
          </a:xfrm>
          <a:prstGeom prst="rect">
            <a:avLst/>
          </a:prstGeom>
          <a:solidFill>
            <a:srgbClr val="FFFF00"/>
          </a:solidFill>
          <a:ln>
            <a:solidFill>
              <a:srgbClr val="002060"/>
            </a:solidFill>
          </a:ln>
        </p:spPr>
        <p:txBody>
          <a:bodyPr wrap="square" rtlCol="0">
            <a:spAutoFit/>
          </a:bodyPr>
          <a:lstStyle/>
          <a:p>
            <a:pPr algn="ctr"/>
            <a:r>
              <a:rPr lang="es-CL" sz="2000" b="1" dirty="0" smtClean="0">
                <a:solidFill>
                  <a:srgbClr val="002060"/>
                </a:solidFill>
              </a:rPr>
              <a:t>ESPECTRO ELECTROMAGNÉTICO</a:t>
            </a:r>
            <a:endParaRPr lang="es-CL" sz="2000" b="1" dirty="0">
              <a:solidFill>
                <a:srgbClr val="002060"/>
              </a:solidFill>
            </a:endParaRPr>
          </a:p>
        </p:txBody>
      </p:sp>
      <p:pic>
        <p:nvPicPr>
          <p:cNvPr id="21" name="Imagen 20"/>
          <p:cNvPicPr>
            <a:picLocks noChangeAspect="1"/>
          </p:cNvPicPr>
          <p:nvPr/>
        </p:nvPicPr>
        <p:blipFill rotWithShape="1">
          <a:blip r:embed="rId4"/>
          <a:srcRect t="13042" b="58357"/>
          <a:stretch/>
        </p:blipFill>
        <p:spPr>
          <a:xfrm>
            <a:off x="506161" y="4637522"/>
            <a:ext cx="10795978" cy="1290010"/>
          </a:xfrm>
          <a:prstGeom prst="rect">
            <a:avLst/>
          </a:prstGeom>
        </p:spPr>
      </p:pic>
    </p:spTree>
    <p:extLst>
      <p:ext uri="{BB962C8B-B14F-4D97-AF65-F5344CB8AC3E}">
        <p14:creationId xmlns:p14="http://schemas.microsoft.com/office/powerpoint/2010/main" val="3803621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4"/>
          <a:stretch>
            <a:fillRect/>
          </a:stretch>
        </p:blipFill>
        <p:spPr>
          <a:xfrm>
            <a:off x="506161" y="1276878"/>
            <a:ext cx="11300828" cy="4721235"/>
          </a:xfrm>
          <a:prstGeom prst="rect">
            <a:avLst/>
          </a:prstGeom>
        </p:spPr>
      </p:pic>
    </p:spTree>
    <p:extLst>
      <p:ext uri="{BB962C8B-B14F-4D97-AF65-F5344CB8AC3E}">
        <p14:creationId xmlns:p14="http://schemas.microsoft.com/office/powerpoint/2010/main" val="2430946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stretch>
            <a:fillRect/>
          </a:stretch>
        </p:blipFill>
        <p:spPr>
          <a:xfrm>
            <a:off x="1182581" y="1147251"/>
            <a:ext cx="9723513" cy="5047340"/>
          </a:xfrm>
          <a:prstGeom prst="rect">
            <a:avLst/>
          </a:prstGeom>
        </p:spPr>
      </p:pic>
    </p:spTree>
    <p:extLst>
      <p:ext uri="{BB962C8B-B14F-4D97-AF65-F5344CB8AC3E}">
        <p14:creationId xmlns:p14="http://schemas.microsoft.com/office/powerpoint/2010/main" val="2946670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1858"/>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506161" y="1923021"/>
            <a:ext cx="11076355" cy="4093428"/>
          </a:xfrm>
          <a:prstGeom prst="rect">
            <a:avLst/>
          </a:prstGeom>
          <a:solidFill>
            <a:schemeClr val="bg1"/>
          </a:solidFill>
          <a:ln w="12700">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buFont typeface="Wingdings" panose="05000000000000000000" pitchFamily="2" charset="2"/>
              <a:buChar char="Ø"/>
              <a:defRPr/>
            </a:pPr>
            <a:r>
              <a:rPr lang="es-CL" sz="2000" dirty="0" smtClean="0">
                <a:solidFill>
                  <a:schemeClr val="tx2">
                    <a:lumMod val="75000"/>
                  </a:schemeClr>
                </a:solidFill>
              </a:rPr>
              <a:t>Las </a:t>
            </a:r>
            <a:r>
              <a:rPr lang="es-CL" sz="2000" dirty="0">
                <a:solidFill>
                  <a:schemeClr val="tx2">
                    <a:lumMod val="75000"/>
                  </a:schemeClr>
                </a:solidFill>
              </a:rPr>
              <a:t>ondas de radio pertenecen a la familia de la radiación electromagnética, </a:t>
            </a:r>
            <a:r>
              <a:rPr lang="es-CL" sz="2000" dirty="0" smtClean="0">
                <a:solidFill>
                  <a:schemeClr val="tx2">
                    <a:lumMod val="75000"/>
                  </a:schemeClr>
                </a:solidFill>
              </a:rPr>
              <a:t>Las </a:t>
            </a:r>
            <a:r>
              <a:rPr lang="es-CL" sz="2000" dirty="0">
                <a:solidFill>
                  <a:schemeClr val="tx2">
                    <a:lumMod val="75000"/>
                  </a:schemeClr>
                </a:solidFill>
              </a:rPr>
              <a:t>señales de radio se irradian hacia fuera, o se propagan desde una antena de una fuente de transmisión.</a:t>
            </a:r>
          </a:p>
          <a:p>
            <a:pPr algn="just">
              <a:spcBef>
                <a:spcPct val="50000"/>
              </a:spcBef>
              <a:buFont typeface="Wingdings" panose="05000000000000000000" pitchFamily="2" charset="2"/>
              <a:buChar char="Ø"/>
              <a:defRPr/>
            </a:pPr>
            <a:r>
              <a:rPr lang="es-CL" sz="2000" dirty="0" smtClean="0">
                <a:solidFill>
                  <a:schemeClr val="tx2">
                    <a:lumMod val="75000"/>
                  </a:schemeClr>
                </a:solidFill>
              </a:rPr>
              <a:t>Las </a:t>
            </a:r>
            <a:r>
              <a:rPr lang="es-CL" sz="2000" dirty="0">
                <a:solidFill>
                  <a:schemeClr val="tx2">
                    <a:lumMod val="75000"/>
                  </a:schemeClr>
                </a:solidFill>
              </a:rPr>
              <a:t>ondas de radio se definen en términos de su amplitud y longitud de onda (frecuencia</a:t>
            </a:r>
            <a:r>
              <a:rPr lang="es-CL" sz="2000" dirty="0" smtClean="0">
                <a:solidFill>
                  <a:schemeClr val="tx2">
                    <a:lumMod val="75000"/>
                  </a:schemeClr>
                </a:solidFill>
              </a:rPr>
              <a:t>).</a:t>
            </a:r>
          </a:p>
          <a:p>
            <a:pPr algn="just">
              <a:spcBef>
                <a:spcPct val="50000"/>
              </a:spcBef>
              <a:buFont typeface="Wingdings" panose="05000000000000000000" pitchFamily="2" charset="2"/>
              <a:buChar char="Ø"/>
              <a:defRPr/>
            </a:pPr>
            <a:r>
              <a:rPr lang="es-CL" sz="2000" dirty="0" smtClean="0">
                <a:solidFill>
                  <a:schemeClr val="tx2">
                    <a:lumMod val="75000"/>
                  </a:schemeClr>
                </a:solidFill>
              </a:rPr>
              <a:t>Un </a:t>
            </a:r>
            <a:r>
              <a:rPr lang="es-CL" sz="2000" dirty="0">
                <a:solidFill>
                  <a:schemeClr val="tx2">
                    <a:lumMod val="75000"/>
                  </a:schemeClr>
                </a:solidFill>
              </a:rPr>
              <a:t>ejemplo muy simple para entender el concepto de ondas, es el fenómeno que ocurre cuando se deja caer una piedra en una piscina o un lago con sus aguas tranquilas. Observamos ondas que se expanden radialmente desde el punto en que cayó la piedra. Si se coloca un corcho éste se moverá hacia arriba y hacia abajo repetidamente, conformando una curva elíptica, no habrá un movimiento total en la dirección del frente de </a:t>
            </a:r>
            <a:r>
              <a:rPr lang="es-CL" sz="2000" dirty="0" smtClean="0">
                <a:solidFill>
                  <a:schemeClr val="tx2">
                    <a:lumMod val="75000"/>
                  </a:schemeClr>
                </a:solidFill>
              </a:rPr>
              <a:t>onda.</a:t>
            </a:r>
            <a:endParaRPr lang="es-ES_tradnl" sz="2000" dirty="0" smtClean="0">
              <a:solidFill>
                <a:schemeClr val="tx2">
                  <a:lumMod val="75000"/>
                </a:schemeClr>
              </a:solidFill>
            </a:endParaRPr>
          </a:p>
          <a:p>
            <a:pPr algn="just">
              <a:spcBef>
                <a:spcPct val="50000"/>
              </a:spcBef>
              <a:buFont typeface="Wingdings" panose="05000000000000000000" pitchFamily="2" charset="2"/>
              <a:buChar char="Ø"/>
              <a:defRPr/>
            </a:pPr>
            <a:r>
              <a:rPr lang="es-CL" sz="2000" dirty="0" smtClean="0">
                <a:solidFill>
                  <a:schemeClr val="tx2">
                    <a:lumMod val="75000"/>
                  </a:schemeClr>
                </a:solidFill>
              </a:rPr>
              <a:t>La </a:t>
            </a:r>
            <a:r>
              <a:rPr lang="es-CL" sz="2000" dirty="0">
                <a:solidFill>
                  <a:schemeClr val="tx2">
                    <a:lumMod val="75000"/>
                  </a:schemeClr>
                </a:solidFill>
              </a:rPr>
              <a:t>Velocidad de la propagación de las ondas electromagnéticas cuando viajan por el espacio, es similar a la velocidad de la luz, aproximadamente 300.000 kilómetros por segundo.</a:t>
            </a:r>
          </a:p>
          <a:p>
            <a:pPr marL="273050" indent="-273050" algn="just">
              <a:spcBef>
                <a:spcPct val="50000"/>
              </a:spcBef>
              <a:defRPr/>
            </a:pPr>
            <a:endParaRPr lang="es-ES_tradnl" sz="2000" dirty="0">
              <a:solidFill>
                <a:schemeClr val="tx2">
                  <a:lumMod val="75000"/>
                </a:schemeClr>
              </a:solidFill>
            </a:endParaRPr>
          </a:p>
        </p:txBody>
      </p:sp>
    </p:spTree>
    <p:extLst>
      <p:ext uri="{BB962C8B-B14F-4D97-AF65-F5344CB8AC3E}">
        <p14:creationId xmlns:p14="http://schemas.microsoft.com/office/powerpoint/2010/main" val="27561823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836908" y="232926"/>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506161" y="1710019"/>
            <a:ext cx="11076355" cy="1477328"/>
          </a:xfrm>
          <a:prstGeom prst="rect">
            <a:avLst/>
          </a:prstGeom>
          <a:solidFill>
            <a:schemeClr val="bg1"/>
          </a:solidFill>
          <a:ln w="12700">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buFont typeface="Wingdings" panose="05000000000000000000" pitchFamily="2" charset="2"/>
              <a:buChar char="Ø"/>
              <a:defRPr/>
            </a:pPr>
            <a:r>
              <a:rPr lang="es-CL" sz="2000" b="1" dirty="0" smtClean="0">
                <a:solidFill>
                  <a:schemeClr val="tx2">
                    <a:lumMod val="75000"/>
                  </a:schemeClr>
                </a:solidFill>
              </a:rPr>
              <a:t>Longitud </a:t>
            </a:r>
            <a:r>
              <a:rPr lang="es-CL" sz="2000" b="1" dirty="0">
                <a:solidFill>
                  <a:schemeClr val="tx2">
                    <a:lumMod val="75000"/>
                  </a:schemeClr>
                </a:solidFill>
              </a:rPr>
              <a:t>de </a:t>
            </a:r>
            <a:r>
              <a:rPr lang="es-CL" sz="2000" b="1" dirty="0" smtClean="0">
                <a:solidFill>
                  <a:schemeClr val="tx2">
                    <a:lumMod val="75000"/>
                  </a:schemeClr>
                </a:solidFill>
              </a:rPr>
              <a:t>onda</a:t>
            </a:r>
            <a:r>
              <a:rPr lang="es-CL" sz="2000" dirty="0" smtClean="0">
                <a:solidFill>
                  <a:schemeClr val="tx2">
                    <a:lumMod val="75000"/>
                  </a:schemeClr>
                </a:solidFill>
              </a:rPr>
              <a:t>: distancia </a:t>
            </a:r>
            <a:r>
              <a:rPr lang="es-CL" sz="2000" dirty="0">
                <a:solidFill>
                  <a:schemeClr val="tx2">
                    <a:lumMod val="75000"/>
                  </a:schemeClr>
                </a:solidFill>
              </a:rPr>
              <a:t>entre la cresta de una onda y la cresta de la próxima onda. Se puede definir también como la longitud de un ciclo completo. La longitud de la onda siempre se mide en ciclos.</a:t>
            </a:r>
          </a:p>
          <a:p>
            <a:pPr marL="273050" algn="just">
              <a:spcBef>
                <a:spcPct val="50000"/>
              </a:spcBef>
              <a:buFont typeface="Wingdings" panose="05000000000000000000" pitchFamily="2" charset="2"/>
              <a:buChar char="Ø"/>
              <a:defRPr/>
            </a:pPr>
            <a:r>
              <a:rPr lang="es-CL" sz="2000" b="1" dirty="0">
                <a:solidFill>
                  <a:schemeClr val="tx2">
                    <a:lumMod val="75000"/>
                  </a:schemeClr>
                </a:solidFill>
              </a:rPr>
              <a:t>Amplitud de onda: </a:t>
            </a:r>
            <a:r>
              <a:rPr lang="es-CL" sz="2000" dirty="0">
                <a:solidFill>
                  <a:schemeClr val="tx2">
                    <a:lumMod val="75000"/>
                  </a:schemeClr>
                </a:solidFill>
              </a:rPr>
              <a:t>distancia de la línea central hasta la cresta de una onda</a:t>
            </a:r>
            <a:r>
              <a:rPr lang="es-ES_tradnl" sz="2000" dirty="0">
                <a:solidFill>
                  <a:schemeClr val="tx2">
                    <a:lumMod val="75000"/>
                  </a:schemeClr>
                </a:solidFill>
              </a:rPr>
              <a:t>.</a:t>
            </a:r>
            <a:endParaRPr lang="es-ES_tradnl" sz="2000" dirty="0">
              <a:solidFill>
                <a:schemeClr val="tx2">
                  <a:lumMod val="75000"/>
                </a:schemeClr>
              </a:solidFill>
            </a:endParaRPr>
          </a:p>
        </p:txBody>
      </p:sp>
      <p:pic>
        <p:nvPicPr>
          <p:cNvPr id="2" name="Imagen 1"/>
          <p:cNvPicPr>
            <a:picLocks noChangeAspect="1"/>
          </p:cNvPicPr>
          <p:nvPr/>
        </p:nvPicPr>
        <p:blipFill>
          <a:blip r:embed="rId4"/>
          <a:stretch>
            <a:fillRect/>
          </a:stretch>
        </p:blipFill>
        <p:spPr>
          <a:xfrm>
            <a:off x="3379604" y="3429161"/>
            <a:ext cx="5530480" cy="2516933"/>
          </a:xfrm>
          <a:prstGeom prst="rect">
            <a:avLst/>
          </a:prstGeom>
        </p:spPr>
      </p:pic>
    </p:spTree>
    <p:extLst>
      <p:ext uri="{BB962C8B-B14F-4D97-AF65-F5344CB8AC3E}">
        <p14:creationId xmlns:p14="http://schemas.microsoft.com/office/powerpoint/2010/main" val="42791892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24186"/>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233259" y="1210584"/>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233259" y="1697564"/>
            <a:ext cx="6381095" cy="4247317"/>
          </a:xfrm>
          <a:prstGeom prst="rect">
            <a:avLst/>
          </a:prstGeom>
          <a:solidFill>
            <a:schemeClr val="bg1"/>
          </a:solidFill>
          <a:ln w="12700">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buFont typeface="Wingdings" panose="05000000000000000000" pitchFamily="2" charset="2"/>
              <a:buChar char="Ø"/>
              <a:defRPr/>
            </a:pPr>
            <a:r>
              <a:rPr lang="es-MX" b="1" dirty="0">
                <a:solidFill>
                  <a:schemeClr val="tx2">
                    <a:lumMod val="75000"/>
                  </a:schemeClr>
                </a:solidFill>
              </a:rPr>
              <a:t>Un Ciclo </a:t>
            </a:r>
            <a:r>
              <a:rPr lang="es-MX" dirty="0">
                <a:solidFill>
                  <a:schemeClr val="tx2">
                    <a:lumMod val="75000"/>
                  </a:schemeClr>
                </a:solidFill>
              </a:rPr>
              <a:t>corresponde al fenómeno realizado desde el movimiento de la onda de un punto cero, desarrollando una fase positiva, pasando por el punto cero para desarrollar una fase negativa volviendo a cero.</a:t>
            </a:r>
          </a:p>
          <a:p>
            <a:pPr algn="just">
              <a:spcBef>
                <a:spcPct val="50000"/>
              </a:spcBef>
              <a:buFont typeface="Wingdings" panose="05000000000000000000" pitchFamily="2" charset="2"/>
              <a:buChar char="Ø"/>
              <a:defRPr/>
            </a:pPr>
            <a:r>
              <a:rPr lang="es-MX" b="1" dirty="0">
                <a:solidFill>
                  <a:schemeClr val="tx2">
                    <a:lumMod val="75000"/>
                  </a:schemeClr>
                </a:solidFill>
              </a:rPr>
              <a:t>La frecuencia</a:t>
            </a:r>
            <a:r>
              <a:rPr lang="es-MX" dirty="0">
                <a:solidFill>
                  <a:schemeClr val="tx2">
                    <a:lumMod val="75000"/>
                  </a:schemeClr>
                </a:solidFill>
              </a:rPr>
              <a:t>, es el número de ciclos completos que ocurren en un segundo. Mientras más largo es el tiempo de un ciclo, más larga es la longitud de onda y más baja la frecuencia.</a:t>
            </a:r>
          </a:p>
          <a:p>
            <a:pPr algn="just">
              <a:spcBef>
                <a:spcPct val="50000"/>
              </a:spcBef>
              <a:buFont typeface="Wingdings" panose="05000000000000000000" pitchFamily="2" charset="2"/>
              <a:buChar char="Ø"/>
              <a:defRPr/>
            </a:pPr>
            <a:r>
              <a:rPr lang="es-MX" dirty="0">
                <a:solidFill>
                  <a:schemeClr val="tx2">
                    <a:lumMod val="75000"/>
                  </a:schemeClr>
                </a:solidFill>
              </a:rPr>
              <a:t>Mientras más corto es el tiempo de un ciclo, más corta es la longitud de onda y más alta la frecuencia.</a:t>
            </a:r>
          </a:p>
          <a:p>
            <a:pPr algn="just">
              <a:spcBef>
                <a:spcPct val="50000"/>
              </a:spcBef>
              <a:buFont typeface="Wingdings" panose="05000000000000000000" pitchFamily="2" charset="2"/>
              <a:buChar char="Ø"/>
              <a:defRPr/>
            </a:pPr>
            <a:r>
              <a:rPr lang="es-MX" dirty="0">
                <a:solidFill>
                  <a:schemeClr val="tx2">
                    <a:lumMod val="75000"/>
                  </a:schemeClr>
                </a:solidFill>
              </a:rPr>
              <a:t>La frecuencia se mide y es indicada en unidades llamadas </a:t>
            </a:r>
            <a:r>
              <a:rPr lang="es-MX" b="1" dirty="0">
                <a:solidFill>
                  <a:schemeClr val="tx2">
                    <a:lumMod val="75000"/>
                  </a:schemeClr>
                </a:solidFill>
              </a:rPr>
              <a:t>Hertz (Hz). </a:t>
            </a:r>
          </a:p>
          <a:p>
            <a:pPr algn="just">
              <a:spcBef>
                <a:spcPct val="50000"/>
              </a:spcBef>
              <a:buFont typeface="Wingdings" panose="05000000000000000000" pitchFamily="2" charset="2"/>
              <a:buChar char="Ø"/>
              <a:defRPr/>
            </a:pPr>
            <a:r>
              <a:rPr lang="es-MX" dirty="0">
                <a:solidFill>
                  <a:schemeClr val="tx2">
                    <a:lumMod val="75000"/>
                  </a:schemeClr>
                </a:solidFill>
              </a:rPr>
              <a:t>Un ciclo por segundo se indica como 1 Hertz</a:t>
            </a:r>
            <a:r>
              <a:rPr lang="es-MX" dirty="0" smtClean="0">
                <a:solidFill>
                  <a:schemeClr val="tx2">
                    <a:lumMod val="75000"/>
                  </a:schemeClr>
                </a:solidFill>
              </a:rPr>
              <a:t>.</a:t>
            </a:r>
            <a:endParaRPr lang="es-MX" dirty="0">
              <a:solidFill>
                <a:schemeClr val="tx2">
                  <a:lumMod val="75000"/>
                </a:schemeClr>
              </a:solidFill>
            </a:endParaRPr>
          </a:p>
        </p:txBody>
      </p:sp>
      <p:pic>
        <p:nvPicPr>
          <p:cNvPr id="7" name="Imagen 6"/>
          <p:cNvPicPr>
            <a:picLocks noChangeAspect="1"/>
          </p:cNvPicPr>
          <p:nvPr/>
        </p:nvPicPr>
        <p:blipFill>
          <a:blip r:embed="rId4"/>
          <a:stretch>
            <a:fillRect/>
          </a:stretch>
        </p:blipFill>
        <p:spPr>
          <a:xfrm>
            <a:off x="6665972" y="2530549"/>
            <a:ext cx="5330688" cy="2362347"/>
          </a:xfrm>
          <a:prstGeom prst="rect">
            <a:avLst/>
          </a:prstGeom>
        </p:spPr>
      </p:pic>
    </p:spTree>
    <p:extLst>
      <p:ext uri="{BB962C8B-B14F-4D97-AF65-F5344CB8AC3E}">
        <p14:creationId xmlns:p14="http://schemas.microsoft.com/office/powerpoint/2010/main" val="34975428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838200" y="236120"/>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506161" y="1710019"/>
            <a:ext cx="11076355" cy="3631763"/>
          </a:xfrm>
          <a:prstGeom prst="rect">
            <a:avLst/>
          </a:prstGeom>
          <a:solidFill>
            <a:schemeClr val="bg1"/>
          </a:solidFill>
          <a:ln w="12700">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buFont typeface="Wingdings" panose="05000000000000000000" pitchFamily="2" charset="2"/>
              <a:buChar char="Ø"/>
              <a:defRPr/>
            </a:pPr>
            <a:r>
              <a:rPr lang="es-MX" sz="2000">
                <a:solidFill>
                  <a:schemeClr val="tx2">
                    <a:lumMod val="75000"/>
                  </a:schemeClr>
                </a:solidFill>
              </a:rPr>
              <a:t>Debido a que la frecuencia de una onda de la radio es muy grande, se expresa generalmente en miles de Hertz (kilohertz, KHz) o en millones de Hertz (Megahertz, MHz). A veces frecuencias se expresan en mil millones de Hertz (Gigahertz, GHz)</a:t>
            </a:r>
          </a:p>
          <a:p>
            <a:pPr algn="just">
              <a:spcBef>
                <a:spcPct val="50000"/>
              </a:spcBef>
              <a:buFont typeface="Wingdings" panose="05000000000000000000" pitchFamily="2" charset="2"/>
              <a:buChar char="Ø"/>
              <a:defRPr/>
            </a:pPr>
            <a:r>
              <a:rPr lang="es-MX" sz="2000">
                <a:solidFill>
                  <a:schemeClr val="tx2">
                    <a:lumMod val="75000"/>
                  </a:schemeClr>
                </a:solidFill>
              </a:rPr>
              <a:t>1 KHz es igual a 1.000 ciclos por segundo</a:t>
            </a:r>
          </a:p>
          <a:p>
            <a:pPr algn="just">
              <a:spcBef>
                <a:spcPct val="50000"/>
              </a:spcBef>
              <a:buFont typeface="Wingdings" panose="05000000000000000000" pitchFamily="2" charset="2"/>
              <a:buChar char="Ø"/>
              <a:defRPr/>
            </a:pPr>
            <a:r>
              <a:rPr lang="es-MX" sz="2000">
                <a:solidFill>
                  <a:schemeClr val="tx2">
                    <a:lumMod val="75000"/>
                  </a:schemeClr>
                </a:solidFill>
              </a:rPr>
              <a:t>1 MHz es igual a 1.000.000 ciclos por segundo. </a:t>
            </a:r>
          </a:p>
          <a:p>
            <a:pPr algn="just">
              <a:spcBef>
                <a:spcPct val="50000"/>
              </a:spcBef>
              <a:buFont typeface="Wingdings" panose="05000000000000000000" pitchFamily="2" charset="2"/>
              <a:buChar char="Ø"/>
              <a:defRPr/>
            </a:pPr>
            <a:r>
              <a:rPr lang="es-MX" sz="2000">
                <a:solidFill>
                  <a:schemeClr val="tx2">
                    <a:lumMod val="75000"/>
                  </a:schemeClr>
                </a:solidFill>
              </a:rPr>
              <a:t>1 GHz es igual a 1.000.000.000 ciclos por segundo.</a:t>
            </a:r>
          </a:p>
          <a:p>
            <a:pPr algn="just">
              <a:spcBef>
                <a:spcPct val="50000"/>
              </a:spcBef>
              <a:buFont typeface="Wingdings" panose="05000000000000000000" pitchFamily="2" charset="2"/>
              <a:buChar char="Ø"/>
              <a:defRPr/>
            </a:pPr>
            <a:endParaRPr lang="es-MX" sz="2000">
              <a:solidFill>
                <a:schemeClr val="tx2">
                  <a:lumMod val="75000"/>
                </a:schemeClr>
              </a:solidFill>
            </a:endParaRPr>
          </a:p>
          <a:p>
            <a:pPr algn="just">
              <a:spcBef>
                <a:spcPct val="50000"/>
              </a:spcBef>
              <a:buFont typeface="Wingdings" panose="05000000000000000000" pitchFamily="2" charset="2"/>
              <a:buChar char="Ø"/>
              <a:defRPr/>
            </a:pPr>
            <a:r>
              <a:rPr lang="es-MX" sz="2000">
                <a:solidFill>
                  <a:schemeClr val="tx2">
                    <a:lumMod val="75000"/>
                  </a:schemeClr>
                </a:solidFill>
              </a:rPr>
              <a:t>El espectro de las radiofrecuencias, se divide en bandas de frecuencias, de acuerdo a su medida (cuadro a continuación)</a:t>
            </a:r>
            <a:endParaRPr lang="es-MX" sz="2000" dirty="0">
              <a:solidFill>
                <a:schemeClr val="tx2">
                  <a:lumMod val="75000"/>
                </a:schemeClr>
              </a:solidFill>
            </a:endParaRPr>
          </a:p>
        </p:txBody>
      </p:sp>
    </p:spTree>
    <p:extLst>
      <p:ext uri="{BB962C8B-B14F-4D97-AF65-F5344CB8AC3E}">
        <p14:creationId xmlns:p14="http://schemas.microsoft.com/office/powerpoint/2010/main" val="42219900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838200" y="279282"/>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n 10"/>
          <p:cNvPicPr>
            <a:picLocks noChangeAspect="1"/>
          </p:cNvPicPr>
          <p:nvPr/>
        </p:nvPicPr>
        <p:blipFill>
          <a:blip r:embed="rId4"/>
          <a:stretch>
            <a:fillRect/>
          </a:stretch>
        </p:blipFill>
        <p:spPr>
          <a:xfrm>
            <a:off x="1212419" y="1969194"/>
            <a:ext cx="9767162" cy="3878138"/>
          </a:xfrm>
          <a:prstGeom prst="rect">
            <a:avLst/>
          </a:prstGeom>
        </p:spPr>
      </p:pic>
      <p:sp>
        <p:nvSpPr>
          <p:cNvPr id="14" name="CuadroTexto 13">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Tree>
    <p:extLst>
      <p:ext uri="{BB962C8B-B14F-4D97-AF65-F5344CB8AC3E}">
        <p14:creationId xmlns:p14="http://schemas.microsoft.com/office/powerpoint/2010/main" val="17171919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36120"/>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a:blip r:embed="rId4"/>
          <a:stretch>
            <a:fillRect/>
          </a:stretch>
        </p:blipFill>
        <p:spPr>
          <a:xfrm>
            <a:off x="2011111" y="1159473"/>
            <a:ext cx="8085389" cy="4930966"/>
          </a:xfrm>
          <a:prstGeom prst="rect">
            <a:avLst/>
          </a:prstGeom>
        </p:spPr>
      </p:pic>
    </p:spTree>
    <p:extLst>
      <p:ext uri="{BB962C8B-B14F-4D97-AF65-F5344CB8AC3E}">
        <p14:creationId xmlns:p14="http://schemas.microsoft.com/office/powerpoint/2010/main" val="31399923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
          <p:cNvSpPr>
            <a:spLocks noChangeArrowheads="1"/>
          </p:cNvSpPr>
          <p:nvPr/>
        </p:nvSpPr>
        <p:spPr bwMode="auto">
          <a:xfrm>
            <a:off x="2381251" y="1732427"/>
            <a:ext cx="7313613" cy="42783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CL" sz="1600" b="1" dirty="0"/>
              <a:t>BANDAS						FRECUENCIAS</a:t>
            </a:r>
          </a:p>
          <a:p>
            <a:pPr eaLnBrk="1" hangingPunct="1"/>
            <a:endParaRPr lang="es-CL" altLang="es-CL" sz="1600" dirty="0"/>
          </a:p>
          <a:p>
            <a:pPr eaLnBrk="1" hangingPunct="1"/>
            <a:r>
              <a:rPr lang="es-CL" altLang="es-CL" sz="1600" dirty="0"/>
              <a:t>Muy Baja Frecuencia. (</a:t>
            </a:r>
            <a:r>
              <a:rPr lang="es-CL" altLang="es-CL" sz="1600" dirty="0" err="1"/>
              <a:t>Very</a:t>
            </a:r>
            <a:r>
              <a:rPr lang="es-CL" altLang="es-CL" sz="1600" dirty="0"/>
              <a:t> </a:t>
            </a:r>
            <a:r>
              <a:rPr lang="es-CL" altLang="es-CL" sz="1600" dirty="0" err="1"/>
              <a:t>Low</a:t>
            </a:r>
            <a:r>
              <a:rPr lang="es-CL" altLang="es-CL" sz="1600" dirty="0"/>
              <a:t> </a:t>
            </a:r>
            <a:r>
              <a:rPr lang="es-CL" altLang="es-CL" sz="1600" dirty="0" err="1"/>
              <a:t>Frequencies</a:t>
            </a:r>
            <a:r>
              <a:rPr lang="es-CL" altLang="es-CL" sz="1600" dirty="0"/>
              <a:t>, VLF) 	3 a 30 </a:t>
            </a:r>
            <a:r>
              <a:rPr lang="es-CL" altLang="es-CL" sz="1600" dirty="0" err="1"/>
              <a:t>Khz</a:t>
            </a:r>
            <a:r>
              <a:rPr lang="es-CL" altLang="es-CL" sz="1600" dirty="0"/>
              <a:t>.</a:t>
            </a:r>
          </a:p>
          <a:p>
            <a:pPr eaLnBrk="1" hangingPunct="1"/>
            <a:endParaRPr lang="es-CL" altLang="es-CL" sz="1600" dirty="0"/>
          </a:p>
          <a:p>
            <a:pPr eaLnBrk="1" hangingPunct="1"/>
            <a:r>
              <a:rPr lang="es-CL" altLang="es-CL" sz="1600" dirty="0"/>
              <a:t>Baja Frecuencia (</a:t>
            </a:r>
            <a:r>
              <a:rPr lang="es-CL" altLang="es-CL" sz="1600" dirty="0" err="1"/>
              <a:t>Low</a:t>
            </a:r>
            <a:r>
              <a:rPr lang="es-CL" altLang="es-CL" sz="1600" dirty="0"/>
              <a:t> </a:t>
            </a:r>
            <a:r>
              <a:rPr lang="es-CL" altLang="es-CL" sz="1600" dirty="0" err="1"/>
              <a:t>Frequencies</a:t>
            </a:r>
            <a:r>
              <a:rPr lang="es-CL" altLang="es-CL" sz="1600" dirty="0"/>
              <a:t>, LF) 			30 a 300 </a:t>
            </a:r>
            <a:r>
              <a:rPr lang="es-CL" altLang="es-CL" sz="1600" dirty="0" err="1"/>
              <a:t>Khz</a:t>
            </a:r>
            <a:r>
              <a:rPr lang="es-CL" altLang="es-CL" sz="1600" dirty="0"/>
              <a:t>.</a:t>
            </a:r>
          </a:p>
          <a:p>
            <a:pPr eaLnBrk="1" hangingPunct="1"/>
            <a:endParaRPr lang="es-CL" altLang="es-CL" sz="1600" dirty="0"/>
          </a:p>
          <a:p>
            <a:pPr eaLnBrk="1" hangingPunct="1"/>
            <a:r>
              <a:rPr lang="es-CL" altLang="es-CL" sz="1600" dirty="0"/>
              <a:t>Media Frecuencia (Medium </a:t>
            </a:r>
            <a:r>
              <a:rPr lang="es-CL" altLang="es-CL" sz="1600" dirty="0" err="1"/>
              <a:t>Frequencies</a:t>
            </a:r>
            <a:r>
              <a:rPr lang="es-CL" altLang="es-CL" sz="1600" dirty="0"/>
              <a:t>, MF) 		300 a 3000 </a:t>
            </a:r>
            <a:r>
              <a:rPr lang="es-CL" altLang="es-CL" sz="1600" dirty="0" err="1"/>
              <a:t>Khz</a:t>
            </a:r>
            <a:r>
              <a:rPr lang="es-CL" altLang="es-CL" sz="1600" dirty="0"/>
              <a:t>.</a:t>
            </a:r>
          </a:p>
          <a:p>
            <a:pPr eaLnBrk="1" hangingPunct="1"/>
            <a:endParaRPr lang="es-CL" altLang="es-CL" sz="1600" dirty="0"/>
          </a:p>
          <a:p>
            <a:pPr eaLnBrk="1" hangingPunct="1"/>
            <a:r>
              <a:rPr lang="es-CL" altLang="es-CL" sz="1600" dirty="0"/>
              <a:t>Alta Frecuencia (High </a:t>
            </a:r>
            <a:r>
              <a:rPr lang="es-CL" altLang="es-CL" sz="1600" dirty="0" err="1"/>
              <a:t>Frequencies</a:t>
            </a:r>
            <a:r>
              <a:rPr lang="es-CL" altLang="es-CL" sz="1600" dirty="0"/>
              <a:t>, HF) 			3 a 30 </a:t>
            </a:r>
            <a:r>
              <a:rPr lang="es-CL" altLang="es-CL" sz="1600" dirty="0" err="1"/>
              <a:t>Mhz</a:t>
            </a:r>
            <a:r>
              <a:rPr lang="es-CL" altLang="es-CL" sz="1600" dirty="0"/>
              <a:t>.</a:t>
            </a:r>
          </a:p>
          <a:p>
            <a:pPr eaLnBrk="1" hangingPunct="1"/>
            <a:endParaRPr lang="es-CL" altLang="es-CL" sz="1600" dirty="0"/>
          </a:p>
          <a:p>
            <a:pPr eaLnBrk="1" hangingPunct="1"/>
            <a:r>
              <a:rPr lang="es-CL" altLang="es-CL" sz="1600" dirty="0"/>
              <a:t>Muy Alta Frecuencia (</a:t>
            </a:r>
            <a:r>
              <a:rPr lang="es-CL" altLang="es-CL" sz="1600" dirty="0" err="1"/>
              <a:t>Very</a:t>
            </a:r>
            <a:r>
              <a:rPr lang="es-CL" altLang="es-CL" sz="1600" dirty="0"/>
              <a:t> High </a:t>
            </a:r>
            <a:r>
              <a:rPr lang="es-CL" altLang="es-CL" sz="1600" dirty="0" err="1"/>
              <a:t>Frequencies</a:t>
            </a:r>
            <a:r>
              <a:rPr lang="es-CL" altLang="es-CL" sz="1600" dirty="0"/>
              <a:t>, VHF) 	30 a 300 </a:t>
            </a:r>
            <a:r>
              <a:rPr lang="es-CL" altLang="es-CL" sz="1600" dirty="0" err="1"/>
              <a:t>Mhz</a:t>
            </a:r>
            <a:r>
              <a:rPr lang="es-CL" altLang="es-CL" sz="1600" dirty="0"/>
              <a:t>.</a:t>
            </a:r>
          </a:p>
          <a:p>
            <a:pPr eaLnBrk="1" hangingPunct="1"/>
            <a:endParaRPr lang="es-CL" altLang="es-CL" sz="1600" dirty="0"/>
          </a:p>
          <a:p>
            <a:pPr eaLnBrk="1" hangingPunct="1"/>
            <a:r>
              <a:rPr lang="es-CL" altLang="es-CL" sz="1600" dirty="0"/>
              <a:t>Ultra Alta Frecuencia (Ultra High </a:t>
            </a:r>
            <a:r>
              <a:rPr lang="es-CL" altLang="es-CL" sz="1600" dirty="0" err="1"/>
              <a:t>Frequencies</a:t>
            </a:r>
            <a:r>
              <a:rPr lang="es-CL" altLang="es-CL" sz="1600" dirty="0"/>
              <a:t>, UHF) 	300 a 3.000 </a:t>
            </a:r>
            <a:r>
              <a:rPr lang="es-CL" altLang="es-CL" sz="1600" dirty="0" err="1"/>
              <a:t>Mhz</a:t>
            </a:r>
            <a:r>
              <a:rPr lang="es-CL" altLang="es-CL" sz="1600" dirty="0"/>
              <a:t>.</a:t>
            </a:r>
          </a:p>
          <a:p>
            <a:pPr eaLnBrk="1" hangingPunct="1"/>
            <a:endParaRPr lang="es-CL" altLang="es-CL" sz="1600" dirty="0"/>
          </a:p>
          <a:p>
            <a:pPr eaLnBrk="1" hangingPunct="1"/>
            <a:r>
              <a:rPr lang="es-CL" altLang="es-CL" sz="1600" dirty="0" err="1"/>
              <a:t>Super</a:t>
            </a:r>
            <a:r>
              <a:rPr lang="es-CL" altLang="es-CL" sz="1600" dirty="0"/>
              <a:t> Alta Frecuencia (</a:t>
            </a:r>
            <a:r>
              <a:rPr lang="es-CL" altLang="es-CL" sz="1600" dirty="0" err="1"/>
              <a:t>Super</a:t>
            </a:r>
            <a:r>
              <a:rPr lang="es-CL" altLang="es-CL" sz="1600" dirty="0"/>
              <a:t> High </a:t>
            </a:r>
            <a:r>
              <a:rPr lang="es-CL" altLang="es-CL" sz="1600" dirty="0" err="1"/>
              <a:t>Frequencies</a:t>
            </a:r>
            <a:r>
              <a:rPr lang="es-CL" altLang="es-CL" sz="1600" dirty="0"/>
              <a:t>, SHF) 	3 a 30 </a:t>
            </a:r>
            <a:r>
              <a:rPr lang="es-CL" altLang="es-CL" sz="1600" dirty="0" err="1"/>
              <a:t>Ghz</a:t>
            </a:r>
            <a:r>
              <a:rPr lang="es-CL" altLang="es-CL" sz="1600" dirty="0"/>
              <a:t>.</a:t>
            </a:r>
          </a:p>
          <a:p>
            <a:pPr eaLnBrk="1" hangingPunct="1"/>
            <a:endParaRPr lang="es-CL" altLang="es-CL" sz="1600" dirty="0"/>
          </a:p>
          <a:p>
            <a:pPr eaLnBrk="1" hangingPunct="1"/>
            <a:r>
              <a:rPr lang="es-CL" altLang="es-CL" sz="1600" dirty="0"/>
              <a:t>Extremadamente Alta Frecuencia (Ext. High Fr. (EHF) 	30 a 300 </a:t>
            </a:r>
            <a:r>
              <a:rPr lang="es-CL" altLang="es-CL" sz="1600" dirty="0" err="1"/>
              <a:t>Ghz</a:t>
            </a:r>
            <a:r>
              <a:rPr lang="es-CL" altLang="es-CL" sz="1600" dirty="0"/>
              <a:t>.</a:t>
            </a:r>
          </a:p>
        </p:txBody>
      </p:sp>
      <p:sp>
        <p:nvSpPr>
          <p:cNvPr id="12" name="CuadroTexto 11">
            <a:extLst>
              <a:ext uri="{FF2B5EF4-FFF2-40B4-BE49-F238E27FC236}">
                <a16:creationId xmlns:a16="http://schemas.microsoft.com/office/drawing/2014/main" id="{A11B7150-C59F-451E-99E5-49A55EE95E63}"/>
              </a:ext>
            </a:extLst>
          </p:cNvPr>
          <p:cNvSpPr txBox="1"/>
          <p:nvPr/>
        </p:nvSpPr>
        <p:spPr>
          <a:xfrm>
            <a:off x="506161" y="1221826"/>
            <a:ext cx="5862741" cy="400110"/>
          </a:xfrm>
          <a:prstGeom prst="rect">
            <a:avLst/>
          </a:prstGeom>
          <a:solidFill>
            <a:srgbClr val="FFFF00"/>
          </a:solidFill>
          <a:ln>
            <a:solidFill>
              <a:srgbClr val="002060"/>
            </a:solidFill>
          </a:ln>
        </p:spPr>
        <p:txBody>
          <a:bodyPr wrap="square" rtlCol="0">
            <a:spAutoFit/>
          </a:bodyPr>
          <a:lstStyle/>
          <a:p>
            <a:r>
              <a:rPr lang="es-CL" sz="2000" b="1" dirty="0" smtClean="0">
                <a:solidFill>
                  <a:srgbClr val="002060"/>
                </a:solidFill>
              </a:rPr>
              <a:t>RADIOFRECUENCIAS, COMPORTAMIENTOS Y BANDAS</a:t>
            </a:r>
            <a:endParaRPr lang="es-CL" sz="2000" b="1" dirty="0">
              <a:solidFill>
                <a:srgbClr val="002060"/>
              </a:solidFill>
            </a:endParaRPr>
          </a:p>
        </p:txBody>
      </p:sp>
    </p:spTree>
    <p:extLst>
      <p:ext uri="{BB962C8B-B14F-4D97-AF65-F5344CB8AC3E}">
        <p14:creationId xmlns:p14="http://schemas.microsoft.com/office/powerpoint/2010/main" val="14203820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2" y="1221826"/>
            <a:ext cx="4246814" cy="400110"/>
          </a:xfrm>
          <a:prstGeom prst="rect">
            <a:avLst/>
          </a:prstGeom>
          <a:solidFill>
            <a:srgbClr val="FFFF00"/>
          </a:solidFill>
          <a:ln>
            <a:solidFill>
              <a:srgbClr val="002060"/>
            </a:solidFill>
          </a:ln>
        </p:spPr>
        <p:txBody>
          <a:bodyPr wrap="square" rtlCol="0">
            <a:spAutoFit/>
          </a:bodyPr>
          <a:lstStyle/>
          <a:p>
            <a:r>
              <a:rPr lang="es-MX" sz="2000" b="1" dirty="0">
                <a:solidFill>
                  <a:srgbClr val="002060"/>
                </a:solidFill>
              </a:rPr>
              <a:t>FACTORES QUE AFECTAN LOS </a:t>
            </a:r>
            <a:r>
              <a:rPr lang="es-MX" sz="2000" b="1" dirty="0" smtClean="0">
                <a:solidFill>
                  <a:srgbClr val="002060"/>
                </a:solidFill>
              </a:rPr>
              <a:t>ENLACES</a:t>
            </a:r>
            <a:endParaRPr lang="es-MX" sz="2000" b="1" dirty="0">
              <a:solidFill>
                <a:srgbClr val="002060"/>
              </a:solidFill>
            </a:endParaRPr>
          </a:p>
        </p:txBody>
      </p:sp>
      <p:sp>
        <p:nvSpPr>
          <p:cNvPr id="13" name="Text Box 3"/>
          <p:cNvSpPr txBox="1">
            <a:spLocks noChangeArrowheads="1"/>
          </p:cNvSpPr>
          <p:nvPr/>
        </p:nvSpPr>
        <p:spPr bwMode="auto">
          <a:xfrm>
            <a:off x="553118" y="1941076"/>
            <a:ext cx="10982440" cy="3631763"/>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342900" indent="-342900" algn="just">
              <a:spcBef>
                <a:spcPct val="50000"/>
              </a:spcBef>
              <a:buFont typeface="Wingdings" panose="05000000000000000000" pitchFamily="2" charset="2"/>
              <a:buChar char="v"/>
              <a:defRPr/>
            </a:pPr>
            <a:r>
              <a:rPr lang="es-ES_tradnl" sz="2000" b="1" dirty="0" smtClean="0">
                <a:solidFill>
                  <a:srgbClr val="002060"/>
                </a:solidFill>
              </a:rPr>
              <a:t>Situación </a:t>
            </a:r>
            <a:r>
              <a:rPr lang="es-ES_tradnl" sz="2000" b="1" dirty="0">
                <a:solidFill>
                  <a:srgbClr val="002060"/>
                </a:solidFill>
              </a:rPr>
              <a:t>Táctica:</a:t>
            </a:r>
            <a:r>
              <a:rPr lang="es-ES_tradnl" sz="2000" dirty="0">
                <a:solidFill>
                  <a:srgbClr val="002060"/>
                </a:solidFill>
              </a:rPr>
              <a:t> Afecta a la selección de la ubicación del equipo o su antena, lo que incide en la propagación de la onda emitida. </a:t>
            </a:r>
            <a:endParaRPr lang="es-ES_tradnl" sz="2000" dirty="0" smtClean="0">
              <a:solidFill>
                <a:srgbClr val="002060"/>
              </a:solidFill>
            </a:endParaRPr>
          </a:p>
          <a:p>
            <a:pPr marL="361950" algn="just">
              <a:spcBef>
                <a:spcPct val="50000"/>
              </a:spcBef>
              <a:defRPr/>
            </a:pPr>
            <a:r>
              <a:rPr lang="es-ES_tradnl" sz="2000" dirty="0" smtClean="0">
                <a:solidFill>
                  <a:srgbClr val="002060"/>
                </a:solidFill>
              </a:rPr>
              <a:t>Estando </a:t>
            </a:r>
            <a:r>
              <a:rPr lang="es-ES_tradnl" sz="2000" dirty="0">
                <a:solidFill>
                  <a:srgbClr val="002060"/>
                </a:solidFill>
              </a:rPr>
              <a:t>bajo el fuego o en situaciones ruidosas, afecta a la capacidad auditiva del operador y a su capacidad de mantener la serenidad para aplicar los procedimientos</a:t>
            </a:r>
            <a:r>
              <a:rPr lang="es-ES_tradnl" sz="2000" dirty="0" smtClean="0">
                <a:solidFill>
                  <a:srgbClr val="002060"/>
                </a:solidFill>
              </a:rPr>
              <a:t>.</a:t>
            </a:r>
          </a:p>
          <a:p>
            <a:pPr marL="361950" algn="just">
              <a:spcBef>
                <a:spcPct val="50000"/>
              </a:spcBef>
              <a:defRPr/>
            </a:pPr>
            <a:endParaRPr lang="es-ES_tradnl" sz="2000" dirty="0">
              <a:solidFill>
                <a:srgbClr val="002060"/>
              </a:solidFill>
            </a:endParaRPr>
          </a:p>
          <a:p>
            <a:pPr marL="342900" indent="-342900" algn="just">
              <a:spcBef>
                <a:spcPct val="50000"/>
              </a:spcBef>
              <a:buFont typeface="Wingdings" panose="05000000000000000000" pitchFamily="2" charset="2"/>
              <a:buChar char="v"/>
              <a:defRPr/>
            </a:pPr>
            <a:r>
              <a:rPr lang="es-ES_tradnl" sz="2000" dirty="0">
                <a:solidFill>
                  <a:srgbClr val="002060"/>
                </a:solidFill>
              </a:rPr>
              <a:t> </a:t>
            </a:r>
            <a:r>
              <a:rPr lang="es-ES_tradnl" sz="2000" b="1" dirty="0">
                <a:solidFill>
                  <a:srgbClr val="002060"/>
                </a:solidFill>
              </a:rPr>
              <a:t>Interferencias: </a:t>
            </a:r>
            <a:r>
              <a:rPr lang="es-ES_tradnl" sz="2000" dirty="0">
                <a:solidFill>
                  <a:srgbClr val="002060"/>
                </a:solidFill>
              </a:rPr>
              <a:t>Provocada por el enemigo o fuerzas amigas</a:t>
            </a:r>
            <a:r>
              <a:rPr lang="es-ES_tradnl" sz="2000" dirty="0" smtClean="0">
                <a:solidFill>
                  <a:srgbClr val="002060"/>
                </a:solidFill>
              </a:rPr>
              <a:t>.</a:t>
            </a:r>
          </a:p>
          <a:p>
            <a:pPr marL="342900" indent="-342900" algn="just">
              <a:spcBef>
                <a:spcPct val="50000"/>
              </a:spcBef>
              <a:buFont typeface="Wingdings" panose="05000000000000000000" pitchFamily="2" charset="2"/>
              <a:buChar char="v"/>
              <a:defRPr/>
            </a:pPr>
            <a:endParaRPr lang="es-ES_tradnl" sz="2000" dirty="0">
              <a:solidFill>
                <a:srgbClr val="002060"/>
              </a:solidFill>
            </a:endParaRPr>
          </a:p>
          <a:p>
            <a:pPr marL="342900" indent="-342900" algn="just">
              <a:spcBef>
                <a:spcPct val="50000"/>
              </a:spcBef>
              <a:buFont typeface="Wingdings" panose="05000000000000000000" pitchFamily="2" charset="2"/>
              <a:buChar char="v"/>
              <a:defRPr/>
            </a:pPr>
            <a:r>
              <a:rPr lang="es-ES_tradnl" sz="2000" dirty="0">
                <a:solidFill>
                  <a:srgbClr val="002060"/>
                </a:solidFill>
              </a:rPr>
              <a:t> </a:t>
            </a:r>
            <a:r>
              <a:rPr lang="es-ES_tradnl" sz="2000" b="1" dirty="0">
                <a:solidFill>
                  <a:srgbClr val="002060"/>
                </a:solidFill>
              </a:rPr>
              <a:t>Características del terreno:</a:t>
            </a:r>
            <a:r>
              <a:rPr lang="es-ES_tradnl" sz="2000" dirty="0">
                <a:solidFill>
                  <a:srgbClr val="002060"/>
                </a:solidFill>
              </a:rPr>
              <a:t> Su forma, cubierta y consistencia afectan a la capacidad de los equipos, facilitando o dificultando la propagación.</a:t>
            </a:r>
          </a:p>
        </p:txBody>
      </p:sp>
    </p:spTree>
    <p:extLst>
      <p:ext uri="{BB962C8B-B14F-4D97-AF65-F5344CB8AC3E}">
        <p14:creationId xmlns:p14="http://schemas.microsoft.com/office/powerpoint/2010/main" val="32731100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2" y="1221826"/>
            <a:ext cx="4246814" cy="400110"/>
          </a:xfrm>
          <a:prstGeom prst="rect">
            <a:avLst/>
          </a:prstGeom>
          <a:solidFill>
            <a:srgbClr val="FFFF00"/>
          </a:solidFill>
          <a:ln>
            <a:solidFill>
              <a:srgbClr val="002060"/>
            </a:solidFill>
          </a:ln>
        </p:spPr>
        <p:txBody>
          <a:bodyPr wrap="square" rtlCol="0">
            <a:spAutoFit/>
          </a:bodyPr>
          <a:lstStyle/>
          <a:p>
            <a:r>
              <a:rPr lang="es-MX" sz="2000" b="1" dirty="0">
                <a:solidFill>
                  <a:srgbClr val="002060"/>
                </a:solidFill>
              </a:rPr>
              <a:t>FACTORES QUE AFECTAN LOS </a:t>
            </a:r>
            <a:r>
              <a:rPr lang="es-MX" sz="2000" b="1" dirty="0" smtClean="0">
                <a:solidFill>
                  <a:srgbClr val="002060"/>
                </a:solidFill>
              </a:rPr>
              <a:t>ENLACES</a:t>
            </a:r>
            <a:endParaRPr lang="es-MX" sz="2000" b="1" dirty="0">
              <a:solidFill>
                <a:srgbClr val="002060"/>
              </a:solidFill>
            </a:endParaRPr>
          </a:p>
        </p:txBody>
      </p:sp>
      <p:sp>
        <p:nvSpPr>
          <p:cNvPr id="13" name="Text Box 3"/>
          <p:cNvSpPr txBox="1">
            <a:spLocks noChangeArrowheads="1"/>
          </p:cNvSpPr>
          <p:nvPr/>
        </p:nvSpPr>
        <p:spPr bwMode="auto">
          <a:xfrm>
            <a:off x="553118" y="1941076"/>
            <a:ext cx="10982440" cy="3477875"/>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342900" indent="-342900" algn="just">
              <a:spcBef>
                <a:spcPct val="50000"/>
              </a:spcBef>
              <a:buFont typeface="Wingdings" panose="05000000000000000000" pitchFamily="2" charset="2"/>
              <a:buChar char="v"/>
              <a:defRPr/>
            </a:pPr>
            <a:r>
              <a:rPr lang="es-MX" sz="2000" b="1" dirty="0">
                <a:solidFill>
                  <a:srgbClr val="002060"/>
                </a:solidFill>
              </a:rPr>
              <a:t>Calidad de los equipos: </a:t>
            </a:r>
            <a:r>
              <a:rPr lang="es-MX" sz="2000" dirty="0">
                <a:solidFill>
                  <a:srgbClr val="002060"/>
                </a:solidFill>
              </a:rPr>
              <a:t>La calidad del material empleado y las características de diseño de los equipos, influyen en la potencia, sensibilidad, impermeabilidad y resistencia a las condiciones de trato en campaña</a:t>
            </a:r>
            <a:r>
              <a:rPr lang="es-MX" sz="2000" dirty="0" smtClean="0">
                <a:solidFill>
                  <a:srgbClr val="002060"/>
                </a:solidFill>
              </a:rPr>
              <a:t>.</a:t>
            </a:r>
          </a:p>
          <a:p>
            <a:pPr marL="342900" indent="-342900" algn="just">
              <a:spcBef>
                <a:spcPct val="50000"/>
              </a:spcBef>
              <a:buFont typeface="Wingdings" panose="05000000000000000000" pitchFamily="2" charset="2"/>
              <a:buChar char="v"/>
              <a:defRPr/>
            </a:pPr>
            <a:endParaRPr lang="es-MX" sz="2000" dirty="0">
              <a:solidFill>
                <a:srgbClr val="002060"/>
              </a:solidFill>
            </a:endParaRPr>
          </a:p>
          <a:p>
            <a:pPr marL="342900" indent="-342900" algn="just">
              <a:spcBef>
                <a:spcPct val="50000"/>
              </a:spcBef>
              <a:buFont typeface="Wingdings" panose="05000000000000000000" pitchFamily="2" charset="2"/>
              <a:buChar char="v"/>
              <a:defRPr/>
            </a:pPr>
            <a:r>
              <a:rPr lang="es-MX" sz="2000" b="1" dirty="0" smtClean="0">
                <a:solidFill>
                  <a:srgbClr val="002060"/>
                </a:solidFill>
              </a:rPr>
              <a:t>Experiencia </a:t>
            </a:r>
            <a:r>
              <a:rPr lang="es-MX" sz="2000" b="1" dirty="0">
                <a:solidFill>
                  <a:srgbClr val="002060"/>
                </a:solidFill>
              </a:rPr>
              <a:t>de los operadores: </a:t>
            </a:r>
            <a:r>
              <a:rPr lang="es-MX" sz="2000" dirty="0">
                <a:solidFill>
                  <a:srgbClr val="002060"/>
                </a:solidFill>
              </a:rPr>
              <a:t>Referida a su expedición y conocimiento de la operación, mantenimiento y procedimiento de empleo del material</a:t>
            </a:r>
            <a:r>
              <a:rPr lang="es-MX" sz="2000" dirty="0" smtClean="0">
                <a:solidFill>
                  <a:srgbClr val="002060"/>
                </a:solidFill>
              </a:rPr>
              <a:t>.</a:t>
            </a:r>
          </a:p>
          <a:p>
            <a:pPr marL="342900" indent="-342900" algn="just">
              <a:spcBef>
                <a:spcPct val="50000"/>
              </a:spcBef>
              <a:buFont typeface="Wingdings" panose="05000000000000000000" pitchFamily="2" charset="2"/>
              <a:buChar char="v"/>
              <a:defRPr/>
            </a:pPr>
            <a:endParaRPr lang="es-MX" sz="2000" dirty="0">
              <a:solidFill>
                <a:srgbClr val="002060"/>
              </a:solidFill>
            </a:endParaRPr>
          </a:p>
          <a:p>
            <a:pPr marL="342900" indent="-342900" algn="just">
              <a:spcBef>
                <a:spcPct val="50000"/>
              </a:spcBef>
              <a:buFont typeface="Wingdings" panose="05000000000000000000" pitchFamily="2" charset="2"/>
              <a:buChar char="v"/>
              <a:defRPr/>
            </a:pPr>
            <a:r>
              <a:rPr lang="es-MX" sz="2000" b="1" dirty="0" smtClean="0">
                <a:solidFill>
                  <a:srgbClr val="002060"/>
                </a:solidFill>
              </a:rPr>
              <a:t>Condiciones </a:t>
            </a:r>
            <a:r>
              <a:rPr lang="es-MX" sz="2000" b="1" dirty="0">
                <a:solidFill>
                  <a:srgbClr val="002060"/>
                </a:solidFill>
              </a:rPr>
              <a:t>meteorológicas: </a:t>
            </a:r>
            <a:r>
              <a:rPr lang="es-MX" sz="2000" dirty="0">
                <a:solidFill>
                  <a:srgbClr val="002060"/>
                </a:solidFill>
              </a:rPr>
              <a:t>Las variaciones de temperatura y la radiación solar entre el día y la noche, afectan a la propagación de las ondas de radio.</a:t>
            </a:r>
          </a:p>
        </p:txBody>
      </p:sp>
    </p:spTree>
    <p:extLst>
      <p:ext uri="{BB962C8B-B14F-4D97-AF65-F5344CB8AC3E}">
        <p14:creationId xmlns:p14="http://schemas.microsoft.com/office/powerpoint/2010/main" val="20331043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4713538"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CLASIFICACIÓN DE LOS EQUIPOS DE RADIO</a:t>
            </a:r>
            <a:endParaRPr lang="es-MX" sz="2000" b="1" dirty="0">
              <a:solidFill>
                <a:srgbClr val="002060"/>
              </a:solidFill>
            </a:endParaRPr>
          </a:p>
        </p:txBody>
      </p:sp>
      <p:sp>
        <p:nvSpPr>
          <p:cNvPr id="13" name="Text Box 3"/>
          <p:cNvSpPr txBox="1">
            <a:spLocks noChangeArrowheads="1"/>
          </p:cNvSpPr>
          <p:nvPr/>
        </p:nvSpPr>
        <p:spPr bwMode="auto">
          <a:xfrm>
            <a:off x="506161" y="1567969"/>
            <a:ext cx="10982440" cy="4555093"/>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sz="2000" dirty="0">
                <a:solidFill>
                  <a:srgbClr val="002060"/>
                </a:solidFill>
              </a:rPr>
              <a:t>Por su forma de transporte, modulación y fuente de alimentación</a:t>
            </a:r>
            <a:r>
              <a:rPr lang="es-MX" sz="2000" dirty="0" smtClean="0">
                <a:solidFill>
                  <a:srgbClr val="002060"/>
                </a:solidFill>
              </a:rPr>
              <a:t>:</a:t>
            </a:r>
          </a:p>
          <a:p>
            <a:pPr algn="just">
              <a:spcBef>
                <a:spcPct val="50000"/>
              </a:spcBef>
              <a:defRPr/>
            </a:pPr>
            <a:endParaRPr lang="es-MX" sz="2000" dirty="0">
              <a:solidFill>
                <a:srgbClr val="002060"/>
              </a:solidFill>
            </a:endParaRPr>
          </a:p>
          <a:p>
            <a:pPr marL="342900" indent="-342900" algn="just">
              <a:spcBef>
                <a:spcPct val="50000"/>
              </a:spcBef>
              <a:buFont typeface="Wingdings" panose="05000000000000000000" pitchFamily="2" charset="2"/>
              <a:buChar char="v"/>
              <a:defRPr/>
            </a:pPr>
            <a:r>
              <a:rPr lang="es-MX" sz="2000" dirty="0">
                <a:solidFill>
                  <a:srgbClr val="002060"/>
                </a:solidFill>
              </a:rPr>
              <a:t> </a:t>
            </a:r>
            <a:r>
              <a:rPr lang="es-MX" sz="2000" dirty="0" smtClean="0">
                <a:solidFill>
                  <a:srgbClr val="002060"/>
                </a:solidFill>
              </a:rPr>
              <a:t>FORMAS DE TRANSPORTE:</a:t>
            </a:r>
          </a:p>
          <a:p>
            <a:pPr marL="1085850" lvl="1" indent="-342900" algn="just">
              <a:spcBef>
                <a:spcPct val="50000"/>
              </a:spcBef>
              <a:buFont typeface="Wingdings" panose="05000000000000000000" pitchFamily="2" charset="2"/>
              <a:buChar char="Ø"/>
              <a:defRPr/>
            </a:pPr>
            <a:r>
              <a:rPr lang="es-MX" sz="2000" b="1" dirty="0" smtClean="0">
                <a:solidFill>
                  <a:srgbClr val="002060"/>
                </a:solidFill>
              </a:rPr>
              <a:t>Portátiles</a:t>
            </a:r>
            <a:r>
              <a:rPr lang="es-MX" sz="2000" b="1" dirty="0">
                <a:solidFill>
                  <a:srgbClr val="002060"/>
                </a:solidFill>
              </a:rPr>
              <a:t>: </a:t>
            </a:r>
            <a:r>
              <a:rPr lang="es-MX" sz="2000" dirty="0">
                <a:solidFill>
                  <a:srgbClr val="002060"/>
                </a:solidFill>
              </a:rPr>
              <a:t>Transportados por un solo </a:t>
            </a:r>
            <a:r>
              <a:rPr lang="es-MX" sz="2000" dirty="0" smtClean="0">
                <a:solidFill>
                  <a:srgbClr val="002060"/>
                </a:solidFill>
              </a:rPr>
              <a:t>hombre.</a:t>
            </a:r>
          </a:p>
          <a:p>
            <a:pPr marL="1085850" lvl="1" indent="-342900" algn="just">
              <a:spcBef>
                <a:spcPct val="50000"/>
              </a:spcBef>
              <a:buFont typeface="Wingdings" panose="05000000000000000000" pitchFamily="2" charset="2"/>
              <a:buChar char="Ø"/>
              <a:defRPr/>
            </a:pPr>
            <a:endParaRPr lang="es-MX" sz="2000" dirty="0" smtClean="0">
              <a:solidFill>
                <a:srgbClr val="002060"/>
              </a:solidFill>
            </a:endParaRPr>
          </a:p>
          <a:p>
            <a:pPr marL="1085850" lvl="1" indent="-342900" algn="just">
              <a:spcBef>
                <a:spcPct val="50000"/>
              </a:spcBef>
              <a:buFont typeface="Wingdings" panose="05000000000000000000" pitchFamily="2" charset="2"/>
              <a:buChar char="Ø"/>
              <a:defRPr/>
            </a:pPr>
            <a:r>
              <a:rPr lang="es-MX" sz="2000" b="1" dirty="0" smtClean="0">
                <a:solidFill>
                  <a:srgbClr val="002060"/>
                </a:solidFill>
              </a:rPr>
              <a:t>Vehiculares</a:t>
            </a:r>
            <a:r>
              <a:rPr lang="es-MX" sz="2000" b="1" dirty="0">
                <a:solidFill>
                  <a:srgbClr val="002060"/>
                </a:solidFill>
              </a:rPr>
              <a:t>: </a:t>
            </a:r>
            <a:r>
              <a:rPr lang="es-MX" sz="2000" dirty="0">
                <a:solidFill>
                  <a:srgbClr val="002060"/>
                </a:solidFill>
              </a:rPr>
              <a:t>Montados sobre un vehículo y </a:t>
            </a:r>
            <a:r>
              <a:rPr lang="es-MX" sz="2000" dirty="0" smtClean="0">
                <a:solidFill>
                  <a:srgbClr val="002060"/>
                </a:solidFill>
              </a:rPr>
              <a:t>energizados por él.</a:t>
            </a:r>
          </a:p>
          <a:p>
            <a:pPr lvl="1" indent="0" algn="just">
              <a:spcBef>
                <a:spcPct val="50000"/>
              </a:spcBef>
              <a:defRPr/>
            </a:pPr>
            <a:endParaRPr lang="es-MX" sz="2000" dirty="0">
              <a:solidFill>
                <a:srgbClr val="002060"/>
              </a:solidFill>
            </a:endParaRPr>
          </a:p>
          <a:p>
            <a:pPr marL="1085850" lvl="1" indent="-342900" algn="just">
              <a:spcBef>
                <a:spcPct val="50000"/>
              </a:spcBef>
              <a:buFont typeface="Wingdings" panose="05000000000000000000" pitchFamily="2" charset="2"/>
              <a:buChar char="Ø"/>
              <a:defRPr/>
            </a:pPr>
            <a:r>
              <a:rPr lang="es-MX" sz="2000" b="1" dirty="0" smtClean="0">
                <a:solidFill>
                  <a:srgbClr val="002060"/>
                </a:solidFill>
              </a:rPr>
              <a:t>Fijos</a:t>
            </a:r>
            <a:r>
              <a:rPr lang="es-MX" sz="2000" b="1" dirty="0">
                <a:solidFill>
                  <a:srgbClr val="002060"/>
                </a:solidFill>
              </a:rPr>
              <a:t>: </a:t>
            </a:r>
            <a:r>
              <a:rPr lang="es-MX" sz="2000" dirty="0">
                <a:solidFill>
                  <a:srgbClr val="002060"/>
                </a:solidFill>
              </a:rPr>
              <a:t>Ubicación permanente. </a:t>
            </a:r>
            <a:endParaRPr lang="es-MX" sz="2000" dirty="0" smtClean="0">
              <a:solidFill>
                <a:srgbClr val="002060"/>
              </a:solidFill>
            </a:endParaRPr>
          </a:p>
          <a:p>
            <a:pPr lvl="1" indent="0" algn="just">
              <a:spcBef>
                <a:spcPct val="50000"/>
              </a:spcBef>
              <a:defRPr/>
            </a:pPr>
            <a:endParaRPr lang="es-MX" sz="2000" dirty="0">
              <a:solidFill>
                <a:srgbClr val="002060"/>
              </a:solidFill>
            </a:endParaRPr>
          </a:p>
          <a:p>
            <a:pPr marL="1085850" lvl="1" indent="-342900" algn="just">
              <a:spcBef>
                <a:spcPct val="50000"/>
              </a:spcBef>
              <a:buFont typeface="Wingdings" panose="05000000000000000000" pitchFamily="2" charset="2"/>
              <a:buChar char="Ø"/>
              <a:defRPr/>
            </a:pPr>
            <a:r>
              <a:rPr lang="es-MX" sz="2000" b="1" dirty="0" smtClean="0">
                <a:solidFill>
                  <a:srgbClr val="002060"/>
                </a:solidFill>
              </a:rPr>
              <a:t>Mixtos</a:t>
            </a:r>
            <a:r>
              <a:rPr lang="es-MX" sz="2000" b="1" dirty="0">
                <a:solidFill>
                  <a:srgbClr val="002060"/>
                </a:solidFill>
              </a:rPr>
              <a:t>: </a:t>
            </a:r>
            <a:r>
              <a:rPr lang="es-MX" sz="2000" dirty="0">
                <a:solidFill>
                  <a:srgbClr val="002060"/>
                </a:solidFill>
              </a:rPr>
              <a:t>Pueden ser usados en cualquiera de las versiones anteriores</a:t>
            </a:r>
          </a:p>
        </p:txBody>
      </p:sp>
      <p:pic>
        <p:nvPicPr>
          <p:cNvPr id="11" name="21 Imagen" descr="IMG_5915.JPG"/>
          <p:cNvPicPr>
            <a:picLocks noChangeAspect="1"/>
          </p:cNvPicPr>
          <p:nvPr/>
        </p:nvPicPr>
        <p:blipFill rotWithShape="1">
          <a:blip r:embed="rId4" cstate="print"/>
          <a:srcRect l="3091" t="18219" r="58276" b="14907"/>
          <a:stretch/>
        </p:blipFill>
        <p:spPr>
          <a:xfrm>
            <a:off x="9311361" y="1756049"/>
            <a:ext cx="1842414" cy="2126181"/>
          </a:xfrm>
          <a:prstGeom prst="rect">
            <a:avLst/>
          </a:prstGeom>
          <a:effectLst>
            <a:softEdge rad="317500"/>
          </a:effectLst>
        </p:spPr>
      </p:pic>
    </p:spTree>
    <p:extLst>
      <p:ext uri="{BB962C8B-B14F-4D97-AF65-F5344CB8AC3E}">
        <p14:creationId xmlns:p14="http://schemas.microsoft.com/office/powerpoint/2010/main" val="14847939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4713538"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CLASIFICACIÓN DE LOS EQUIPOS DE RADIO</a:t>
            </a:r>
            <a:endParaRPr lang="es-MX" sz="2000" b="1" dirty="0">
              <a:solidFill>
                <a:srgbClr val="002060"/>
              </a:solidFill>
            </a:endParaRPr>
          </a:p>
        </p:txBody>
      </p:sp>
      <p:sp>
        <p:nvSpPr>
          <p:cNvPr id="13" name="Text Box 3"/>
          <p:cNvSpPr txBox="1">
            <a:spLocks noChangeArrowheads="1"/>
          </p:cNvSpPr>
          <p:nvPr/>
        </p:nvSpPr>
        <p:spPr bwMode="auto">
          <a:xfrm>
            <a:off x="506161" y="1682188"/>
            <a:ext cx="10982440" cy="4093428"/>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sz="2000" dirty="0" smtClean="0">
                <a:solidFill>
                  <a:srgbClr val="002060"/>
                </a:solidFill>
              </a:rPr>
              <a:t>TIPOS DE MODULACIÓN</a:t>
            </a:r>
          </a:p>
          <a:p>
            <a:pPr algn="just">
              <a:spcBef>
                <a:spcPct val="50000"/>
              </a:spcBef>
              <a:defRPr/>
            </a:pPr>
            <a:r>
              <a:rPr lang="es-MX" sz="2000" dirty="0" smtClean="0">
                <a:solidFill>
                  <a:srgbClr val="002060"/>
                </a:solidFill>
              </a:rPr>
              <a:t>Para </a:t>
            </a:r>
            <a:r>
              <a:rPr lang="es-MX" sz="2000" dirty="0">
                <a:solidFill>
                  <a:srgbClr val="002060"/>
                </a:solidFill>
              </a:rPr>
              <a:t>emplear las ondas electromagnéticas en enlaces de comunicaciones, estas deben ser tratadas y mezcladas para poder llevar la información. El principal proceso se llama modulación, la cual consiste en mezclar dos frecuencias en una sola señal, la que en definitiva será transmitida. Una señal modulante, es la que contiene la información o datos que deseamos enviar y la otra es la portadora, la cual es la encargada de transportar la información.</a:t>
            </a:r>
          </a:p>
          <a:p>
            <a:pPr algn="just">
              <a:spcBef>
                <a:spcPct val="50000"/>
              </a:spcBef>
              <a:defRPr/>
            </a:pPr>
            <a:r>
              <a:rPr lang="es-MX" sz="2000" dirty="0">
                <a:solidFill>
                  <a:srgbClr val="002060"/>
                </a:solidFill>
              </a:rPr>
              <a:t>La portadora es una onda de amplitud y frecuencia constante</a:t>
            </a:r>
            <a:r>
              <a:rPr lang="es-MX" sz="2000" dirty="0" smtClean="0">
                <a:solidFill>
                  <a:srgbClr val="002060"/>
                </a:solidFill>
              </a:rPr>
              <a:t>.</a:t>
            </a:r>
            <a:endParaRPr lang="es-MX" sz="2000" dirty="0">
              <a:solidFill>
                <a:srgbClr val="002060"/>
              </a:solidFill>
            </a:endParaRPr>
          </a:p>
          <a:p>
            <a:pPr algn="just">
              <a:spcBef>
                <a:spcPct val="50000"/>
              </a:spcBef>
              <a:defRPr/>
            </a:pPr>
            <a:r>
              <a:rPr lang="es-MX" sz="2000" b="1" dirty="0">
                <a:solidFill>
                  <a:srgbClr val="002060"/>
                </a:solidFill>
              </a:rPr>
              <a:t>De amplitud (AM): </a:t>
            </a:r>
            <a:r>
              <a:rPr lang="es-MX" sz="2000" dirty="0">
                <a:solidFill>
                  <a:srgbClr val="002060"/>
                </a:solidFill>
              </a:rPr>
              <a:t>En ella se cambia la amplitud de la señal, pero la frecuencia permanece constante.</a:t>
            </a:r>
          </a:p>
          <a:p>
            <a:pPr algn="just">
              <a:spcBef>
                <a:spcPct val="50000"/>
              </a:spcBef>
              <a:defRPr/>
            </a:pPr>
            <a:r>
              <a:rPr lang="es-MX" sz="2000" b="1" dirty="0" smtClean="0">
                <a:solidFill>
                  <a:srgbClr val="002060"/>
                </a:solidFill>
              </a:rPr>
              <a:t>De </a:t>
            </a:r>
            <a:r>
              <a:rPr lang="es-MX" sz="2000" b="1" dirty="0">
                <a:solidFill>
                  <a:srgbClr val="002060"/>
                </a:solidFill>
              </a:rPr>
              <a:t>frecuencia (FM): </a:t>
            </a:r>
            <a:r>
              <a:rPr lang="es-MX" sz="2000" dirty="0">
                <a:solidFill>
                  <a:srgbClr val="002060"/>
                </a:solidFill>
              </a:rPr>
              <a:t>La modulación de la frecuencia, es el proceso de variar la frecuencia de la señal del portador, manteniendo la amplitud constante</a:t>
            </a:r>
          </a:p>
        </p:txBody>
      </p:sp>
    </p:spTree>
    <p:extLst>
      <p:ext uri="{BB962C8B-B14F-4D97-AF65-F5344CB8AC3E}">
        <p14:creationId xmlns:p14="http://schemas.microsoft.com/office/powerpoint/2010/main" val="15398310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4713538"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CLASIFICACIÓN DE LOS EQUIPOS DE RADIO</a:t>
            </a:r>
            <a:endParaRPr lang="es-MX" sz="2000" b="1" dirty="0">
              <a:solidFill>
                <a:srgbClr val="002060"/>
              </a:solidFill>
            </a:endParaRPr>
          </a:p>
        </p:txBody>
      </p:sp>
      <p:sp>
        <p:nvSpPr>
          <p:cNvPr id="13" name="Text Box 3"/>
          <p:cNvSpPr txBox="1">
            <a:spLocks noChangeArrowheads="1"/>
          </p:cNvSpPr>
          <p:nvPr/>
        </p:nvSpPr>
        <p:spPr bwMode="auto">
          <a:xfrm>
            <a:off x="506162" y="1682188"/>
            <a:ext cx="2970464" cy="369332"/>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dirty="0" smtClean="0">
                <a:solidFill>
                  <a:srgbClr val="002060"/>
                </a:solidFill>
              </a:rPr>
              <a:t>TIPOS DE MODULACIÓN</a:t>
            </a: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4200" y="2164222"/>
            <a:ext cx="434975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
          <p:cNvSpPr txBox="1">
            <a:spLocks noChangeArrowheads="1"/>
          </p:cNvSpPr>
          <p:nvPr/>
        </p:nvSpPr>
        <p:spPr bwMode="auto">
          <a:xfrm>
            <a:off x="2492375" y="2405723"/>
            <a:ext cx="30972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sz="1600" dirty="0">
                <a:solidFill>
                  <a:srgbClr val="002060"/>
                </a:solidFill>
              </a:rPr>
              <a:t>SEÑAL PORTADORA</a:t>
            </a:r>
          </a:p>
        </p:txBody>
      </p:sp>
      <p:sp>
        <p:nvSpPr>
          <p:cNvPr id="15" name="TextBox 8"/>
          <p:cNvSpPr txBox="1">
            <a:spLocks noChangeArrowheads="1"/>
          </p:cNvSpPr>
          <p:nvPr/>
        </p:nvSpPr>
        <p:spPr bwMode="auto">
          <a:xfrm>
            <a:off x="2492375" y="3197884"/>
            <a:ext cx="30972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sz="1600">
                <a:solidFill>
                  <a:srgbClr val="002060"/>
                </a:solidFill>
              </a:rPr>
              <a:t>SEÑAL DE MODULACIÓN</a:t>
            </a:r>
          </a:p>
        </p:txBody>
      </p:sp>
      <p:sp>
        <p:nvSpPr>
          <p:cNvPr id="16" name="TextBox 9"/>
          <p:cNvSpPr txBox="1">
            <a:spLocks noChangeArrowheads="1"/>
          </p:cNvSpPr>
          <p:nvPr/>
        </p:nvSpPr>
        <p:spPr bwMode="auto">
          <a:xfrm>
            <a:off x="2492375" y="4053547"/>
            <a:ext cx="30972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sz="1600">
                <a:solidFill>
                  <a:srgbClr val="002060"/>
                </a:solidFill>
              </a:rPr>
              <a:t>SEÑAL EN AMPLITUD MODULADA</a:t>
            </a:r>
          </a:p>
        </p:txBody>
      </p:sp>
      <p:sp>
        <p:nvSpPr>
          <p:cNvPr id="18" name="TextBox 10"/>
          <p:cNvSpPr txBox="1">
            <a:spLocks noChangeArrowheads="1"/>
          </p:cNvSpPr>
          <p:nvPr/>
        </p:nvSpPr>
        <p:spPr bwMode="auto">
          <a:xfrm>
            <a:off x="2492375" y="5133048"/>
            <a:ext cx="30972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sz="1600">
                <a:solidFill>
                  <a:srgbClr val="002060"/>
                </a:solidFill>
              </a:rPr>
              <a:t>SEÑAL EN FRECUENCIA MODULADA</a:t>
            </a:r>
          </a:p>
        </p:txBody>
      </p:sp>
    </p:spTree>
    <p:extLst>
      <p:ext uri="{BB962C8B-B14F-4D97-AF65-F5344CB8AC3E}">
        <p14:creationId xmlns:p14="http://schemas.microsoft.com/office/powerpoint/2010/main" val="5721678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4713538"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CLASIFICACIÓN DE LOS EQUIPOS DE RADIO</a:t>
            </a:r>
            <a:endParaRPr lang="es-MX" sz="2000" b="1" dirty="0">
              <a:solidFill>
                <a:srgbClr val="002060"/>
              </a:solidFill>
            </a:endParaRPr>
          </a:p>
        </p:txBody>
      </p:sp>
      <p:sp>
        <p:nvSpPr>
          <p:cNvPr id="13" name="Text Box 3"/>
          <p:cNvSpPr txBox="1">
            <a:spLocks noChangeArrowheads="1"/>
          </p:cNvSpPr>
          <p:nvPr/>
        </p:nvSpPr>
        <p:spPr bwMode="auto">
          <a:xfrm>
            <a:off x="506161" y="1682188"/>
            <a:ext cx="10982440" cy="2708434"/>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sz="2000" dirty="0" smtClean="0">
                <a:solidFill>
                  <a:srgbClr val="002060"/>
                </a:solidFill>
              </a:rPr>
              <a:t>FUENTES DE ALIMENTACIÓN</a:t>
            </a:r>
          </a:p>
          <a:p>
            <a:pPr algn="just">
              <a:spcBef>
                <a:spcPct val="50000"/>
              </a:spcBef>
              <a:defRPr/>
            </a:pPr>
            <a:endParaRPr lang="es-MX" sz="2000" dirty="0" smtClean="0">
              <a:solidFill>
                <a:srgbClr val="002060"/>
              </a:solidFill>
            </a:endParaRPr>
          </a:p>
          <a:p>
            <a:pPr marL="342900" indent="-342900" algn="just">
              <a:spcBef>
                <a:spcPct val="50000"/>
              </a:spcBef>
              <a:buFont typeface="Wingdings" panose="05000000000000000000" pitchFamily="2" charset="2"/>
              <a:buChar char="Ø"/>
              <a:defRPr/>
            </a:pPr>
            <a:r>
              <a:rPr lang="es-MX" sz="2000" dirty="0" smtClean="0">
                <a:solidFill>
                  <a:srgbClr val="002060"/>
                </a:solidFill>
              </a:rPr>
              <a:t> </a:t>
            </a:r>
            <a:r>
              <a:rPr lang="es-MX" sz="2000" dirty="0">
                <a:solidFill>
                  <a:srgbClr val="002060"/>
                </a:solidFill>
              </a:rPr>
              <a:t>Batería </a:t>
            </a:r>
            <a:r>
              <a:rPr lang="es-MX" sz="2000" dirty="0" smtClean="0">
                <a:solidFill>
                  <a:srgbClr val="002060"/>
                </a:solidFill>
              </a:rPr>
              <a:t>desechable (Pilas)</a:t>
            </a:r>
            <a:endParaRPr lang="es-MX" sz="2000" dirty="0">
              <a:solidFill>
                <a:srgbClr val="002060"/>
              </a:solidFill>
            </a:endParaRPr>
          </a:p>
          <a:p>
            <a:pPr marL="342900" indent="-342900" algn="just">
              <a:spcBef>
                <a:spcPct val="50000"/>
              </a:spcBef>
              <a:buFont typeface="Wingdings" panose="05000000000000000000" pitchFamily="2" charset="2"/>
              <a:buChar char="Ø"/>
              <a:defRPr/>
            </a:pPr>
            <a:r>
              <a:rPr lang="es-MX" sz="2000" dirty="0">
                <a:solidFill>
                  <a:srgbClr val="002060"/>
                </a:solidFill>
              </a:rPr>
              <a:t> Batería Recargable 	</a:t>
            </a:r>
          </a:p>
          <a:p>
            <a:pPr marL="342900" indent="-342900" algn="just">
              <a:spcBef>
                <a:spcPct val="50000"/>
              </a:spcBef>
              <a:buFont typeface="Wingdings" panose="05000000000000000000" pitchFamily="2" charset="2"/>
              <a:buChar char="Ø"/>
              <a:defRPr/>
            </a:pPr>
            <a:r>
              <a:rPr lang="es-MX" sz="2000" dirty="0">
                <a:solidFill>
                  <a:srgbClr val="002060"/>
                </a:solidFill>
              </a:rPr>
              <a:t> Generadores		</a:t>
            </a:r>
          </a:p>
          <a:p>
            <a:pPr marL="342900" indent="-342900" algn="just">
              <a:spcBef>
                <a:spcPct val="50000"/>
              </a:spcBef>
              <a:buFont typeface="Wingdings" panose="05000000000000000000" pitchFamily="2" charset="2"/>
              <a:buChar char="Ø"/>
              <a:defRPr/>
            </a:pPr>
            <a:r>
              <a:rPr lang="es-MX" sz="2000" dirty="0">
                <a:solidFill>
                  <a:srgbClr val="002060"/>
                </a:solidFill>
              </a:rPr>
              <a:t> Fuente de poder  		</a:t>
            </a:r>
            <a:r>
              <a:rPr lang="es-MX" sz="2000" dirty="0" smtClean="0">
                <a:solidFill>
                  <a:srgbClr val="002060"/>
                </a:solidFill>
              </a:rPr>
              <a:t>. </a:t>
            </a:r>
            <a:endParaRPr lang="es-MX" sz="2000" dirty="0">
              <a:solidFill>
                <a:srgbClr val="002060"/>
              </a:solidFill>
            </a:endParaRPr>
          </a:p>
        </p:txBody>
      </p:sp>
    </p:spTree>
    <p:extLst>
      <p:ext uri="{BB962C8B-B14F-4D97-AF65-F5344CB8AC3E}">
        <p14:creationId xmlns:p14="http://schemas.microsoft.com/office/powerpoint/2010/main" val="30648331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110686"/>
            <a:ext cx="6018464" cy="400110"/>
          </a:xfrm>
          <a:prstGeom prst="rect">
            <a:avLst/>
          </a:prstGeom>
          <a:solidFill>
            <a:srgbClr val="FFFF00"/>
          </a:solidFill>
          <a:ln>
            <a:solidFill>
              <a:srgbClr val="002060"/>
            </a:solidFill>
          </a:ln>
        </p:spPr>
        <p:txBody>
          <a:bodyPr wrap="square" rtlCol="0">
            <a:spAutoFit/>
          </a:bodyPr>
          <a:lstStyle/>
          <a:p>
            <a:r>
              <a:rPr lang="es-MX" sz="2000" b="1" dirty="0" smtClean="0">
                <a:solidFill>
                  <a:srgbClr val="002060"/>
                </a:solidFill>
              </a:rPr>
              <a:t>VENTAJAS Y DESVENTAJAS DE LAS RADIO FRECUENCIAS</a:t>
            </a:r>
            <a:endParaRPr lang="es-MX" sz="2000" b="1" dirty="0">
              <a:solidFill>
                <a:srgbClr val="002060"/>
              </a:solidFill>
            </a:endParaRPr>
          </a:p>
        </p:txBody>
      </p:sp>
      <p:sp>
        <p:nvSpPr>
          <p:cNvPr id="11" name="Text Box 3"/>
          <p:cNvSpPr txBox="1">
            <a:spLocks noChangeArrowheads="1"/>
          </p:cNvSpPr>
          <p:nvPr/>
        </p:nvSpPr>
        <p:spPr bwMode="auto">
          <a:xfrm>
            <a:off x="506161" y="1737000"/>
            <a:ext cx="5313614" cy="1615827"/>
          </a:xfrm>
          <a:prstGeom prst="rect">
            <a:avLst/>
          </a:pr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381000" eaLnBrk="0" hangingPunct="0">
              <a:defRPr>
                <a:solidFill>
                  <a:schemeClr val="tx1"/>
                </a:solidFill>
                <a:latin typeface="Arial" panose="020B0604020202020204" pitchFamily="34" charset="0"/>
              </a:defRPr>
            </a:lvl1pPr>
            <a:lvl2pPr marL="742950" indent="-285750" defTabSz="381000" eaLnBrk="0" hangingPunct="0">
              <a:defRPr>
                <a:solidFill>
                  <a:schemeClr val="tx1"/>
                </a:solidFill>
                <a:latin typeface="Arial" panose="020B0604020202020204" pitchFamily="34" charset="0"/>
              </a:defRPr>
            </a:lvl2pPr>
            <a:lvl3pPr marL="1143000" indent="-228600" defTabSz="381000" eaLnBrk="0" hangingPunct="0">
              <a:defRPr>
                <a:solidFill>
                  <a:schemeClr val="tx1"/>
                </a:solidFill>
                <a:latin typeface="Arial" panose="020B0604020202020204" pitchFamily="34" charset="0"/>
              </a:defRPr>
            </a:lvl3pPr>
            <a:lvl4pPr marL="1600200" indent="-228600" defTabSz="381000" eaLnBrk="0" hangingPunct="0">
              <a:defRPr>
                <a:solidFill>
                  <a:schemeClr val="tx1"/>
                </a:solidFill>
                <a:latin typeface="Arial" panose="020B0604020202020204" pitchFamily="34" charset="0"/>
              </a:defRPr>
            </a:lvl4pPr>
            <a:lvl5pPr marL="2057400" indent="-228600" defTabSz="381000" eaLnBrk="0" hangingPunct="0">
              <a:defRPr>
                <a:solidFill>
                  <a:schemeClr val="tx1"/>
                </a:solidFill>
                <a:latin typeface="Arial" panose="020B0604020202020204" pitchFamily="34" charset="0"/>
              </a:defRPr>
            </a:lvl5pPr>
            <a:lvl6pPr marL="2514600" indent="-228600" defTabSz="381000" eaLnBrk="0" fontAlgn="base" hangingPunct="0">
              <a:spcBef>
                <a:spcPct val="0"/>
              </a:spcBef>
              <a:spcAft>
                <a:spcPct val="0"/>
              </a:spcAft>
              <a:defRPr>
                <a:solidFill>
                  <a:schemeClr val="tx1"/>
                </a:solidFill>
                <a:latin typeface="Arial" panose="020B0604020202020204" pitchFamily="34" charset="0"/>
              </a:defRPr>
            </a:lvl6pPr>
            <a:lvl7pPr marL="2971800" indent="-228600" defTabSz="381000" eaLnBrk="0" fontAlgn="base" hangingPunct="0">
              <a:spcBef>
                <a:spcPct val="0"/>
              </a:spcBef>
              <a:spcAft>
                <a:spcPct val="0"/>
              </a:spcAft>
              <a:defRPr>
                <a:solidFill>
                  <a:schemeClr val="tx1"/>
                </a:solidFill>
                <a:latin typeface="Arial" panose="020B0604020202020204" pitchFamily="34" charset="0"/>
              </a:defRPr>
            </a:lvl7pPr>
            <a:lvl8pPr marL="3429000" indent="-228600" defTabSz="381000" eaLnBrk="0" fontAlgn="base" hangingPunct="0">
              <a:spcBef>
                <a:spcPct val="0"/>
              </a:spcBef>
              <a:spcAft>
                <a:spcPct val="0"/>
              </a:spcAft>
              <a:defRPr>
                <a:solidFill>
                  <a:schemeClr val="tx1"/>
                </a:solidFill>
                <a:latin typeface="Arial" panose="020B0604020202020204" pitchFamily="34" charset="0"/>
              </a:defRPr>
            </a:lvl8pPr>
            <a:lvl9pPr marL="3886200" indent="-228600" defTabSz="3810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CL" altLang="es-CL" b="1" dirty="0">
                <a:solidFill>
                  <a:srgbClr val="002060"/>
                </a:solidFill>
              </a:rPr>
              <a:t>VENTAJAS</a:t>
            </a:r>
          </a:p>
          <a:p>
            <a:pPr marL="285750" indent="-285750" algn="just">
              <a:spcBef>
                <a:spcPct val="50000"/>
              </a:spcBef>
              <a:buFont typeface="Wingdings" panose="05000000000000000000" pitchFamily="2" charset="2"/>
              <a:buChar char="ü"/>
            </a:pPr>
            <a:r>
              <a:rPr lang="es-CL" altLang="es-CL" dirty="0" smtClean="0">
                <a:solidFill>
                  <a:srgbClr val="002060"/>
                </a:solidFill>
              </a:rPr>
              <a:t>Comunicación por </a:t>
            </a:r>
            <a:r>
              <a:rPr lang="es-CL" altLang="es-CL" dirty="0" err="1" smtClean="0">
                <a:solidFill>
                  <a:srgbClr val="002060"/>
                </a:solidFill>
              </a:rPr>
              <a:t>fonía</a:t>
            </a:r>
            <a:r>
              <a:rPr lang="es-CL" altLang="es-CL" dirty="0" smtClean="0">
                <a:solidFill>
                  <a:srgbClr val="002060"/>
                </a:solidFill>
              </a:rPr>
              <a:t>.</a:t>
            </a:r>
            <a:endParaRPr lang="es-CL" altLang="es-CL" dirty="0">
              <a:solidFill>
                <a:srgbClr val="002060"/>
              </a:solidFill>
            </a:endParaRPr>
          </a:p>
          <a:p>
            <a:pPr marL="285750" indent="-285750" algn="just">
              <a:spcBef>
                <a:spcPct val="50000"/>
              </a:spcBef>
              <a:buFont typeface="Wingdings" panose="05000000000000000000" pitchFamily="2" charset="2"/>
              <a:buChar char="ü"/>
            </a:pPr>
            <a:r>
              <a:rPr lang="es-CL" altLang="es-CL" dirty="0" smtClean="0">
                <a:solidFill>
                  <a:srgbClr val="002060"/>
                </a:solidFill>
              </a:rPr>
              <a:t>Enlace rápido.</a:t>
            </a:r>
            <a:endParaRPr lang="es-CL" altLang="es-CL" dirty="0">
              <a:solidFill>
                <a:srgbClr val="002060"/>
              </a:solidFill>
            </a:endParaRPr>
          </a:p>
          <a:p>
            <a:pPr marL="285750" indent="-285750" algn="just">
              <a:spcBef>
                <a:spcPct val="50000"/>
              </a:spcBef>
              <a:buFont typeface="Wingdings" panose="05000000000000000000" pitchFamily="2" charset="2"/>
              <a:buChar char="ü"/>
            </a:pPr>
            <a:r>
              <a:rPr lang="es-CL" altLang="es-CL" dirty="0" smtClean="0">
                <a:solidFill>
                  <a:srgbClr val="002060"/>
                </a:solidFill>
              </a:rPr>
              <a:t>Permite </a:t>
            </a:r>
            <a:r>
              <a:rPr lang="es-CL" altLang="es-CL" dirty="0">
                <a:solidFill>
                  <a:srgbClr val="002060"/>
                </a:solidFill>
              </a:rPr>
              <a:t>el enlace durante el desplazamiento.</a:t>
            </a:r>
            <a:endParaRPr lang="es-ES_tradnl" altLang="es-CL" dirty="0">
              <a:solidFill>
                <a:srgbClr val="002060"/>
              </a:solidFill>
            </a:endParaRPr>
          </a:p>
        </p:txBody>
      </p:sp>
      <p:sp>
        <p:nvSpPr>
          <p:cNvPr id="14" name="Text Box 3"/>
          <p:cNvSpPr txBox="1">
            <a:spLocks noChangeArrowheads="1"/>
          </p:cNvSpPr>
          <p:nvPr/>
        </p:nvSpPr>
        <p:spPr bwMode="auto">
          <a:xfrm>
            <a:off x="6044338" y="1737000"/>
            <a:ext cx="5804762" cy="3554819"/>
          </a:xfrm>
          <a:prstGeom prst="rect">
            <a:avLst/>
          </a:pr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381000" eaLnBrk="0" hangingPunct="0">
              <a:defRPr>
                <a:solidFill>
                  <a:schemeClr val="tx1"/>
                </a:solidFill>
                <a:latin typeface="Arial" panose="020B0604020202020204" pitchFamily="34" charset="0"/>
              </a:defRPr>
            </a:lvl1pPr>
            <a:lvl2pPr marL="742950" indent="-285750" defTabSz="381000" eaLnBrk="0" hangingPunct="0">
              <a:defRPr>
                <a:solidFill>
                  <a:schemeClr val="tx1"/>
                </a:solidFill>
                <a:latin typeface="Arial" panose="020B0604020202020204" pitchFamily="34" charset="0"/>
              </a:defRPr>
            </a:lvl2pPr>
            <a:lvl3pPr marL="1143000" indent="-228600" defTabSz="381000" eaLnBrk="0" hangingPunct="0">
              <a:defRPr>
                <a:solidFill>
                  <a:schemeClr val="tx1"/>
                </a:solidFill>
                <a:latin typeface="Arial" panose="020B0604020202020204" pitchFamily="34" charset="0"/>
              </a:defRPr>
            </a:lvl3pPr>
            <a:lvl4pPr marL="1600200" indent="-228600" defTabSz="381000" eaLnBrk="0" hangingPunct="0">
              <a:defRPr>
                <a:solidFill>
                  <a:schemeClr val="tx1"/>
                </a:solidFill>
                <a:latin typeface="Arial" panose="020B0604020202020204" pitchFamily="34" charset="0"/>
              </a:defRPr>
            </a:lvl4pPr>
            <a:lvl5pPr marL="2057400" indent="-228600" defTabSz="381000" eaLnBrk="0" hangingPunct="0">
              <a:defRPr>
                <a:solidFill>
                  <a:schemeClr val="tx1"/>
                </a:solidFill>
                <a:latin typeface="Arial" panose="020B0604020202020204" pitchFamily="34" charset="0"/>
              </a:defRPr>
            </a:lvl5pPr>
            <a:lvl6pPr marL="2514600" indent="-228600" defTabSz="381000" eaLnBrk="0" fontAlgn="base" hangingPunct="0">
              <a:spcBef>
                <a:spcPct val="0"/>
              </a:spcBef>
              <a:spcAft>
                <a:spcPct val="0"/>
              </a:spcAft>
              <a:defRPr>
                <a:solidFill>
                  <a:schemeClr val="tx1"/>
                </a:solidFill>
                <a:latin typeface="Arial" panose="020B0604020202020204" pitchFamily="34" charset="0"/>
              </a:defRPr>
            </a:lvl6pPr>
            <a:lvl7pPr marL="2971800" indent="-228600" defTabSz="381000" eaLnBrk="0" fontAlgn="base" hangingPunct="0">
              <a:spcBef>
                <a:spcPct val="0"/>
              </a:spcBef>
              <a:spcAft>
                <a:spcPct val="0"/>
              </a:spcAft>
              <a:defRPr>
                <a:solidFill>
                  <a:schemeClr val="tx1"/>
                </a:solidFill>
                <a:latin typeface="Arial" panose="020B0604020202020204" pitchFamily="34" charset="0"/>
              </a:defRPr>
            </a:lvl7pPr>
            <a:lvl8pPr marL="3429000" indent="-228600" defTabSz="381000" eaLnBrk="0" fontAlgn="base" hangingPunct="0">
              <a:spcBef>
                <a:spcPct val="0"/>
              </a:spcBef>
              <a:spcAft>
                <a:spcPct val="0"/>
              </a:spcAft>
              <a:defRPr>
                <a:solidFill>
                  <a:schemeClr val="tx1"/>
                </a:solidFill>
                <a:latin typeface="Arial" panose="020B0604020202020204" pitchFamily="34" charset="0"/>
              </a:defRPr>
            </a:lvl8pPr>
            <a:lvl9pPr marL="3886200" indent="-228600" defTabSz="381000" eaLnBrk="0" fontAlgn="base" hangingPunct="0">
              <a:spcBef>
                <a:spcPct val="0"/>
              </a:spcBef>
              <a:spcAft>
                <a:spcPct val="0"/>
              </a:spcAft>
              <a:defRPr>
                <a:solidFill>
                  <a:schemeClr val="tx1"/>
                </a:solidFill>
                <a:latin typeface="Arial" panose="020B0604020202020204" pitchFamily="34" charset="0"/>
              </a:defRPr>
            </a:lvl9pPr>
          </a:lstStyle>
          <a:p>
            <a:pPr algn="just">
              <a:spcBef>
                <a:spcPct val="50000"/>
              </a:spcBef>
            </a:pPr>
            <a:r>
              <a:rPr lang="es-CL" altLang="es-CL" b="1" dirty="0">
                <a:solidFill>
                  <a:srgbClr val="002060"/>
                </a:solidFill>
              </a:rPr>
              <a:t>DESVENTAJAS</a:t>
            </a:r>
          </a:p>
          <a:p>
            <a:pPr marL="285750" indent="-285750" algn="just">
              <a:spcBef>
                <a:spcPct val="50000"/>
              </a:spcBef>
              <a:buFont typeface="Wingdings" panose="05000000000000000000" pitchFamily="2" charset="2"/>
              <a:buChar char="ü"/>
            </a:pPr>
            <a:r>
              <a:rPr lang="es-CL" altLang="es-CL" dirty="0" smtClean="0">
                <a:solidFill>
                  <a:srgbClr val="002060"/>
                </a:solidFill>
              </a:rPr>
              <a:t>Sufren </a:t>
            </a:r>
            <a:r>
              <a:rPr lang="es-CL" altLang="es-CL" dirty="0">
                <a:solidFill>
                  <a:srgbClr val="002060"/>
                </a:solidFill>
              </a:rPr>
              <a:t>interferencias del enemigo y de las propias emisiones.</a:t>
            </a:r>
          </a:p>
          <a:p>
            <a:pPr marL="285750" indent="-285750" algn="just">
              <a:spcBef>
                <a:spcPct val="50000"/>
              </a:spcBef>
              <a:buFont typeface="Wingdings" panose="05000000000000000000" pitchFamily="2" charset="2"/>
              <a:buChar char="ü"/>
            </a:pPr>
            <a:r>
              <a:rPr lang="es-CL" altLang="es-CL" dirty="0" smtClean="0">
                <a:solidFill>
                  <a:srgbClr val="002060"/>
                </a:solidFill>
              </a:rPr>
              <a:t>Se </a:t>
            </a:r>
            <a:r>
              <a:rPr lang="es-CL" altLang="es-CL" dirty="0">
                <a:solidFill>
                  <a:srgbClr val="002060"/>
                </a:solidFill>
              </a:rPr>
              <a:t>ven afectadas por las condiciones de propagación.</a:t>
            </a:r>
          </a:p>
          <a:p>
            <a:pPr marL="285750" indent="-285750" algn="just">
              <a:spcBef>
                <a:spcPct val="50000"/>
              </a:spcBef>
              <a:buFont typeface="Wingdings" panose="05000000000000000000" pitchFamily="2" charset="2"/>
              <a:buChar char="ü"/>
            </a:pPr>
            <a:r>
              <a:rPr lang="es-CL" altLang="es-CL" dirty="0" smtClean="0">
                <a:solidFill>
                  <a:srgbClr val="002060"/>
                </a:solidFill>
              </a:rPr>
              <a:t>Requieren </a:t>
            </a:r>
            <a:r>
              <a:rPr lang="es-CL" altLang="es-CL" dirty="0">
                <a:solidFill>
                  <a:srgbClr val="002060"/>
                </a:solidFill>
              </a:rPr>
              <a:t>de </a:t>
            </a:r>
            <a:r>
              <a:rPr lang="es-CL" altLang="es-CL" dirty="0" smtClean="0">
                <a:solidFill>
                  <a:srgbClr val="002060"/>
                </a:solidFill>
              </a:rPr>
              <a:t>entrenamiento (tecnología y procedimientos)</a:t>
            </a:r>
            <a:endParaRPr lang="es-CL" altLang="es-CL" dirty="0">
              <a:solidFill>
                <a:srgbClr val="002060"/>
              </a:solidFill>
            </a:endParaRPr>
          </a:p>
          <a:p>
            <a:pPr marL="285750" indent="-285750" algn="just">
              <a:spcBef>
                <a:spcPct val="50000"/>
              </a:spcBef>
              <a:buFont typeface="Wingdings" panose="05000000000000000000" pitchFamily="2" charset="2"/>
              <a:buChar char="ü"/>
            </a:pPr>
            <a:r>
              <a:rPr lang="es-CL" altLang="es-CL" dirty="0" smtClean="0">
                <a:solidFill>
                  <a:srgbClr val="002060"/>
                </a:solidFill>
              </a:rPr>
              <a:t>Se </a:t>
            </a:r>
            <a:r>
              <a:rPr lang="es-CL" altLang="es-CL" dirty="0">
                <a:solidFill>
                  <a:srgbClr val="002060"/>
                </a:solidFill>
              </a:rPr>
              <a:t>ven afectadas por las condiciones meteorológicas y por </a:t>
            </a:r>
            <a:r>
              <a:rPr lang="es-CL" altLang="es-CL" dirty="0" smtClean="0">
                <a:solidFill>
                  <a:srgbClr val="002060"/>
                </a:solidFill>
              </a:rPr>
              <a:t>el terreno</a:t>
            </a:r>
            <a:endParaRPr lang="es-CL" altLang="es-CL" dirty="0">
              <a:solidFill>
                <a:srgbClr val="002060"/>
              </a:solidFill>
            </a:endParaRPr>
          </a:p>
          <a:p>
            <a:pPr marL="285750" indent="-285750" algn="just">
              <a:spcBef>
                <a:spcPct val="50000"/>
              </a:spcBef>
              <a:buFont typeface="Wingdings" panose="05000000000000000000" pitchFamily="2" charset="2"/>
              <a:buChar char="ü"/>
            </a:pPr>
            <a:r>
              <a:rPr lang="es-CL" altLang="es-CL" dirty="0" smtClean="0">
                <a:solidFill>
                  <a:srgbClr val="002060"/>
                </a:solidFill>
              </a:rPr>
              <a:t>Relativa certeza (establecer enlace)</a:t>
            </a:r>
            <a:endParaRPr lang="es-ES_tradnl" altLang="es-CL" dirty="0">
              <a:solidFill>
                <a:srgbClr val="002060"/>
              </a:solidFill>
            </a:endParaRPr>
          </a:p>
        </p:txBody>
      </p:sp>
    </p:spTree>
    <p:extLst>
      <p:ext uri="{BB962C8B-B14F-4D97-AF65-F5344CB8AC3E}">
        <p14:creationId xmlns:p14="http://schemas.microsoft.com/office/powerpoint/2010/main" val="36357864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1" y="1682188"/>
            <a:ext cx="10982440" cy="3970318"/>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smtClean="0">
                <a:solidFill>
                  <a:srgbClr val="002060"/>
                </a:solidFill>
              </a:rPr>
              <a:t>La </a:t>
            </a:r>
            <a:r>
              <a:rPr lang="es-MX" b="1" dirty="0">
                <a:solidFill>
                  <a:srgbClr val="002060"/>
                </a:solidFill>
              </a:rPr>
              <a:t>propagación de la onda de radio.</a:t>
            </a:r>
          </a:p>
          <a:p>
            <a:pPr algn="just">
              <a:spcBef>
                <a:spcPct val="50000"/>
              </a:spcBef>
              <a:defRPr/>
            </a:pPr>
            <a:r>
              <a:rPr lang="es-MX" dirty="0">
                <a:solidFill>
                  <a:srgbClr val="002060"/>
                </a:solidFill>
              </a:rPr>
              <a:t>Las ondas de radio viajan en línea recta, sin embargo, la trayectoria correcta que toman las ondas de radio es usualmente más compleja.</a:t>
            </a:r>
          </a:p>
          <a:p>
            <a:pPr algn="just">
              <a:spcBef>
                <a:spcPct val="50000"/>
              </a:spcBef>
              <a:defRPr/>
            </a:pPr>
            <a:r>
              <a:rPr lang="es-MX" dirty="0">
                <a:solidFill>
                  <a:srgbClr val="002060"/>
                </a:solidFill>
              </a:rPr>
              <a:t>Existen dos modos básicos de propagación, ondas espaciales y ondas terrestres.</a:t>
            </a:r>
          </a:p>
          <a:p>
            <a:pPr algn="just">
              <a:spcBef>
                <a:spcPct val="50000"/>
              </a:spcBef>
              <a:defRPr/>
            </a:pPr>
            <a:endParaRPr lang="es-MX" b="1" dirty="0" smtClean="0">
              <a:solidFill>
                <a:srgbClr val="002060"/>
              </a:solidFill>
            </a:endParaRPr>
          </a:p>
          <a:p>
            <a:pPr algn="just">
              <a:spcBef>
                <a:spcPct val="50000"/>
              </a:spcBef>
              <a:defRPr/>
            </a:pPr>
            <a:r>
              <a:rPr lang="es-MX" b="1" dirty="0" smtClean="0">
                <a:solidFill>
                  <a:srgbClr val="002060"/>
                </a:solidFill>
              </a:rPr>
              <a:t>Onda </a:t>
            </a:r>
            <a:r>
              <a:rPr lang="es-MX" b="1" dirty="0">
                <a:solidFill>
                  <a:srgbClr val="002060"/>
                </a:solidFill>
              </a:rPr>
              <a:t>espacial.</a:t>
            </a:r>
          </a:p>
          <a:p>
            <a:pPr algn="just">
              <a:spcBef>
                <a:spcPct val="50000"/>
              </a:spcBef>
              <a:defRPr/>
            </a:pPr>
            <a:r>
              <a:rPr lang="es-MX" dirty="0">
                <a:solidFill>
                  <a:srgbClr val="002060"/>
                </a:solidFill>
              </a:rPr>
              <a:t>La onda espacial es aquella frecuencia de banda HF (normalmente menor a 20 MHz), que es usualmente reflejada y refractada por la ionósfera de regreso a la superficie de la Tierra. La onda regresará a la Tierra produciendo un efecto de rebote, por consiguiente, es posible la radio comunicación a larga distancia.</a:t>
            </a:r>
          </a:p>
          <a:p>
            <a:pPr algn="just">
              <a:spcBef>
                <a:spcPct val="50000"/>
              </a:spcBef>
              <a:defRPr/>
            </a:pPr>
            <a:r>
              <a:rPr lang="es-MX" dirty="0">
                <a:solidFill>
                  <a:srgbClr val="002060"/>
                </a:solidFill>
              </a:rPr>
              <a:t>El ángulo por el cual las ondas espaciales ingresan a la ionósfera se conoce como ángulo incidente. Si el ángulo de incidencia es muy vertical, pasará a través de la ionósfera sin ser refractada hacia la tierra</a:t>
            </a:r>
            <a:r>
              <a:rPr lang="es-MX" dirty="0" smtClean="0">
                <a:solidFill>
                  <a:srgbClr val="002060"/>
                </a:solidFill>
              </a:rPr>
              <a:t>.</a:t>
            </a:r>
            <a:endParaRPr lang="es-MX" dirty="0">
              <a:solidFill>
                <a:srgbClr val="002060"/>
              </a:solidFill>
            </a:endParaRPr>
          </a:p>
        </p:txBody>
      </p:sp>
    </p:spTree>
    <p:extLst>
      <p:ext uri="{BB962C8B-B14F-4D97-AF65-F5344CB8AC3E}">
        <p14:creationId xmlns:p14="http://schemas.microsoft.com/office/powerpoint/2010/main" val="36611210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1" y="1682188"/>
            <a:ext cx="1789364" cy="369332"/>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smtClean="0">
                <a:solidFill>
                  <a:srgbClr val="002060"/>
                </a:solidFill>
              </a:rPr>
              <a:t>Onda espacial</a:t>
            </a:r>
            <a:endParaRPr lang="es-MX" b="1" dirty="0">
              <a:solidFill>
                <a:srgbClr val="002060"/>
              </a:solidFill>
            </a:endParaRPr>
          </a:p>
        </p:txBody>
      </p:sp>
      <p:graphicFrame>
        <p:nvGraphicFramePr>
          <p:cNvPr id="14" name="Object 1"/>
          <p:cNvGraphicFramePr>
            <a:graphicFrameLocks noChangeAspect="1"/>
          </p:cNvGraphicFramePr>
          <p:nvPr>
            <p:extLst>
              <p:ext uri="{D42A27DB-BD31-4B8C-83A1-F6EECF244321}">
                <p14:modId xmlns:p14="http://schemas.microsoft.com/office/powerpoint/2010/main" val="1143992246"/>
              </p:ext>
            </p:extLst>
          </p:nvPr>
        </p:nvGraphicFramePr>
        <p:xfrm>
          <a:off x="1314451" y="2561118"/>
          <a:ext cx="4181615" cy="3142969"/>
        </p:xfrm>
        <a:graphic>
          <a:graphicData uri="http://schemas.openxmlformats.org/presentationml/2006/ole">
            <mc:AlternateContent xmlns:mc="http://schemas.openxmlformats.org/markup-compatibility/2006">
              <mc:Choice xmlns:v="urn:schemas-microsoft-com:vml" Requires="v">
                <p:oleObj spid="_x0000_s2058" name="Diapositiva" r:id="rId5" imgW="4531276" imgH="3398527" progId="PowerPoint.Slide.8">
                  <p:embed/>
                </p:oleObj>
              </mc:Choice>
              <mc:Fallback>
                <p:oleObj name="Diapositiva" r:id="rId5" imgW="4531276" imgH="3398527" progId="PowerPoint.Slide.8">
                  <p:embed/>
                  <p:pic>
                    <p:nvPicPr>
                      <p:cNvPr id="1026" name="Object 1"/>
                      <p:cNvPicPr>
                        <a:picLocks noChangeAspect="1" noChangeArrowheads="1"/>
                      </p:cNvPicPr>
                      <p:nvPr/>
                    </p:nvPicPr>
                    <p:blipFill>
                      <a:blip r:embed="rId6">
                        <a:grayscl/>
                        <a:extLst>
                          <a:ext uri="{28A0092B-C50C-407E-A947-70E740481C1C}">
                            <a14:useLocalDpi xmlns:a14="http://schemas.microsoft.com/office/drawing/2010/main" val="0"/>
                          </a:ext>
                        </a:extLst>
                      </a:blip>
                      <a:srcRect/>
                      <a:stretch>
                        <a:fillRect/>
                      </a:stretch>
                    </p:blipFill>
                    <p:spPr bwMode="auto">
                      <a:xfrm>
                        <a:off x="1314451" y="2561118"/>
                        <a:ext cx="4181615" cy="3142969"/>
                      </a:xfrm>
                      <a:prstGeom prst="rect">
                        <a:avLst/>
                      </a:prstGeom>
                      <a:noFill/>
                      <a:ln w="9525">
                        <a:solidFill>
                          <a:srgbClr val="000000"/>
                        </a:solidFill>
                        <a:miter lim="800000"/>
                        <a:headEnd/>
                        <a:tailEnd/>
                      </a:ln>
                    </p:spPr>
                  </p:pic>
                </p:oleObj>
              </mc:Fallback>
            </mc:AlternateContent>
          </a:graphicData>
        </a:graphic>
      </p:graphicFrame>
      <p:graphicFrame>
        <p:nvGraphicFramePr>
          <p:cNvPr id="15" name="Object 2"/>
          <p:cNvGraphicFramePr>
            <a:graphicFrameLocks noChangeAspect="1"/>
          </p:cNvGraphicFramePr>
          <p:nvPr>
            <p:extLst>
              <p:ext uri="{D42A27DB-BD31-4B8C-83A1-F6EECF244321}">
                <p14:modId xmlns:p14="http://schemas.microsoft.com/office/powerpoint/2010/main" val="2848498027"/>
              </p:ext>
            </p:extLst>
          </p:nvPr>
        </p:nvGraphicFramePr>
        <p:xfrm>
          <a:off x="6297614" y="2561118"/>
          <a:ext cx="4681537" cy="3170238"/>
        </p:xfrm>
        <a:graphic>
          <a:graphicData uri="http://schemas.openxmlformats.org/presentationml/2006/ole">
            <mc:AlternateContent xmlns:mc="http://schemas.openxmlformats.org/markup-compatibility/2006">
              <mc:Choice xmlns:v="urn:schemas-microsoft-com:vml" Requires="v">
                <p:oleObj spid="_x0000_s2059" name="Diapositiva" r:id="rId7" imgW="5024229" imgH="3766859" progId="PowerPoint.Slide.8">
                  <p:embed/>
                </p:oleObj>
              </mc:Choice>
              <mc:Fallback>
                <p:oleObj name="Diapositiva" r:id="rId7" imgW="5024229" imgH="3766859" progId="PowerPoint.Slide.8">
                  <p:embed/>
                  <p:pic>
                    <p:nvPicPr>
                      <p:cNvPr id="1027" name="Object 2"/>
                      <p:cNvPicPr>
                        <a:picLocks noChangeAspect="1" noChangeArrowheads="1"/>
                      </p:cNvPicPr>
                      <p:nvPr/>
                    </p:nvPicPr>
                    <p:blipFill>
                      <a:blip r:embed="rId8">
                        <a:grayscl/>
                        <a:extLst>
                          <a:ext uri="{28A0092B-C50C-407E-A947-70E740481C1C}">
                            <a14:useLocalDpi xmlns:a14="http://schemas.microsoft.com/office/drawing/2010/main" val="0"/>
                          </a:ext>
                        </a:extLst>
                      </a:blip>
                      <a:srcRect t="16449" r="7629"/>
                      <a:stretch>
                        <a:fillRect/>
                      </a:stretch>
                    </p:blipFill>
                    <p:spPr bwMode="auto">
                      <a:xfrm>
                        <a:off x="6297614" y="2561118"/>
                        <a:ext cx="4681537" cy="31702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0798253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1" y="1682188"/>
            <a:ext cx="10982440" cy="3554819"/>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a:solidFill>
                  <a:srgbClr val="002060"/>
                </a:solidFill>
              </a:rPr>
              <a:t>Onda terrestre</a:t>
            </a:r>
            <a:r>
              <a:rPr lang="es-MX" b="1" dirty="0" smtClean="0">
                <a:solidFill>
                  <a:srgbClr val="002060"/>
                </a:solidFill>
              </a:rPr>
              <a:t>.</a:t>
            </a:r>
            <a:endParaRPr lang="es-MX" dirty="0">
              <a:solidFill>
                <a:srgbClr val="002060"/>
              </a:solidFill>
            </a:endParaRPr>
          </a:p>
          <a:p>
            <a:pPr algn="just">
              <a:spcBef>
                <a:spcPct val="50000"/>
              </a:spcBef>
              <a:defRPr/>
            </a:pPr>
            <a:r>
              <a:rPr lang="es-MX" dirty="0">
                <a:solidFill>
                  <a:srgbClr val="002060"/>
                </a:solidFill>
              </a:rPr>
              <a:t>La onda terrestre, es aquella porción de una onda de radio, que viaja cerca de la superficie de la tierra y no es afectada por la ionósfera.</a:t>
            </a:r>
          </a:p>
          <a:p>
            <a:pPr algn="just">
              <a:spcBef>
                <a:spcPct val="50000"/>
              </a:spcBef>
              <a:defRPr/>
            </a:pPr>
            <a:endParaRPr lang="es-MX" dirty="0">
              <a:solidFill>
                <a:srgbClr val="002060"/>
              </a:solidFill>
            </a:endParaRPr>
          </a:p>
          <a:p>
            <a:pPr algn="just">
              <a:spcBef>
                <a:spcPct val="50000"/>
              </a:spcBef>
              <a:defRPr/>
            </a:pPr>
            <a:r>
              <a:rPr lang="es-MX" dirty="0">
                <a:solidFill>
                  <a:srgbClr val="002060"/>
                </a:solidFill>
              </a:rPr>
              <a:t>La onda terrestre se divide en:</a:t>
            </a:r>
          </a:p>
          <a:p>
            <a:pPr algn="just">
              <a:spcBef>
                <a:spcPct val="50000"/>
              </a:spcBef>
              <a:defRPr/>
            </a:pPr>
            <a:endParaRPr lang="es-MX" dirty="0">
              <a:solidFill>
                <a:srgbClr val="002060"/>
              </a:solidFill>
            </a:endParaRPr>
          </a:p>
          <a:p>
            <a:pPr algn="just">
              <a:spcBef>
                <a:spcPct val="50000"/>
              </a:spcBef>
              <a:defRPr/>
            </a:pPr>
            <a:r>
              <a:rPr lang="es-MX" dirty="0">
                <a:solidFill>
                  <a:srgbClr val="002060"/>
                </a:solidFill>
              </a:rPr>
              <a:t>• Ondas de superficie.</a:t>
            </a:r>
          </a:p>
          <a:p>
            <a:pPr algn="just">
              <a:spcBef>
                <a:spcPct val="50000"/>
              </a:spcBef>
              <a:defRPr/>
            </a:pPr>
            <a:r>
              <a:rPr lang="es-MX" dirty="0">
                <a:solidFill>
                  <a:srgbClr val="002060"/>
                </a:solidFill>
              </a:rPr>
              <a:t>• Ondas directa.</a:t>
            </a:r>
          </a:p>
          <a:p>
            <a:pPr algn="just">
              <a:spcBef>
                <a:spcPct val="50000"/>
              </a:spcBef>
              <a:defRPr/>
            </a:pPr>
            <a:r>
              <a:rPr lang="es-MX" dirty="0">
                <a:solidFill>
                  <a:srgbClr val="002060"/>
                </a:solidFill>
              </a:rPr>
              <a:t>• Ondas terrestres reflejada.</a:t>
            </a:r>
          </a:p>
        </p:txBody>
      </p:sp>
    </p:spTree>
    <p:extLst>
      <p:ext uri="{BB962C8B-B14F-4D97-AF65-F5344CB8AC3E}">
        <p14:creationId xmlns:p14="http://schemas.microsoft.com/office/powerpoint/2010/main" val="1977213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0" y="1668926"/>
            <a:ext cx="10982440" cy="3277820"/>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a:solidFill>
                  <a:srgbClr val="002060"/>
                </a:solidFill>
              </a:rPr>
              <a:t>Onda de superficie</a:t>
            </a:r>
            <a:r>
              <a:rPr lang="es-MX" b="1" dirty="0" smtClean="0">
                <a:solidFill>
                  <a:srgbClr val="002060"/>
                </a:solidFill>
              </a:rPr>
              <a:t>.</a:t>
            </a:r>
            <a:endParaRPr lang="es-MX" dirty="0">
              <a:solidFill>
                <a:srgbClr val="002060"/>
              </a:solidFill>
            </a:endParaRPr>
          </a:p>
          <a:p>
            <a:pPr algn="just">
              <a:spcBef>
                <a:spcPct val="50000"/>
              </a:spcBef>
              <a:defRPr/>
            </a:pPr>
            <a:r>
              <a:rPr lang="es-MX" dirty="0">
                <a:solidFill>
                  <a:srgbClr val="002060"/>
                </a:solidFill>
              </a:rPr>
              <a:t>Las ondas de superficie viajan a lo largo de la superficie de la tierra, llegando más allá del horizonte. Eventualmente, la energía de las ondas de superficie es absorbida por la tierra. El alcance efectivo de las ondas de superficie, es determinado por la frecuencia y conductividad de la superficie sobre la que viajan las ondas</a:t>
            </a:r>
            <a:r>
              <a:rPr lang="es-MX" dirty="0" smtClean="0">
                <a:solidFill>
                  <a:srgbClr val="002060"/>
                </a:solidFill>
              </a:rPr>
              <a:t>.</a:t>
            </a:r>
            <a:endParaRPr lang="es-MX" dirty="0">
              <a:solidFill>
                <a:srgbClr val="002060"/>
              </a:solidFill>
            </a:endParaRPr>
          </a:p>
          <a:p>
            <a:pPr algn="just">
              <a:spcBef>
                <a:spcPct val="50000"/>
              </a:spcBef>
              <a:defRPr/>
            </a:pPr>
            <a:r>
              <a:rPr lang="es-MX" dirty="0">
                <a:solidFill>
                  <a:srgbClr val="002060"/>
                </a:solidFill>
              </a:rPr>
              <a:t>Dependen de la potencia del transmisor, de la sensibilidad del receptor, de las características de la antena y del tipo de trayectoria.</a:t>
            </a:r>
          </a:p>
          <a:p>
            <a:pPr algn="just">
              <a:spcBef>
                <a:spcPct val="50000"/>
              </a:spcBef>
              <a:defRPr/>
            </a:pPr>
            <a:r>
              <a:rPr lang="es-MX" dirty="0" smtClean="0">
                <a:solidFill>
                  <a:srgbClr val="002060"/>
                </a:solidFill>
              </a:rPr>
              <a:t>El </a:t>
            </a:r>
            <a:r>
              <a:rPr lang="es-MX" dirty="0">
                <a:solidFill>
                  <a:srgbClr val="002060"/>
                </a:solidFill>
              </a:rPr>
              <a:t>alcance para un equipo determinado, puede extenderse de 80 a 90 </a:t>
            </a:r>
            <a:r>
              <a:rPr lang="es-MX" dirty="0" err="1">
                <a:solidFill>
                  <a:srgbClr val="002060"/>
                </a:solidFill>
              </a:rPr>
              <a:t>kms</a:t>
            </a:r>
            <a:r>
              <a:rPr lang="es-MX" dirty="0">
                <a:solidFill>
                  <a:srgbClr val="002060"/>
                </a:solidFill>
              </a:rPr>
              <a:t>. o más sobre una trayectoria de agua de mar conductiva. Con el mismo equipo pero sobre terreno árido, rocoso no conductivo, el alcance puede acortarse a menos de 8 </a:t>
            </a:r>
            <a:r>
              <a:rPr lang="es-MX" dirty="0" err="1">
                <a:solidFill>
                  <a:srgbClr val="002060"/>
                </a:solidFill>
              </a:rPr>
              <a:t>kms</a:t>
            </a:r>
            <a:r>
              <a:rPr lang="es-MX" dirty="0">
                <a:solidFill>
                  <a:srgbClr val="002060"/>
                </a:solidFill>
              </a:rPr>
              <a:t>.</a:t>
            </a:r>
          </a:p>
        </p:txBody>
      </p:sp>
    </p:spTree>
    <p:extLst>
      <p:ext uri="{BB962C8B-B14F-4D97-AF65-F5344CB8AC3E}">
        <p14:creationId xmlns:p14="http://schemas.microsoft.com/office/powerpoint/2010/main" val="39976673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0" y="1822690"/>
            <a:ext cx="5847015" cy="3693319"/>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smtClean="0">
                <a:solidFill>
                  <a:srgbClr val="002060"/>
                </a:solidFill>
              </a:rPr>
              <a:t>Ondas directas</a:t>
            </a:r>
          </a:p>
          <a:p>
            <a:pPr algn="just">
              <a:spcBef>
                <a:spcPct val="50000"/>
              </a:spcBef>
              <a:defRPr/>
            </a:pPr>
            <a:r>
              <a:rPr lang="es-MX" dirty="0" smtClean="0">
                <a:solidFill>
                  <a:srgbClr val="002060"/>
                </a:solidFill>
              </a:rPr>
              <a:t>Las </a:t>
            </a:r>
            <a:r>
              <a:rPr lang="es-MX" dirty="0">
                <a:solidFill>
                  <a:srgbClr val="002060"/>
                </a:solidFill>
              </a:rPr>
              <a:t>ondas directas viajan en línea recta, debilitándose a medida que aumenta la distancia. Pueden doblarse o refractarse por la atmósfera, lo que aumenta levemente su rango útil, más allá del horizonte</a:t>
            </a:r>
            <a:r>
              <a:rPr lang="es-MX" dirty="0" smtClean="0">
                <a:solidFill>
                  <a:srgbClr val="002060"/>
                </a:solidFill>
              </a:rPr>
              <a:t>.</a:t>
            </a:r>
          </a:p>
          <a:p>
            <a:pPr algn="just">
              <a:spcBef>
                <a:spcPct val="50000"/>
              </a:spcBef>
              <a:defRPr/>
            </a:pPr>
            <a:r>
              <a:rPr lang="es-MX" dirty="0">
                <a:solidFill>
                  <a:srgbClr val="002060"/>
                </a:solidFill>
              </a:rPr>
              <a:t>La altura de las antenas es determinante, de modo que los equipos deben tener la capacidad de “verse” entre sí para que tengan lugar las comunicaciones. A las ondas directas se les conoce ocasionalmente como “ondas de línea de vista” (LOS). Este es el modo primario de propagación de las ondas de radio en VHF y UHF</a:t>
            </a:r>
            <a:r>
              <a:rPr lang="es-MX" dirty="0" smtClean="0">
                <a:solidFill>
                  <a:srgbClr val="002060"/>
                </a:solidFill>
              </a:rPr>
              <a:t>.</a:t>
            </a:r>
            <a:endParaRPr lang="es-MX" dirty="0">
              <a:solidFill>
                <a:srgbClr val="002060"/>
              </a:solidFill>
            </a:endParaRPr>
          </a:p>
        </p:txBody>
      </p:sp>
      <p:pic>
        <p:nvPicPr>
          <p:cNvPr id="11" name="Picture 9"/>
          <p:cNvPicPr>
            <a:picLocks noChangeAspect="1" noChangeArrowheads="1"/>
          </p:cNvPicPr>
          <p:nvPr/>
        </p:nvPicPr>
        <p:blipFill>
          <a:blip r:embed="rId4">
            <a:extLst>
              <a:ext uri="{28A0092B-C50C-407E-A947-70E740481C1C}">
                <a14:useLocalDpi xmlns:a14="http://schemas.microsoft.com/office/drawing/2010/main" val="0"/>
              </a:ext>
            </a:extLst>
          </a:blip>
          <a:srcRect t="11922"/>
          <a:stretch>
            <a:fillRect/>
          </a:stretch>
        </p:blipFill>
        <p:spPr bwMode="auto">
          <a:xfrm>
            <a:off x="6373896" y="1827577"/>
            <a:ext cx="5584262" cy="368843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8615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104189"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13" name="Text Box 3"/>
          <p:cNvSpPr txBox="1">
            <a:spLocks noChangeArrowheads="1"/>
          </p:cNvSpPr>
          <p:nvPr/>
        </p:nvSpPr>
        <p:spPr bwMode="auto">
          <a:xfrm>
            <a:off x="506160" y="1634659"/>
            <a:ext cx="11076356" cy="2169825"/>
          </a:xfrm>
          <a:prstGeom prst="rect">
            <a:avLst/>
          </a:prstGeom>
          <a:noFill/>
          <a:ln>
            <a:solidFill>
              <a:srgbClr val="002060"/>
            </a:solidFill>
          </a:ln>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defRPr/>
            </a:pPr>
            <a:r>
              <a:rPr lang="es-MX" b="1" dirty="0">
                <a:solidFill>
                  <a:srgbClr val="002060"/>
                </a:solidFill>
              </a:rPr>
              <a:t>Onda terrestre </a:t>
            </a:r>
            <a:r>
              <a:rPr lang="es-MX" b="1" dirty="0" smtClean="0">
                <a:solidFill>
                  <a:srgbClr val="002060"/>
                </a:solidFill>
              </a:rPr>
              <a:t>reflejada</a:t>
            </a:r>
            <a:endParaRPr lang="es-MX" dirty="0">
              <a:solidFill>
                <a:srgbClr val="002060"/>
              </a:solidFill>
            </a:endParaRPr>
          </a:p>
          <a:p>
            <a:pPr algn="just">
              <a:spcBef>
                <a:spcPct val="50000"/>
              </a:spcBef>
              <a:defRPr/>
            </a:pPr>
            <a:r>
              <a:rPr lang="es-MX" dirty="0">
                <a:solidFill>
                  <a:srgbClr val="002060"/>
                </a:solidFill>
              </a:rPr>
              <a:t>Las ondas terrestres reflejadas, constituyen la porción de la onda propagada que se refleja desde la superficie de la tierra, entre el transmisor y el receptor.</a:t>
            </a:r>
          </a:p>
          <a:p>
            <a:pPr algn="just">
              <a:spcBef>
                <a:spcPct val="50000"/>
              </a:spcBef>
              <a:defRPr/>
            </a:pPr>
            <a:r>
              <a:rPr lang="es-MX" dirty="0">
                <a:solidFill>
                  <a:srgbClr val="002060"/>
                </a:solidFill>
              </a:rPr>
              <a:t>La propagación de la onda de superficie, es afectada por las características eléctricas de la Tierra y por la difracción que se produce en las ondas producto de la curvatura de la Tierra</a:t>
            </a:r>
            <a:r>
              <a:rPr lang="es-MX" dirty="0" smtClean="0">
                <a:solidFill>
                  <a:srgbClr val="002060"/>
                </a:solidFill>
              </a:rPr>
              <a:t>.</a:t>
            </a:r>
            <a:endParaRPr lang="es-MX" dirty="0">
              <a:solidFill>
                <a:srgbClr val="002060"/>
              </a:solidFill>
            </a:endParaRPr>
          </a:p>
          <a:p>
            <a:pPr algn="just">
              <a:spcBef>
                <a:spcPct val="50000"/>
              </a:spcBef>
              <a:defRPr/>
            </a:pPr>
            <a:r>
              <a:rPr lang="es-MX" dirty="0">
                <a:solidFill>
                  <a:srgbClr val="002060"/>
                </a:solidFill>
              </a:rPr>
              <a:t>Se define como Difracción, a la curvatura que se produce en la trayectoria de la onda.</a:t>
            </a:r>
          </a:p>
        </p:txBody>
      </p:sp>
      <p:pic>
        <p:nvPicPr>
          <p:cNvPr id="14" name="Picture 4"/>
          <p:cNvPicPr>
            <a:picLocks noChangeAspect="1" noChangeArrowheads="1"/>
          </p:cNvPicPr>
          <p:nvPr/>
        </p:nvPicPr>
        <p:blipFill>
          <a:blip r:embed="rId4">
            <a:extLst>
              <a:ext uri="{28A0092B-C50C-407E-A947-70E740481C1C}">
                <a14:useLocalDpi xmlns:a14="http://schemas.microsoft.com/office/drawing/2010/main" val="0"/>
              </a:ext>
            </a:extLst>
          </a:blip>
          <a:srcRect t="18376"/>
          <a:stretch>
            <a:fillRect/>
          </a:stretch>
        </p:blipFill>
        <p:spPr bwMode="auto">
          <a:xfrm>
            <a:off x="5967413" y="3883024"/>
            <a:ext cx="3727050" cy="227857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t="10788"/>
          <a:stretch/>
        </p:blipFill>
        <p:spPr bwMode="auto">
          <a:xfrm>
            <a:off x="1966912" y="3867149"/>
            <a:ext cx="3424237" cy="229711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9747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3351465" cy="707886"/>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grpSp>
        <p:nvGrpSpPr>
          <p:cNvPr id="16" name="Group 6"/>
          <p:cNvGrpSpPr>
            <a:grpSpLocks/>
          </p:cNvGrpSpPr>
          <p:nvPr/>
        </p:nvGrpSpPr>
        <p:grpSpPr bwMode="auto">
          <a:xfrm>
            <a:off x="4112276" y="1209676"/>
            <a:ext cx="6650973" cy="4787794"/>
            <a:chOff x="762000" y="1295400"/>
            <a:chExt cx="7315202" cy="5523579"/>
          </a:xfrm>
        </p:grpSpPr>
        <p:grpSp>
          <p:nvGrpSpPr>
            <p:cNvPr id="18" name="Group 3"/>
            <p:cNvGrpSpPr>
              <a:grpSpLocks/>
            </p:cNvGrpSpPr>
            <p:nvPr/>
          </p:nvGrpSpPr>
          <p:grpSpPr bwMode="auto">
            <a:xfrm>
              <a:off x="1066800" y="3429000"/>
              <a:ext cx="319088" cy="101600"/>
              <a:chOff x="1106" y="1442"/>
              <a:chExt cx="201" cy="64"/>
            </a:xfrm>
          </p:grpSpPr>
          <p:sp>
            <p:nvSpPr>
              <p:cNvPr id="62" name="Freeform 4"/>
              <p:cNvSpPr>
                <a:spLocks/>
              </p:cNvSpPr>
              <p:nvPr/>
            </p:nvSpPr>
            <p:spPr bwMode="auto">
              <a:xfrm>
                <a:off x="1245" y="1469"/>
                <a:ext cx="62" cy="37"/>
              </a:xfrm>
              <a:custGeom>
                <a:avLst/>
                <a:gdLst>
                  <a:gd name="T0" fmla="*/ 0 w 564"/>
                  <a:gd name="T1" fmla="*/ 0 h 335"/>
                  <a:gd name="T2" fmla="*/ 0 w 564"/>
                  <a:gd name="T3" fmla="*/ 0 h 335"/>
                  <a:gd name="T4" fmla="*/ 0 w 564"/>
                  <a:gd name="T5" fmla="*/ 0 h 335"/>
                  <a:gd name="T6" fmla="*/ 0 w 564"/>
                  <a:gd name="T7" fmla="*/ 0 h 335"/>
                  <a:gd name="T8" fmla="*/ 0 w 564"/>
                  <a:gd name="T9" fmla="*/ 0 h 335"/>
                  <a:gd name="T10" fmla="*/ 0 w 564"/>
                  <a:gd name="T11" fmla="*/ 0 h 335"/>
                  <a:gd name="T12" fmla="*/ 0 60000 65536"/>
                  <a:gd name="T13" fmla="*/ 0 60000 65536"/>
                  <a:gd name="T14" fmla="*/ 0 60000 65536"/>
                  <a:gd name="T15" fmla="*/ 0 60000 65536"/>
                  <a:gd name="T16" fmla="*/ 0 60000 65536"/>
                  <a:gd name="T17" fmla="*/ 0 60000 65536"/>
                  <a:gd name="T18" fmla="*/ 0 w 564"/>
                  <a:gd name="T19" fmla="*/ 0 h 335"/>
                  <a:gd name="T20" fmla="*/ 564 w 564"/>
                  <a:gd name="T21" fmla="*/ 335 h 335"/>
                </a:gdLst>
                <a:ahLst/>
                <a:cxnLst>
                  <a:cxn ang="T12">
                    <a:pos x="T0" y="T1"/>
                  </a:cxn>
                  <a:cxn ang="T13">
                    <a:pos x="T2" y="T3"/>
                  </a:cxn>
                  <a:cxn ang="T14">
                    <a:pos x="T4" y="T5"/>
                  </a:cxn>
                  <a:cxn ang="T15">
                    <a:pos x="T6" y="T7"/>
                  </a:cxn>
                  <a:cxn ang="T16">
                    <a:pos x="T8" y="T9"/>
                  </a:cxn>
                  <a:cxn ang="T17">
                    <a:pos x="T10" y="T11"/>
                  </a:cxn>
                </a:cxnLst>
                <a:rect l="T18" t="T19" r="T20" b="T21"/>
                <a:pathLst>
                  <a:path w="564" h="335">
                    <a:moveTo>
                      <a:pt x="0" y="335"/>
                    </a:moveTo>
                    <a:lnTo>
                      <a:pt x="149" y="220"/>
                    </a:lnTo>
                    <a:lnTo>
                      <a:pt x="159" y="276"/>
                    </a:lnTo>
                    <a:lnTo>
                      <a:pt x="388" y="90"/>
                    </a:lnTo>
                    <a:lnTo>
                      <a:pt x="398" y="122"/>
                    </a:lnTo>
                    <a:lnTo>
                      <a:pt x="564" y="0"/>
                    </a:lnTo>
                  </a:path>
                </a:pathLst>
              </a:custGeom>
              <a:noFill/>
              <a:ln w="3175">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63" name="Freeform 5"/>
              <p:cNvSpPr>
                <a:spLocks/>
              </p:cNvSpPr>
              <p:nvPr/>
            </p:nvSpPr>
            <p:spPr bwMode="auto">
              <a:xfrm>
                <a:off x="1217" y="1442"/>
                <a:ext cx="43" cy="56"/>
              </a:xfrm>
              <a:custGeom>
                <a:avLst/>
                <a:gdLst>
                  <a:gd name="T0" fmla="*/ 0 w 393"/>
                  <a:gd name="T1" fmla="*/ 0 h 509"/>
                  <a:gd name="T2" fmla="*/ 0 w 393"/>
                  <a:gd name="T3" fmla="*/ 0 h 509"/>
                  <a:gd name="T4" fmla="*/ 0 w 393"/>
                  <a:gd name="T5" fmla="*/ 0 h 509"/>
                  <a:gd name="T6" fmla="*/ 0 w 393"/>
                  <a:gd name="T7" fmla="*/ 0 h 509"/>
                  <a:gd name="T8" fmla="*/ 0 w 393"/>
                  <a:gd name="T9" fmla="*/ 0 h 509"/>
                  <a:gd name="T10" fmla="*/ 0 w 393"/>
                  <a:gd name="T11" fmla="*/ 0 h 509"/>
                  <a:gd name="T12" fmla="*/ 0 60000 65536"/>
                  <a:gd name="T13" fmla="*/ 0 60000 65536"/>
                  <a:gd name="T14" fmla="*/ 0 60000 65536"/>
                  <a:gd name="T15" fmla="*/ 0 60000 65536"/>
                  <a:gd name="T16" fmla="*/ 0 60000 65536"/>
                  <a:gd name="T17" fmla="*/ 0 60000 65536"/>
                  <a:gd name="T18" fmla="*/ 0 w 393"/>
                  <a:gd name="T19" fmla="*/ 0 h 509"/>
                  <a:gd name="T20" fmla="*/ 393 w 393"/>
                  <a:gd name="T21" fmla="*/ 509 h 509"/>
                </a:gdLst>
                <a:ahLst/>
                <a:cxnLst>
                  <a:cxn ang="T12">
                    <a:pos x="T0" y="T1"/>
                  </a:cxn>
                  <a:cxn ang="T13">
                    <a:pos x="T2" y="T3"/>
                  </a:cxn>
                  <a:cxn ang="T14">
                    <a:pos x="T4" y="T5"/>
                  </a:cxn>
                  <a:cxn ang="T15">
                    <a:pos x="T6" y="T7"/>
                  </a:cxn>
                  <a:cxn ang="T16">
                    <a:pos x="T8" y="T9"/>
                  </a:cxn>
                  <a:cxn ang="T17">
                    <a:pos x="T10" y="T11"/>
                  </a:cxn>
                </a:cxnLst>
                <a:rect l="T18" t="T19" r="T20" b="T21"/>
                <a:pathLst>
                  <a:path w="393" h="509">
                    <a:moveTo>
                      <a:pt x="0" y="509"/>
                    </a:moveTo>
                    <a:lnTo>
                      <a:pt x="56" y="362"/>
                    </a:lnTo>
                    <a:lnTo>
                      <a:pt x="122" y="408"/>
                    </a:lnTo>
                    <a:lnTo>
                      <a:pt x="248" y="143"/>
                    </a:lnTo>
                    <a:lnTo>
                      <a:pt x="300" y="179"/>
                    </a:lnTo>
                    <a:lnTo>
                      <a:pt x="393" y="0"/>
                    </a:lnTo>
                  </a:path>
                </a:pathLst>
              </a:custGeom>
              <a:noFill/>
              <a:ln w="3175">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64" name="Freeform 6"/>
              <p:cNvSpPr>
                <a:spLocks/>
              </p:cNvSpPr>
              <p:nvPr/>
            </p:nvSpPr>
            <p:spPr bwMode="auto">
              <a:xfrm>
                <a:off x="1152" y="1442"/>
                <a:ext cx="44" cy="56"/>
              </a:xfrm>
              <a:custGeom>
                <a:avLst/>
                <a:gdLst>
                  <a:gd name="T0" fmla="*/ 0 w 396"/>
                  <a:gd name="T1" fmla="*/ 0 h 509"/>
                  <a:gd name="T2" fmla="*/ 0 w 396"/>
                  <a:gd name="T3" fmla="*/ 0 h 509"/>
                  <a:gd name="T4" fmla="*/ 0 w 396"/>
                  <a:gd name="T5" fmla="*/ 0 h 509"/>
                  <a:gd name="T6" fmla="*/ 0 w 396"/>
                  <a:gd name="T7" fmla="*/ 0 h 509"/>
                  <a:gd name="T8" fmla="*/ 0 w 396"/>
                  <a:gd name="T9" fmla="*/ 0 h 509"/>
                  <a:gd name="T10" fmla="*/ 0 w 396"/>
                  <a:gd name="T11" fmla="*/ 0 h 509"/>
                  <a:gd name="T12" fmla="*/ 0 60000 65536"/>
                  <a:gd name="T13" fmla="*/ 0 60000 65536"/>
                  <a:gd name="T14" fmla="*/ 0 60000 65536"/>
                  <a:gd name="T15" fmla="*/ 0 60000 65536"/>
                  <a:gd name="T16" fmla="*/ 0 60000 65536"/>
                  <a:gd name="T17" fmla="*/ 0 60000 65536"/>
                  <a:gd name="T18" fmla="*/ 0 w 396"/>
                  <a:gd name="T19" fmla="*/ 0 h 509"/>
                  <a:gd name="T20" fmla="*/ 396 w 396"/>
                  <a:gd name="T21" fmla="*/ 509 h 509"/>
                </a:gdLst>
                <a:ahLst/>
                <a:cxnLst>
                  <a:cxn ang="T12">
                    <a:pos x="T0" y="T1"/>
                  </a:cxn>
                  <a:cxn ang="T13">
                    <a:pos x="T2" y="T3"/>
                  </a:cxn>
                  <a:cxn ang="T14">
                    <a:pos x="T4" y="T5"/>
                  </a:cxn>
                  <a:cxn ang="T15">
                    <a:pos x="T6" y="T7"/>
                  </a:cxn>
                  <a:cxn ang="T16">
                    <a:pos x="T8" y="T9"/>
                  </a:cxn>
                  <a:cxn ang="T17">
                    <a:pos x="T10" y="T11"/>
                  </a:cxn>
                </a:cxnLst>
                <a:rect l="T18" t="T19" r="T20" b="T21"/>
                <a:pathLst>
                  <a:path w="396" h="509">
                    <a:moveTo>
                      <a:pt x="396" y="509"/>
                    </a:moveTo>
                    <a:lnTo>
                      <a:pt x="336" y="368"/>
                    </a:lnTo>
                    <a:lnTo>
                      <a:pt x="266" y="411"/>
                    </a:lnTo>
                    <a:lnTo>
                      <a:pt x="137" y="143"/>
                    </a:lnTo>
                    <a:lnTo>
                      <a:pt x="87" y="184"/>
                    </a:lnTo>
                    <a:lnTo>
                      <a:pt x="0" y="0"/>
                    </a:lnTo>
                  </a:path>
                </a:pathLst>
              </a:custGeom>
              <a:noFill/>
              <a:ln w="3175">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65" name="Freeform 7"/>
              <p:cNvSpPr>
                <a:spLocks/>
              </p:cNvSpPr>
              <p:nvPr/>
            </p:nvSpPr>
            <p:spPr bwMode="auto">
              <a:xfrm>
                <a:off x="1106" y="1469"/>
                <a:ext cx="61" cy="37"/>
              </a:xfrm>
              <a:custGeom>
                <a:avLst/>
                <a:gdLst>
                  <a:gd name="T0" fmla="*/ 0 w 555"/>
                  <a:gd name="T1" fmla="*/ 0 h 334"/>
                  <a:gd name="T2" fmla="*/ 0 w 555"/>
                  <a:gd name="T3" fmla="*/ 0 h 334"/>
                  <a:gd name="T4" fmla="*/ 0 w 555"/>
                  <a:gd name="T5" fmla="*/ 0 h 334"/>
                  <a:gd name="T6" fmla="*/ 0 w 555"/>
                  <a:gd name="T7" fmla="*/ 0 h 334"/>
                  <a:gd name="T8" fmla="*/ 0 w 555"/>
                  <a:gd name="T9" fmla="*/ 0 h 334"/>
                  <a:gd name="T10" fmla="*/ 0 w 555"/>
                  <a:gd name="T11" fmla="*/ 0 h 334"/>
                  <a:gd name="T12" fmla="*/ 0 60000 65536"/>
                  <a:gd name="T13" fmla="*/ 0 60000 65536"/>
                  <a:gd name="T14" fmla="*/ 0 60000 65536"/>
                  <a:gd name="T15" fmla="*/ 0 60000 65536"/>
                  <a:gd name="T16" fmla="*/ 0 60000 65536"/>
                  <a:gd name="T17" fmla="*/ 0 60000 65536"/>
                  <a:gd name="T18" fmla="*/ 0 w 555"/>
                  <a:gd name="T19" fmla="*/ 0 h 334"/>
                  <a:gd name="T20" fmla="*/ 555 w 555"/>
                  <a:gd name="T21" fmla="*/ 334 h 334"/>
                </a:gdLst>
                <a:ahLst/>
                <a:cxnLst>
                  <a:cxn ang="T12">
                    <a:pos x="T0" y="T1"/>
                  </a:cxn>
                  <a:cxn ang="T13">
                    <a:pos x="T2" y="T3"/>
                  </a:cxn>
                  <a:cxn ang="T14">
                    <a:pos x="T4" y="T5"/>
                  </a:cxn>
                  <a:cxn ang="T15">
                    <a:pos x="T6" y="T7"/>
                  </a:cxn>
                  <a:cxn ang="T16">
                    <a:pos x="T8" y="T9"/>
                  </a:cxn>
                  <a:cxn ang="T17">
                    <a:pos x="T10" y="T11"/>
                  </a:cxn>
                </a:cxnLst>
                <a:rect l="T18" t="T19" r="T20" b="T21"/>
                <a:pathLst>
                  <a:path w="555" h="334">
                    <a:moveTo>
                      <a:pt x="555" y="334"/>
                    </a:moveTo>
                    <a:lnTo>
                      <a:pt x="405" y="212"/>
                    </a:lnTo>
                    <a:lnTo>
                      <a:pt x="402" y="267"/>
                    </a:lnTo>
                    <a:lnTo>
                      <a:pt x="175" y="79"/>
                    </a:lnTo>
                    <a:lnTo>
                      <a:pt x="160" y="124"/>
                    </a:lnTo>
                    <a:lnTo>
                      <a:pt x="0" y="0"/>
                    </a:lnTo>
                  </a:path>
                </a:pathLst>
              </a:custGeom>
              <a:noFill/>
              <a:ln w="3175">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grpSp>
        <p:grpSp>
          <p:nvGrpSpPr>
            <p:cNvPr id="19" name="Group 8"/>
            <p:cNvGrpSpPr>
              <a:grpSpLocks/>
            </p:cNvGrpSpPr>
            <p:nvPr/>
          </p:nvGrpSpPr>
          <p:grpSpPr bwMode="auto">
            <a:xfrm>
              <a:off x="1143000" y="3581400"/>
              <a:ext cx="177800" cy="914400"/>
              <a:chOff x="1187" y="1513"/>
              <a:chExt cx="40" cy="305"/>
            </a:xfrm>
          </p:grpSpPr>
          <p:sp>
            <p:nvSpPr>
              <p:cNvPr id="46" name="Line 9"/>
              <p:cNvSpPr>
                <a:spLocks noChangeShapeType="1"/>
              </p:cNvSpPr>
              <p:nvPr/>
            </p:nvSpPr>
            <p:spPr bwMode="auto">
              <a:xfrm>
                <a:off x="1202" y="1622"/>
                <a:ext cx="12" cy="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7" name="Group 10"/>
              <p:cNvGrpSpPr>
                <a:grpSpLocks/>
              </p:cNvGrpSpPr>
              <p:nvPr/>
            </p:nvGrpSpPr>
            <p:grpSpPr bwMode="auto">
              <a:xfrm>
                <a:off x="1187" y="1513"/>
                <a:ext cx="40" cy="305"/>
                <a:chOff x="1187" y="1513"/>
                <a:chExt cx="40" cy="305"/>
              </a:xfrm>
            </p:grpSpPr>
            <p:sp>
              <p:nvSpPr>
                <p:cNvPr id="48" name="Line 11"/>
                <p:cNvSpPr>
                  <a:spLocks noChangeShapeType="1"/>
                </p:cNvSpPr>
                <p:nvPr/>
              </p:nvSpPr>
              <p:spPr bwMode="auto">
                <a:xfrm flipV="1">
                  <a:off x="1207" y="1517"/>
                  <a:ext cx="1" cy="6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9" name="Line 12"/>
                <p:cNvSpPr>
                  <a:spLocks noChangeShapeType="1"/>
                </p:cNvSpPr>
                <p:nvPr/>
              </p:nvSpPr>
              <p:spPr bwMode="auto">
                <a:xfrm flipV="1">
                  <a:off x="1187" y="1577"/>
                  <a:ext cx="16" cy="24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0" name="Line 13"/>
                <p:cNvSpPr>
                  <a:spLocks noChangeShapeType="1"/>
                </p:cNvSpPr>
                <p:nvPr/>
              </p:nvSpPr>
              <p:spPr bwMode="auto">
                <a:xfrm>
                  <a:off x="1211" y="1577"/>
                  <a:ext cx="16" cy="24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1" name="Line 14"/>
                <p:cNvSpPr>
                  <a:spLocks noChangeShapeType="1"/>
                </p:cNvSpPr>
                <p:nvPr/>
              </p:nvSpPr>
              <p:spPr bwMode="auto">
                <a:xfrm>
                  <a:off x="1188" y="1811"/>
                  <a:ext cx="39" cy="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2" name="Line 15"/>
                <p:cNvSpPr>
                  <a:spLocks noChangeShapeType="1"/>
                </p:cNvSpPr>
                <p:nvPr/>
              </p:nvSpPr>
              <p:spPr bwMode="auto">
                <a:xfrm>
                  <a:off x="1193" y="1745"/>
                  <a:ext cx="30" cy="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3" name="Line 16"/>
                <p:cNvSpPr>
                  <a:spLocks noChangeShapeType="1"/>
                </p:cNvSpPr>
                <p:nvPr/>
              </p:nvSpPr>
              <p:spPr bwMode="auto">
                <a:xfrm>
                  <a:off x="1193" y="1746"/>
                  <a:ext cx="34" cy="67"/>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4" name="Line 17"/>
                <p:cNvSpPr>
                  <a:spLocks noChangeShapeType="1"/>
                </p:cNvSpPr>
                <p:nvPr/>
              </p:nvSpPr>
              <p:spPr bwMode="auto">
                <a:xfrm flipH="1">
                  <a:off x="1189" y="1746"/>
                  <a:ext cx="34" cy="66"/>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5" name="Line 18"/>
                <p:cNvSpPr>
                  <a:spLocks noChangeShapeType="1"/>
                </p:cNvSpPr>
                <p:nvPr/>
              </p:nvSpPr>
              <p:spPr bwMode="auto">
                <a:xfrm>
                  <a:off x="1197" y="1682"/>
                  <a:ext cx="21" cy="1"/>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6" name="Line 19"/>
                <p:cNvSpPr>
                  <a:spLocks noChangeShapeType="1"/>
                </p:cNvSpPr>
                <p:nvPr/>
              </p:nvSpPr>
              <p:spPr bwMode="auto">
                <a:xfrm>
                  <a:off x="1197" y="1681"/>
                  <a:ext cx="24" cy="65"/>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7" name="Line 20"/>
                <p:cNvSpPr>
                  <a:spLocks noChangeShapeType="1"/>
                </p:cNvSpPr>
                <p:nvPr/>
              </p:nvSpPr>
              <p:spPr bwMode="auto">
                <a:xfrm flipV="1">
                  <a:off x="1192" y="1681"/>
                  <a:ext cx="26" cy="64"/>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8" name="Line 21"/>
                <p:cNvSpPr>
                  <a:spLocks noChangeShapeType="1"/>
                </p:cNvSpPr>
                <p:nvPr/>
              </p:nvSpPr>
              <p:spPr bwMode="auto">
                <a:xfrm>
                  <a:off x="1199" y="1622"/>
                  <a:ext cx="18" cy="6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9" name="Line 22"/>
                <p:cNvSpPr>
                  <a:spLocks noChangeShapeType="1"/>
                </p:cNvSpPr>
                <p:nvPr/>
              </p:nvSpPr>
              <p:spPr bwMode="auto">
                <a:xfrm flipV="1">
                  <a:off x="1195" y="1622"/>
                  <a:ext cx="18" cy="60"/>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0" name="Line 23"/>
                <p:cNvSpPr>
                  <a:spLocks noChangeShapeType="1"/>
                </p:cNvSpPr>
                <p:nvPr/>
              </p:nvSpPr>
              <p:spPr bwMode="auto">
                <a:xfrm flipV="1">
                  <a:off x="1198" y="1577"/>
                  <a:ext cx="12" cy="47"/>
                </a:xfrm>
                <a:prstGeom prst="line">
                  <a:avLst/>
                </a:prstGeom>
                <a:noFill/>
                <a:ln w="31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1" name="Oval 24"/>
                <p:cNvSpPr>
                  <a:spLocks noChangeArrowheads="1"/>
                </p:cNvSpPr>
                <p:nvPr/>
              </p:nvSpPr>
              <p:spPr bwMode="auto">
                <a:xfrm>
                  <a:off x="1202" y="1513"/>
                  <a:ext cx="11" cy="7"/>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grpSp>
        </p:grpSp>
        <p:sp>
          <p:nvSpPr>
            <p:cNvPr id="20" name="Freeform 25" descr="30%"/>
            <p:cNvSpPr>
              <a:spLocks/>
            </p:cNvSpPr>
            <p:nvPr/>
          </p:nvSpPr>
          <p:spPr bwMode="auto">
            <a:xfrm rot="-1524291">
              <a:off x="1143000" y="3635375"/>
              <a:ext cx="2286000" cy="631825"/>
            </a:xfrm>
            <a:custGeom>
              <a:avLst/>
              <a:gdLst>
                <a:gd name="T0" fmla="*/ 0 w 1724"/>
                <a:gd name="T1" fmla="*/ 2147483647 h 1268"/>
                <a:gd name="T2" fmla="*/ 2147483647 w 1724"/>
                <a:gd name="T3" fmla="*/ 2147483647 h 1268"/>
                <a:gd name="T4" fmla="*/ 2147483647 w 1724"/>
                <a:gd name="T5" fmla="*/ 0 h 1268"/>
                <a:gd name="T6" fmla="*/ 2147483647 w 1724"/>
                <a:gd name="T7" fmla="*/ 2147483647 h 1268"/>
                <a:gd name="T8" fmla="*/ 2147483647 w 1724"/>
                <a:gd name="T9" fmla="*/ 2147483647 h 1268"/>
                <a:gd name="T10" fmla="*/ 2147483647 w 1724"/>
                <a:gd name="T11" fmla="*/ 2147483647 h 1268"/>
                <a:gd name="T12" fmla="*/ 2147483647 w 1724"/>
                <a:gd name="T13" fmla="*/ 2147483647 h 1268"/>
                <a:gd name="T14" fmla="*/ 0 w 1724"/>
                <a:gd name="T15" fmla="*/ 2147483647 h 1268"/>
                <a:gd name="T16" fmla="*/ 0 60000 65536"/>
                <a:gd name="T17" fmla="*/ 0 60000 65536"/>
                <a:gd name="T18" fmla="*/ 0 60000 65536"/>
                <a:gd name="T19" fmla="*/ 0 60000 65536"/>
                <a:gd name="T20" fmla="*/ 0 60000 65536"/>
                <a:gd name="T21" fmla="*/ 0 60000 65536"/>
                <a:gd name="T22" fmla="*/ 0 60000 65536"/>
                <a:gd name="T23" fmla="*/ 0 60000 65536"/>
                <a:gd name="T24" fmla="*/ 0 w 1724"/>
                <a:gd name="T25" fmla="*/ 0 h 1268"/>
                <a:gd name="T26" fmla="*/ 1724 w 1724"/>
                <a:gd name="T27" fmla="*/ 1268 h 126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24" h="1268">
                  <a:moveTo>
                    <a:pt x="0" y="792"/>
                  </a:moveTo>
                  <a:lnTo>
                    <a:pt x="1149" y="157"/>
                  </a:lnTo>
                  <a:lnTo>
                    <a:pt x="909" y="0"/>
                  </a:lnTo>
                  <a:lnTo>
                    <a:pt x="1676" y="51"/>
                  </a:lnTo>
                  <a:lnTo>
                    <a:pt x="1724" y="686"/>
                  </a:lnTo>
                  <a:lnTo>
                    <a:pt x="1485" y="474"/>
                  </a:lnTo>
                  <a:lnTo>
                    <a:pt x="382" y="1268"/>
                  </a:lnTo>
                  <a:lnTo>
                    <a:pt x="0" y="792"/>
                  </a:lnTo>
                  <a:close/>
                </a:path>
              </a:pathLst>
            </a:custGeom>
            <a:pattFill prst="pct30">
              <a:fgClr>
                <a:schemeClr val="tx2"/>
              </a:fgClr>
              <a:bgClr>
                <a:srgbClr val="FFFFFF"/>
              </a:bgClr>
            </a:pattFill>
            <a:ln w="12700">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21" name="Freeform 26"/>
            <p:cNvSpPr>
              <a:spLocks/>
            </p:cNvSpPr>
            <p:nvPr/>
          </p:nvSpPr>
          <p:spPr bwMode="auto">
            <a:xfrm>
              <a:off x="1295400" y="3403600"/>
              <a:ext cx="6400800" cy="1092200"/>
            </a:xfrm>
            <a:custGeom>
              <a:avLst/>
              <a:gdLst>
                <a:gd name="T0" fmla="*/ 0 w 4032"/>
                <a:gd name="T1" fmla="*/ 2147483647 h 688"/>
                <a:gd name="T2" fmla="*/ 2147483647 w 4032"/>
                <a:gd name="T3" fmla="*/ 2147483647 h 688"/>
                <a:gd name="T4" fmla="*/ 2147483647 w 4032"/>
                <a:gd name="T5" fmla="*/ 2147483647 h 688"/>
                <a:gd name="T6" fmla="*/ 0 60000 65536"/>
                <a:gd name="T7" fmla="*/ 0 60000 65536"/>
                <a:gd name="T8" fmla="*/ 0 60000 65536"/>
                <a:gd name="T9" fmla="*/ 0 w 4032"/>
                <a:gd name="T10" fmla="*/ 0 h 688"/>
                <a:gd name="T11" fmla="*/ 4032 w 4032"/>
                <a:gd name="T12" fmla="*/ 688 h 688"/>
              </a:gdLst>
              <a:ahLst/>
              <a:cxnLst>
                <a:cxn ang="T6">
                  <a:pos x="T0" y="T1"/>
                </a:cxn>
                <a:cxn ang="T7">
                  <a:pos x="T2" y="T3"/>
                </a:cxn>
                <a:cxn ang="T8">
                  <a:pos x="T4" y="T5"/>
                </a:cxn>
              </a:cxnLst>
              <a:rect l="T9" t="T10" r="T11" b="T12"/>
              <a:pathLst>
                <a:path w="4032" h="688">
                  <a:moveTo>
                    <a:pt x="0" y="688"/>
                  </a:moveTo>
                  <a:cubicBezTo>
                    <a:pt x="720" y="408"/>
                    <a:pt x="1440" y="128"/>
                    <a:pt x="2112" y="64"/>
                  </a:cubicBezTo>
                  <a:cubicBezTo>
                    <a:pt x="2784" y="0"/>
                    <a:pt x="3408" y="152"/>
                    <a:pt x="4032" y="304"/>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22" name="Line 27"/>
            <p:cNvSpPr>
              <a:spLocks noChangeShapeType="1"/>
            </p:cNvSpPr>
            <p:nvPr/>
          </p:nvSpPr>
          <p:spPr bwMode="auto">
            <a:xfrm>
              <a:off x="1295400" y="4495800"/>
              <a:ext cx="6781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3" name="Freeform 28"/>
            <p:cNvSpPr>
              <a:spLocks/>
            </p:cNvSpPr>
            <p:nvPr/>
          </p:nvSpPr>
          <p:spPr bwMode="auto">
            <a:xfrm>
              <a:off x="1219200" y="3733800"/>
              <a:ext cx="2286000" cy="533400"/>
            </a:xfrm>
            <a:custGeom>
              <a:avLst/>
              <a:gdLst>
                <a:gd name="T0" fmla="*/ 0 w 1440"/>
                <a:gd name="T1" fmla="*/ 2147483647 h 336"/>
                <a:gd name="T2" fmla="*/ 2147483647 w 1440"/>
                <a:gd name="T3" fmla="*/ 2147483647 h 336"/>
                <a:gd name="T4" fmla="*/ 2147483647 w 1440"/>
                <a:gd name="T5" fmla="*/ 0 h 336"/>
                <a:gd name="T6" fmla="*/ 0 60000 65536"/>
                <a:gd name="T7" fmla="*/ 0 60000 65536"/>
                <a:gd name="T8" fmla="*/ 0 60000 65536"/>
                <a:gd name="T9" fmla="*/ 0 w 1440"/>
                <a:gd name="T10" fmla="*/ 0 h 336"/>
                <a:gd name="T11" fmla="*/ 1440 w 1440"/>
                <a:gd name="T12" fmla="*/ 336 h 336"/>
              </a:gdLst>
              <a:ahLst/>
              <a:cxnLst>
                <a:cxn ang="T6">
                  <a:pos x="T0" y="T1"/>
                </a:cxn>
                <a:cxn ang="T7">
                  <a:pos x="T2" y="T3"/>
                </a:cxn>
                <a:cxn ang="T8">
                  <a:pos x="T4" y="T5"/>
                </a:cxn>
              </a:cxnLst>
              <a:rect l="T9" t="T10" r="T11" b="T12"/>
              <a:pathLst>
                <a:path w="1440" h="336">
                  <a:moveTo>
                    <a:pt x="0" y="336"/>
                  </a:moveTo>
                  <a:cubicBezTo>
                    <a:pt x="96" y="294"/>
                    <a:pt x="336" y="140"/>
                    <a:pt x="576" y="84"/>
                  </a:cubicBezTo>
                  <a:cubicBezTo>
                    <a:pt x="816" y="28"/>
                    <a:pt x="1260" y="17"/>
                    <a:pt x="144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24" name="Freeform 29" descr="30%"/>
            <p:cNvSpPr>
              <a:spLocks/>
            </p:cNvSpPr>
            <p:nvPr/>
          </p:nvSpPr>
          <p:spPr bwMode="auto">
            <a:xfrm rot="-2002169">
              <a:off x="3886200" y="2797175"/>
              <a:ext cx="1219200" cy="631825"/>
            </a:xfrm>
            <a:custGeom>
              <a:avLst/>
              <a:gdLst>
                <a:gd name="T0" fmla="*/ 0 w 1724"/>
                <a:gd name="T1" fmla="*/ 2147483647 h 1268"/>
                <a:gd name="T2" fmla="*/ 2147483647 w 1724"/>
                <a:gd name="T3" fmla="*/ 2147483647 h 1268"/>
                <a:gd name="T4" fmla="*/ 2147483647 w 1724"/>
                <a:gd name="T5" fmla="*/ 0 h 1268"/>
                <a:gd name="T6" fmla="*/ 2147483647 w 1724"/>
                <a:gd name="T7" fmla="*/ 2147483647 h 1268"/>
                <a:gd name="T8" fmla="*/ 2147483647 w 1724"/>
                <a:gd name="T9" fmla="*/ 2147483647 h 1268"/>
                <a:gd name="T10" fmla="*/ 2147483647 w 1724"/>
                <a:gd name="T11" fmla="*/ 2147483647 h 1268"/>
                <a:gd name="T12" fmla="*/ 2147483647 w 1724"/>
                <a:gd name="T13" fmla="*/ 2147483647 h 1268"/>
                <a:gd name="T14" fmla="*/ 0 w 1724"/>
                <a:gd name="T15" fmla="*/ 2147483647 h 1268"/>
                <a:gd name="T16" fmla="*/ 0 60000 65536"/>
                <a:gd name="T17" fmla="*/ 0 60000 65536"/>
                <a:gd name="T18" fmla="*/ 0 60000 65536"/>
                <a:gd name="T19" fmla="*/ 0 60000 65536"/>
                <a:gd name="T20" fmla="*/ 0 60000 65536"/>
                <a:gd name="T21" fmla="*/ 0 60000 65536"/>
                <a:gd name="T22" fmla="*/ 0 60000 65536"/>
                <a:gd name="T23" fmla="*/ 0 60000 65536"/>
                <a:gd name="T24" fmla="*/ 0 w 1724"/>
                <a:gd name="T25" fmla="*/ 0 h 1268"/>
                <a:gd name="T26" fmla="*/ 1724 w 1724"/>
                <a:gd name="T27" fmla="*/ 1268 h 126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24" h="1268">
                  <a:moveTo>
                    <a:pt x="0" y="792"/>
                  </a:moveTo>
                  <a:lnTo>
                    <a:pt x="1149" y="157"/>
                  </a:lnTo>
                  <a:lnTo>
                    <a:pt x="909" y="0"/>
                  </a:lnTo>
                  <a:lnTo>
                    <a:pt x="1676" y="51"/>
                  </a:lnTo>
                  <a:lnTo>
                    <a:pt x="1724" y="686"/>
                  </a:lnTo>
                  <a:lnTo>
                    <a:pt x="1485" y="474"/>
                  </a:lnTo>
                  <a:lnTo>
                    <a:pt x="382" y="1268"/>
                  </a:lnTo>
                  <a:lnTo>
                    <a:pt x="0" y="792"/>
                  </a:lnTo>
                  <a:close/>
                </a:path>
              </a:pathLst>
            </a:custGeom>
            <a:pattFill prst="pct30">
              <a:fgClr>
                <a:schemeClr val="tx2"/>
              </a:fgClr>
              <a:bgClr>
                <a:srgbClr val="FFFFFF"/>
              </a:bgClr>
            </a:pattFill>
            <a:ln w="12700">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sp>
          <p:nvSpPr>
            <p:cNvPr id="25" name="Line 30"/>
            <p:cNvSpPr>
              <a:spLocks noChangeShapeType="1"/>
            </p:cNvSpPr>
            <p:nvPr/>
          </p:nvSpPr>
          <p:spPr bwMode="auto">
            <a:xfrm>
              <a:off x="1219200" y="1752600"/>
              <a:ext cx="2514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6" name="Line 31"/>
            <p:cNvSpPr>
              <a:spLocks noChangeShapeType="1"/>
            </p:cNvSpPr>
            <p:nvPr/>
          </p:nvSpPr>
          <p:spPr bwMode="auto">
            <a:xfrm flipH="1">
              <a:off x="1371600" y="1752600"/>
              <a:ext cx="609600" cy="27432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7" name="Line 32"/>
            <p:cNvSpPr>
              <a:spLocks noChangeShapeType="1"/>
            </p:cNvSpPr>
            <p:nvPr/>
          </p:nvSpPr>
          <p:spPr bwMode="auto">
            <a:xfrm flipH="1">
              <a:off x="1905000" y="1752600"/>
              <a:ext cx="457200" cy="22098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8" name="Line 33"/>
            <p:cNvSpPr>
              <a:spLocks noChangeShapeType="1"/>
            </p:cNvSpPr>
            <p:nvPr/>
          </p:nvSpPr>
          <p:spPr bwMode="auto">
            <a:xfrm>
              <a:off x="2362200" y="1752600"/>
              <a:ext cx="1828800" cy="18288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29" name="Line 34"/>
            <p:cNvSpPr>
              <a:spLocks noChangeShapeType="1"/>
            </p:cNvSpPr>
            <p:nvPr/>
          </p:nvSpPr>
          <p:spPr bwMode="auto">
            <a:xfrm>
              <a:off x="2743200" y="1752600"/>
              <a:ext cx="1676400" cy="16002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30" name="Text Box 35"/>
            <p:cNvSpPr txBox="1">
              <a:spLocks noChangeArrowheads="1"/>
            </p:cNvSpPr>
            <p:nvPr/>
          </p:nvSpPr>
          <p:spPr bwMode="auto">
            <a:xfrm>
              <a:off x="1524000" y="1295400"/>
              <a:ext cx="17526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IONÓSFERA</a:t>
              </a:r>
            </a:p>
          </p:txBody>
        </p:sp>
        <p:sp>
          <p:nvSpPr>
            <p:cNvPr id="31" name="Line 36"/>
            <p:cNvSpPr>
              <a:spLocks noChangeShapeType="1"/>
            </p:cNvSpPr>
            <p:nvPr/>
          </p:nvSpPr>
          <p:spPr bwMode="auto">
            <a:xfrm flipV="1">
              <a:off x="1828800" y="2514600"/>
              <a:ext cx="15240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32" name="Line 37"/>
            <p:cNvSpPr>
              <a:spLocks noChangeShapeType="1"/>
            </p:cNvSpPr>
            <p:nvPr/>
          </p:nvSpPr>
          <p:spPr bwMode="auto">
            <a:xfrm flipH="1" flipV="1">
              <a:off x="3099114" y="2274556"/>
              <a:ext cx="476694" cy="457200"/>
            </a:xfrm>
            <a:prstGeom prst="line">
              <a:avLst/>
            </a:prstGeom>
            <a:noFill/>
            <a:ln w="9525">
              <a:solidFill>
                <a:schemeClr val="tx1"/>
              </a:solidFill>
              <a:round/>
              <a:headEnd type="triangle" w="med" len="med"/>
              <a:tailEnd/>
            </a:ln>
            <a:extLst>
              <a:ext uri="{909E8E84-426E-40DD-AFC4-6F175D3DCCD1}">
                <a14:hiddenFill xmlns:a14="http://schemas.microsoft.com/office/drawing/2010/main">
                  <a:noFill/>
                </a14:hiddenFill>
              </a:ext>
            </a:extLst>
          </p:spPr>
          <p:txBody>
            <a:bodyPr wrap="none" anchor="ctr"/>
            <a:lstStyle/>
            <a:p>
              <a:endParaRPr lang="es-CL"/>
            </a:p>
          </p:txBody>
        </p:sp>
        <p:sp>
          <p:nvSpPr>
            <p:cNvPr id="33" name="Text Box 38"/>
            <p:cNvSpPr txBox="1">
              <a:spLocks noChangeArrowheads="1"/>
            </p:cNvSpPr>
            <p:nvPr/>
          </p:nvSpPr>
          <p:spPr bwMode="auto">
            <a:xfrm>
              <a:off x="3581400" y="2819400"/>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D</a:t>
              </a:r>
            </a:p>
          </p:txBody>
        </p:sp>
        <p:sp>
          <p:nvSpPr>
            <p:cNvPr id="34" name="Text Box 39"/>
            <p:cNvSpPr txBox="1">
              <a:spLocks noChangeArrowheads="1"/>
            </p:cNvSpPr>
            <p:nvPr/>
          </p:nvSpPr>
          <p:spPr bwMode="auto">
            <a:xfrm>
              <a:off x="1600200" y="3352800"/>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C</a:t>
              </a:r>
            </a:p>
          </p:txBody>
        </p:sp>
        <p:sp>
          <p:nvSpPr>
            <p:cNvPr id="35" name="Text Box 40"/>
            <p:cNvSpPr txBox="1">
              <a:spLocks noChangeArrowheads="1"/>
            </p:cNvSpPr>
            <p:nvPr/>
          </p:nvSpPr>
          <p:spPr bwMode="auto">
            <a:xfrm>
              <a:off x="2514600" y="3763963"/>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A</a:t>
              </a:r>
            </a:p>
          </p:txBody>
        </p:sp>
        <p:sp>
          <p:nvSpPr>
            <p:cNvPr id="36" name="Text Box 41"/>
            <p:cNvSpPr txBox="1">
              <a:spLocks noChangeArrowheads="1"/>
            </p:cNvSpPr>
            <p:nvPr/>
          </p:nvSpPr>
          <p:spPr bwMode="auto">
            <a:xfrm>
              <a:off x="4343400" y="3535363"/>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E</a:t>
              </a:r>
            </a:p>
          </p:txBody>
        </p:sp>
        <p:sp>
          <p:nvSpPr>
            <p:cNvPr id="37" name="Text Box 42"/>
            <p:cNvSpPr txBox="1">
              <a:spLocks noChangeArrowheads="1"/>
            </p:cNvSpPr>
            <p:nvPr/>
          </p:nvSpPr>
          <p:spPr bwMode="auto">
            <a:xfrm>
              <a:off x="2971800" y="2971800"/>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B</a:t>
              </a:r>
            </a:p>
          </p:txBody>
        </p:sp>
        <p:sp>
          <p:nvSpPr>
            <p:cNvPr id="38" name="Text Box 43"/>
            <p:cNvSpPr txBox="1">
              <a:spLocks noChangeArrowheads="1"/>
            </p:cNvSpPr>
            <p:nvPr/>
          </p:nvSpPr>
          <p:spPr bwMode="auto">
            <a:xfrm>
              <a:off x="2895599" y="3916363"/>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F</a:t>
              </a:r>
            </a:p>
          </p:txBody>
        </p:sp>
        <p:sp>
          <p:nvSpPr>
            <p:cNvPr id="39" name="Text Box 44"/>
            <p:cNvSpPr txBox="1">
              <a:spLocks noChangeArrowheads="1"/>
            </p:cNvSpPr>
            <p:nvPr/>
          </p:nvSpPr>
          <p:spPr bwMode="auto">
            <a:xfrm>
              <a:off x="762000" y="4267200"/>
              <a:ext cx="381000" cy="324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T</a:t>
              </a:r>
            </a:p>
          </p:txBody>
        </p:sp>
        <p:sp>
          <p:nvSpPr>
            <p:cNvPr id="40" name="Line 45"/>
            <p:cNvSpPr>
              <a:spLocks noChangeShapeType="1"/>
            </p:cNvSpPr>
            <p:nvPr/>
          </p:nvSpPr>
          <p:spPr bwMode="auto">
            <a:xfrm>
              <a:off x="4191000" y="3581400"/>
              <a:ext cx="22860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1" name="Line 46"/>
            <p:cNvSpPr>
              <a:spLocks noChangeShapeType="1"/>
            </p:cNvSpPr>
            <p:nvPr/>
          </p:nvSpPr>
          <p:spPr bwMode="auto">
            <a:xfrm>
              <a:off x="4572000" y="3505200"/>
              <a:ext cx="22860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2" name="Line 47"/>
            <p:cNvSpPr>
              <a:spLocks noChangeShapeType="1"/>
            </p:cNvSpPr>
            <p:nvPr/>
          </p:nvSpPr>
          <p:spPr bwMode="auto">
            <a:xfrm rot="182944" flipV="1">
              <a:off x="1368425" y="4037013"/>
              <a:ext cx="160020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 name="Line 48"/>
            <p:cNvSpPr>
              <a:spLocks noChangeShapeType="1"/>
            </p:cNvSpPr>
            <p:nvPr/>
          </p:nvSpPr>
          <p:spPr bwMode="auto">
            <a:xfrm rot="21362086" flipV="1">
              <a:off x="3276600" y="3733800"/>
              <a:ext cx="10668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4" name="Text Box 49"/>
            <p:cNvSpPr txBox="1">
              <a:spLocks noChangeArrowheads="1"/>
            </p:cNvSpPr>
            <p:nvPr/>
          </p:nvSpPr>
          <p:spPr bwMode="auto">
            <a:xfrm>
              <a:off x="5257802" y="3238709"/>
              <a:ext cx="2819400" cy="325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t>SUPERFICIE DE LA TIERRA</a:t>
              </a:r>
            </a:p>
          </p:txBody>
        </p:sp>
        <p:sp>
          <p:nvSpPr>
            <p:cNvPr id="45" name="Text Box 50"/>
            <p:cNvSpPr txBox="1">
              <a:spLocks noChangeArrowheads="1"/>
            </p:cNvSpPr>
            <p:nvPr/>
          </p:nvSpPr>
          <p:spPr bwMode="auto">
            <a:xfrm>
              <a:off x="2286000" y="4724400"/>
              <a:ext cx="4419600" cy="2094579"/>
            </a:xfrm>
            <a:prstGeom prst="rect">
              <a:avLst/>
            </a:prstGeom>
            <a:noFill/>
            <a:ln w="9525">
              <a:solidFill>
                <a:srgbClr val="00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100">
                  <a:solidFill>
                    <a:srgbClr val="000099"/>
                  </a:solidFill>
                </a:rPr>
                <a:t>T - ANTENA</a:t>
              </a:r>
            </a:p>
            <a:p>
              <a:pPr>
                <a:spcBef>
                  <a:spcPct val="50000"/>
                </a:spcBef>
              </a:pPr>
              <a:r>
                <a:rPr lang="es-ES_tradnl" altLang="es-CL" sz="1100">
                  <a:solidFill>
                    <a:srgbClr val="000099"/>
                  </a:solidFill>
                </a:rPr>
                <a:t>A - ONDA DE SUPERFICIE O DE TIERRA</a:t>
              </a:r>
            </a:p>
            <a:p>
              <a:pPr>
                <a:spcBef>
                  <a:spcPct val="50000"/>
                </a:spcBef>
              </a:pPr>
              <a:r>
                <a:rPr lang="es-ES_tradnl" altLang="es-CL" sz="1100">
                  <a:solidFill>
                    <a:srgbClr val="000099"/>
                  </a:solidFill>
                </a:rPr>
                <a:t>B - ONDA DIRECTA</a:t>
              </a:r>
            </a:p>
            <a:p>
              <a:pPr>
                <a:spcBef>
                  <a:spcPct val="50000"/>
                </a:spcBef>
              </a:pPr>
              <a:r>
                <a:rPr lang="es-ES_tradnl" altLang="es-CL" sz="1100">
                  <a:solidFill>
                    <a:srgbClr val="000099"/>
                  </a:solidFill>
                </a:rPr>
                <a:t>C - ONDA ESPACIAL</a:t>
              </a:r>
            </a:p>
            <a:p>
              <a:pPr>
                <a:spcBef>
                  <a:spcPct val="50000"/>
                </a:spcBef>
              </a:pPr>
              <a:r>
                <a:rPr lang="es-ES_tradnl" altLang="es-CL" sz="1100">
                  <a:solidFill>
                    <a:srgbClr val="000099"/>
                  </a:solidFill>
                </a:rPr>
                <a:t>D - ONDA REFLEJADA</a:t>
              </a:r>
            </a:p>
            <a:p>
              <a:pPr>
                <a:spcBef>
                  <a:spcPct val="50000"/>
                </a:spcBef>
              </a:pPr>
              <a:r>
                <a:rPr lang="es-ES_tradnl" altLang="es-CL" sz="1100">
                  <a:solidFill>
                    <a:srgbClr val="000099"/>
                  </a:solidFill>
                </a:rPr>
                <a:t>E - PRIMER SALTO DE LA ONDA ESPACIAL</a:t>
              </a:r>
            </a:p>
            <a:p>
              <a:pPr>
                <a:spcBef>
                  <a:spcPct val="50000"/>
                </a:spcBef>
              </a:pPr>
              <a:r>
                <a:rPr lang="es-ES_tradnl" altLang="es-CL" sz="1100">
                  <a:solidFill>
                    <a:srgbClr val="000099"/>
                  </a:solidFill>
                </a:rPr>
                <a:t>F - ZONA DE SALTO DE LA ONDA ESPACIAL</a:t>
              </a:r>
            </a:p>
          </p:txBody>
        </p:sp>
      </p:grpSp>
    </p:spTree>
    <p:extLst>
      <p:ext uri="{BB962C8B-B14F-4D97-AF65-F5344CB8AC3E}">
        <p14:creationId xmlns:p14="http://schemas.microsoft.com/office/powerpoint/2010/main" val="5761694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2" name="Rectángulo 1"/>
          <p:cNvSpPr/>
          <p:nvPr/>
        </p:nvSpPr>
        <p:spPr>
          <a:xfrm>
            <a:off x="506160" y="1744727"/>
            <a:ext cx="4142039" cy="923330"/>
          </a:xfrm>
          <a:prstGeom prst="rect">
            <a:avLst/>
          </a:prstGeom>
          <a:solidFill>
            <a:srgbClr val="002060"/>
          </a:solidFill>
        </p:spPr>
        <p:txBody>
          <a:bodyPr wrap="square">
            <a:spAutoFit/>
          </a:bodyPr>
          <a:lstStyle/>
          <a:p>
            <a:pPr algn="ctr"/>
            <a:r>
              <a:rPr lang="es-MX" dirty="0">
                <a:solidFill>
                  <a:schemeClr val="bg1"/>
                </a:solidFill>
              </a:rPr>
              <a:t>CONSIDERACIONES TÉCNICAS Y TÁCTICAS PARA LAS COMUNICACIONES INALÁMBRICAS</a:t>
            </a:r>
          </a:p>
        </p:txBody>
      </p:sp>
      <p:pic>
        <p:nvPicPr>
          <p:cNvPr id="66" name="Picture 5" descr="estabilidad-presu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97901" y="1726397"/>
            <a:ext cx="3333750"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TextBox 1"/>
          <p:cNvSpPr txBox="1">
            <a:spLocks noChangeArrowheads="1"/>
          </p:cNvSpPr>
          <p:nvPr/>
        </p:nvSpPr>
        <p:spPr bwMode="auto">
          <a:xfrm>
            <a:off x="3352801" y="3017628"/>
            <a:ext cx="230700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dirty="0">
                <a:solidFill>
                  <a:srgbClr val="002060"/>
                </a:solidFill>
              </a:rPr>
              <a:t>BUENAS CONDICIONES DE PROPAGACIÓN</a:t>
            </a:r>
          </a:p>
        </p:txBody>
      </p:sp>
      <p:sp>
        <p:nvSpPr>
          <p:cNvPr id="68" name="TextBox 57"/>
          <p:cNvSpPr txBox="1">
            <a:spLocks noChangeArrowheads="1"/>
          </p:cNvSpPr>
          <p:nvPr/>
        </p:nvSpPr>
        <p:spPr bwMode="auto">
          <a:xfrm>
            <a:off x="9103088" y="3294846"/>
            <a:ext cx="22685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CL" altLang="es-CL">
                <a:solidFill>
                  <a:srgbClr val="002060"/>
                </a:solidFill>
              </a:rPr>
              <a:t>PROTECCIÓN Y ENCUBRIMIENTO</a:t>
            </a:r>
          </a:p>
        </p:txBody>
      </p:sp>
    </p:spTree>
    <p:extLst>
      <p:ext uri="{BB962C8B-B14F-4D97-AF65-F5344CB8AC3E}">
        <p14:creationId xmlns:p14="http://schemas.microsoft.com/office/powerpoint/2010/main" val="225254336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pic>
        <p:nvPicPr>
          <p:cNvPr id="69" name="Picture 6"/>
          <p:cNvPicPr>
            <a:picLocks noChangeAspect="1" noChangeArrowheads="1"/>
          </p:cNvPicPr>
          <p:nvPr/>
        </p:nvPicPr>
        <p:blipFill>
          <a:blip r:embed="rId4">
            <a:extLst>
              <a:ext uri="{28A0092B-C50C-407E-A947-70E740481C1C}">
                <a14:useLocalDpi xmlns:a14="http://schemas.microsoft.com/office/drawing/2010/main" val="0"/>
              </a:ext>
            </a:extLst>
          </a:blip>
          <a:srcRect l="5431" r="4977"/>
          <a:stretch>
            <a:fillRect/>
          </a:stretch>
        </p:blipFill>
        <p:spPr bwMode="auto">
          <a:xfrm>
            <a:off x="5772830" y="1594390"/>
            <a:ext cx="5294313" cy="44227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0" name="Rectángulo 69"/>
          <p:cNvSpPr/>
          <p:nvPr/>
        </p:nvSpPr>
        <p:spPr>
          <a:xfrm>
            <a:off x="506161" y="1714856"/>
            <a:ext cx="4961189" cy="646331"/>
          </a:xfrm>
          <a:prstGeom prst="rect">
            <a:avLst/>
          </a:prstGeom>
          <a:solidFill>
            <a:srgbClr val="002060"/>
          </a:solidFill>
        </p:spPr>
        <p:txBody>
          <a:bodyPr wrap="square">
            <a:spAutoFit/>
          </a:bodyPr>
          <a:lstStyle/>
          <a:p>
            <a:pPr algn="ctr"/>
            <a:r>
              <a:rPr lang="es-MX" dirty="0">
                <a:solidFill>
                  <a:schemeClr val="bg1"/>
                </a:solidFill>
              </a:rPr>
              <a:t>CONSIDERACIONES TÉCNICAS Y TÁCTICAS PARA LAS COMUNICACIONES INALÁMBRICAS</a:t>
            </a:r>
          </a:p>
        </p:txBody>
      </p:sp>
    </p:spTree>
    <p:extLst>
      <p:ext uri="{BB962C8B-B14F-4D97-AF65-F5344CB8AC3E}">
        <p14:creationId xmlns:p14="http://schemas.microsoft.com/office/powerpoint/2010/main" val="9315176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0" y="1110686"/>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714856"/>
            <a:ext cx="6018464" cy="646331"/>
          </a:xfrm>
          <a:prstGeom prst="rect">
            <a:avLst/>
          </a:prstGeom>
          <a:solidFill>
            <a:srgbClr val="002060"/>
          </a:solidFill>
        </p:spPr>
        <p:txBody>
          <a:bodyPr wrap="square">
            <a:spAutoFit/>
          </a:bodyPr>
          <a:lstStyle/>
          <a:p>
            <a:pPr algn="ctr"/>
            <a:r>
              <a:rPr lang="es-MX" dirty="0">
                <a:solidFill>
                  <a:schemeClr val="bg1"/>
                </a:solidFill>
              </a:rPr>
              <a:t>CONSIDERACIONES TÉCNICAS Y TÁCTICAS PARA LAS COMUNICACIONES INALÁMBRICAS</a:t>
            </a:r>
          </a:p>
        </p:txBody>
      </p:sp>
      <p:sp>
        <p:nvSpPr>
          <p:cNvPr id="2" name="Rectángulo 1"/>
          <p:cNvSpPr/>
          <p:nvPr/>
        </p:nvSpPr>
        <p:spPr>
          <a:xfrm>
            <a:off x="506161" y="3201802"/>
            <a:ext cx="6096000" cy="1754326"/>
          </a:xfrm>
          <a:prstGeom prst="rect">
            <a:avLst/>
          </a:prstGeom>
        </p:spPr>
        <p:txBody>
          <a:bodyPr>
            <a:spAutoFit/>
          </a:bodyPr>
          <a:lstStyle/>
          <a:p>
            <a:pPr marL="285750" indent="-285750" algn="just">
              <a:buFont typeface="Wingdings" panose="05000000000000000000" pitchFamily="2" charset="2"/>
              <a:buChar char="Ø"/>
            </a:pPr>
            <a:r>
              <a:rPr lang="es-MX" dirty="0">
                <a:latin typeface="Arial" panose="020B0604020202020204" pitchFamily="34" charset="0"/>
                <a:cs typeface="Arial" panose="020B0604020202020204" pitchFamily="34" charset="0"/>
              </a:rPr>
              <a:t>Los obstáculos situados entre el transmisor y receptor, tales como árboles, edificios y colinas, debilitarán considerablemente la señal, pudiendo llegar a anularla.</a:t>
            </a:r>
          </a:p>
          <a:p>
            <a:pPr marL="285750" indent="-285750" algn="just">
              <a:buFont typeface="Wingdings" panose="05000000000000000000" pitchFamily="2" charset="2"/>
              <a:buChar char="Ø"/>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a:latin typeface="Arial" panose="020B0604020202020204" pitchFamily="34" charset="0"/>
                <a:cs typeface="Arial" panose="020B0604020202020204" pitchFamily="34" charset="0"/>
              </a:rPr>
              <a:t>Siempre que sea posible, asegúrese que no hay obstáculos en la trayectoria de la señal. </a:t>
            </a:r>
          </a:p>
        </p:txBody>
      </p:sp>
      <p:pic>
        <p:nvPicPr>
          <p:cNvPr id="13" name="Picture 6"/>
          <p:cNvPicPr>
            <a:picLocks noChangeAspect="1" noChangeArrowheads="1"/>
          </p:cNvPicPr>
          <p:nvPr/>
        </p:nvPicPr>
        <p:blipFill>
          <a:blip r:embed="rId4">
            <a:extLst>
              <a:ext uri="{28A0092B-C50C-407E-A947-70E740481C1C}">
                <a14:useLocalDpi xmlns:a14="http://schemas.microsoft.com/office/drawing/2010/main" val="0"/>
              </a:ext>
            </a:extLst>
          </a:blip>
          <a:srcRect t="17743" r="3334" b="6851"/>
          <a:stretch>
            <a:fillRect/>
          </a:stretch>
        </p:blipFill>
        <p:spPr bwMode="auto">
          <a:xfrm>
            <a:off x="7081838" y="2330284"/>
            <a:ext cx="4683944" cy="274746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39308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490122"/>
            <a:ext cx="6057231" cy="646331"/>
          </a:xfrm>
          <a:prstGeom prst="rect">
            <a:avLst/>
          </a:prstGeom>
          <a:solidFill>
            <a:srgbClr val="002060"/>
          </a:solidFill>
        </p:spPr>
        <p:txBody>
          <a:bodyPr wrap="square">
            <a:spAutoFit/>
          </a:bodyPr>
          <a:lstStyle/>
          <a:p>
            <a:pPr algn="ctr"/>
            <a:r>
              <a:rPr lang="es-MX" dirty="0">
                <a:solidFill>
                  <a:schemeClr val="bg1"/>
                </a:solidFill>
              </a:rPr>
              <a:t>CONSIDERACIONES TÉCNICAS Y TÁCTICAS PARA LAS COMUNICACIONES INALÁMBRICAS</a:t>
            </a:r>
          </a:p>
        </p:txBody>
      </p:sp>
      <p:sp>
        <p:nvSpPr>
          <p:cNvPr id="3" name="Rectángulo 2"/>
          <p:cNvSpPr/>
          <p:nvPr/>
        </p:nvSpPr>
        <p:spPr>
          <a:xfrm>
            <a:off x="467393" y="2171313"/>
            <a:ext cx="6096000" cy="4247317"/>
          </a:xfrm>
          <a:prstGeom prst="rect">
            <a:avLst/>
          </a:prstGeom>
        </p:spPr>
        <p:txBody>
          <a:bodyPr>
            <a:spAutoFit/>
          </a:bodyPr>
          <a:lstStyle/>
          <a:p>
            <a:pPr marL="285750" indent="-285750" algn="just">
              <a:buFont typeface="Wingdings" panose="05000000000000000000" pitchFamily="2" charset="2"/>
              <a:buChar char="Ø"/>
            </a:pPr>
            <a:r>
              <a:rPr lang="es-MX" dirty="0" smtClean="0">
                <a:latin typeface="Arial" panose="020B0604020202020204" pitchFamily="34" charset="0"/>
                <a:cs typeface="Arial" panose="020B0604020202020204" pitchFamily="34" charset="0"/>
              </a:rPr>
              <a:t>Antena </a:t>
            </a:r>
            <a:r>
              <a:rPr lang="es-MX" dirty="0">
                <a:latin typeface="Arial" panose="020B0604020202020204" pitchFamily="34" charset="0"/>
                <a:cs typeface="Arial" panose="020B0604020202020204" pitchFamily="34" charset="0"/>
              </a:rPr>
              <a:t>lo más alto posible, objeto tratar de superar los obstáculos y separándose de ellos, para evitar interferencias o daños a su equipo</a:t>
            </a:r>
            <a:r>
              <a:rPr lang="es-MX" dirty="0" smtClean="0">
                <a:latin typeface="Arial" panose="020B0604020202020204" pitchFamily="34" charset="0"/>
                <a:cs typeface="Arial" panose="020B0604020202020204" pitchFamily="34" charset="0"/>
              </a:rPr>
              <a:t>.</a:t>
            </a:r>
          </a:p>
          <a:p>
            <a:pPr algn="just"/>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smtClean="0">
                <a:latin typeface="Arial" panose="020B0604020202020204" pitchFamily="34" charset="0"/>
                <a:cs typeface="Arial" panose="020B0604020202020204" pitchFamily="34" charset="0"/>
              </a:rPr>
              <a:t>En </a:t>
            </a:r>
            <a:r>
              <a:rPr lang="es-MX" dirty="0">
                <a:latin typeface="Arial" panose="020B0604020202020204" pitchFamily="34" charset="0"/>
                <a:cs typeface="Arial" panose="020B0604020202020204" pitchFamily="34" charset="0"/>
              </a:rPr>
              <a:t>zonas montañosas, dependiendo de la posición del transmisor y la del receptor, comúnmente se producen "sombras  de radio", que debilitan o llegan a anular la señal. </a:t>
            </a:r>
            <a:endParaRPr lang="es-MX"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smtClean="0">
                <a:latin typeface="Arial" panose="020B0604020202020204" pitchFamily="34" charset="0"/>
                <a:cs typeface="Arial" panose="020B0604020202020204" pitchFamily="34" charset="0"/>
              </a:rPr>
              <a:t>En </a:t>
            </a:r>
            <a:r>
              <a:rPr lang="es-MX" dirty="0">
                <a:latin typeface="Arial" panose="020B0604020202020204" pitchFamily="34" charset="0"/>
                <a:cs typeface="Arial" panose="020B0604020202020204" pitchFamily="34" charset="0"/>
              </a:rPr>
              <a:t>zonas desérticas, durante el día, la temperatura elevada y la sequedad, absorbe la energía radiada por el transmisor y reducen el alcance de los equipos. Durante la noche, mejora considerablemente el alcance del enlace.</a:t>
            </a:r>
          </a:p>
          <a:p>
            <a:pPr algn="just"/>
            <a:endParaRPr lang="es-MX" dirty="0">
              <a:latin typeface="Arial" panose="020B0604020202020204" pitchFamily="34" charset="0"/>
              <a:cs typeface="Arial" panose="020B0604020202020204" pitchFamily="34" charset="0"/>
            </a:endParaRPr>
          </a:p>
        </p:txBody>
      </p:sp>
      <p:pic>
        <p:nvPicPr>
          <p:cNvPr id="14" name="Picture 7"/>
          <p:cNvPicPr>
            <a:picLocks noChangeAspect="1" noChangeArrowheads="1"/>
          </p:cNvPicPr>
          <p:nvPr/>
        </p:nvPicPr>
        <p:blipFill>
          <a:blip r:embed="rId4">
            <a:extLst>
              <a:ext uri="{28A0092B-C50C-407E-A947-70E740481C1C}">
                <a14:useLocalDpi xmlns:a14="http://schemas.microsoft.com/office/drawing/2010/main" val="0"/>
              </a:ext>
            </a:extLst>
          </a:blip>
          <a:srcRect b="13896"/>
          <a:stretch>
            <a:fillRect/>
          </a:stretch>
        </p:blipFill>
        <p:spPr bwMode="auto">
          <a:xfrm>
            <a:off x="7324726" y="3632283"/>
            <a:ext cx="3742417" cy="23685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1920" y="1222913"/>
            <a:ext cx="3699564" cy="22156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4549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575374"/>
            <a:ext cx="4113464" cy="369332"/>
          </a:xfrm>
          <a:prstGeom prst="rect">
            <a:avLst/>
          </a:prstGeom>
          <a:solidFill>
            <a:srgbClr val="002060"/>
          </a:solidFill>
        </p:spPr>
        <p:txBody>
          <a:bodyPr wrap="square">
            <a:spAutoFit/>
          </a:bodyPr>
          <a:lstStyle/>
          <a:p>
            <a:pPr algn="ctr"/>
            <a:r>
              <a:rPr lang="es-MX" dirty="0" smtClean="0">
                <a:solidFill>
                  <a:schemeClr val="bg1"/>
                </a:solidFill>
              </a:rPr>
              <a:t>ANTENAS</a:t>
            </a:r>
            <a:endParaRPr lang="es-MX" dirty="0">
              <a:solidFill>
                <a:schemeClr val="bg1"/>
              </a:solidFill>
            </a:endParaRPr>
          </a:p>
        </p:txBody>
      </p:sp>
      <p:sp>
        <p:nvSpPr>
          <p:cNvPr id="2" name="Rectángulo 1"/>
          <p:cNvSpPr/>
          <p:nvPr/>
        </p:nvSpPr>
        <p:spPr>
          <a:xfrm>
            <a:off x="506161" y="2255266"/>
            <a:ext cx="4256339" cy="3139321"/>
          </a:xfrm>
          <a:prstGeom prst="rect">
            <a:avLst/>
          </a:prstGeom>
        </p:spPr>
        <p:txBody>
          <a:bodyPr wrap="square">
            <a:spAutoFit/>
          </a:bodyPr>
          <a:lstStyle/>
          <a:p>
            <a:pPr marL="285750" indent="-285750" algn="just">
              <a:buFont typeface="Wingdings" panose="05000000000000000000" pitchFamily="2" charset="2"/>
              <a:buChar char="Ø"/>
            </a:pPr>
            <a:r>
              <a:rPr lang="es-MX" dirty="0">
                <a:latin typeface="Arial" panose="020B0604020202020204" pitchFamily="34" charset="0"/>
                <a:cs typeface="Arial" panose="020B0604020202020204" pitchFamily="34" charset="0"/>
              </a:rPr>
              <a:t>Estructura asociada con la región de transición entre una onda guiada a una onda que se desplaza en el espacio libre</a:t>
            </a:r>
            <a:r>
              <a:rPr lang="es-MX" dirty="0" smtClean="0">
                <a:latin typeface="Arial" panose="020B0604020202020204" pitchFamily="34" charset="0"/>
                <a:cs typeface="Arial" panose="020B0604020202020204" pitchFamily="34" charset="0"/>
              </a:rPr>
              <a:t>.</a:t>
            </a:r>
          </a:p>
          <a:p>
            <a:pPr marL="285750" indent="-285750" algn="just">
              <a:buFont typeface="Wingdings" panose="05000000000000000000" pitchFamily="2" charset="2"/>
              <a:buChar char="Ø"/>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a:latin typeface="Arial" panose="020B0604020202020204" pitchFamily="34" charset="0"/>
                <a:cs typeface="Arial" panose="020B0604020202020204" pitchFamily="34" charset="0"/>
              </a:rPr>
              <a:t>Las antenas son dispositivos pasivos. No pueden añadirle potencia a la señal, sólo enfocarla en un área en particular</a:t>
            </a:r>
            <a:r>
              <a:rPr lang="es-MX" dirty="0" smtClean="0">
                <a:latin typeface="Arial" panose="020B0604020202020204" pitchFamily="34" charset="0"/>
                <a:cs typeface="Arial" panose="020B0604020202020204" pitchFamily="34" charset="0"/>
              </a:rPr>
              <a:t>.</a:t>
            </a:r>
          </a:p>
          <a:p>
            <a:pPr marL="285750" indent="-285750" algn="just">
              <a:buFont typeface="Wingdings" panose="05000000000000000000" pitchFamily="2" charset="2"/>
              <a:buChar char="Ø"/>
            </a:pPr>
            <a:endParaRPr lang="es-MX"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Ø"/>
            </a:pPr>
            <a:r>
              <a:rPr lang="es-MX" dirty="0" smtClean="0">
                <a:latin typeface="Arial" panose="020B0604020202020204" pitchFamily="34" charset="0"/>
                <a:cs typeface="Arial" panose="020B0604020202020204" pitchFamily="34" charset="0"/>
              </a:rPr>
              <a:t>Existen dos tipos</a:t>
            </a:r>
            <a:endParaRPr lang="es-MX" dirty="0">
              <a:latin typeface="Arial" panose="020B0604020202020204" pitchFamily="34" charset="0"/>
              <a:cs typeface="Arial" panose="020B0604020202020204" pitchFamily="34" charset="0"/>
            </a:endParaRPr>
          </a:p>
        </p:txBody>
      </p:sp>
      <p:pic>
        <p:nvPicPr>
          <p:cNvPr id="16"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9618" y="1684068"/>
            <a:ext cx="5597525"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Tree>
    <p:extLst>
      <p:ext uri="{BB962C8B-B14F-4D97-AF65-F5344CB8AC3E}">
        <p14:creationId xmlns:p14="http://schemas.microsoft.com/office/powerpoint/2010/main" val="226978705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575374"/>
            <a:ext cx="4113464" cy="369332"/>
          </a:xfrm>
          <a:prstGeom prst="rect">
            <a:avLst/>
          </a:prstGeom>
          <a:solidFill>
            <a:srgbClr val="002060"/>
          </a:solidFill>
        </p:spPr>
        <p:txBody>
          <a:bodyPr wrap="square">
            <a:spAutoFit/>
          </a:bodyPr>
          <a:lstStyle/>
          <a:p>
            <a:pPr algn="ctr"/>
            <a:r>
              <a:rPr lang="es-MX" dirty="0" smtClean="0">
                <a:solidFill>
                  <a:schemeClr val="bg1"/>
                </a:solidFill>
              </a:rPr>
              <a:t>ANTENAS</a:t>
            </a:r>
            <a:endParaRPr lang="es-MX" dirty="0">
              <a:solidFill>
                <a:schemeClr val="bg1"/>
              </a:solidFill>
            </a:endParaRPr>
          </a:p>
        </p:txBody>
      </p:sp>
      <p:pic>
        <p:nvPicPr>
          <p:cNvPr id="1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0538" y="1807262"/>
            <a:ext cx="4952274"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Tree>
    <p:extLst>
      <p:ext uri="{BB962C8B-B14F-4D97-AF65-F5344CB8AC3E}">
        <p14:creationId xmlns:p14="http://schemas.microsoft.com/office/powerpoint/2010/main" val="3429659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575374"/>
            <a:ext cx="4113464" cy="369332"/>
          </a:xfrm>
          <a:prstGeom prst="rect">
            <a:avLst/>
          </a:prstGeom>
          <a:solidFill>
            <a:srgbClr val="002060"/>
          </a:solidFill>
        </p:spPr>
        <p:txBody>
          <a:bodyPr wrap="square">
            <a:spAutoFit/>
          </a:bodyPr>
          <a:lstStyle/>
          <a:p>
            <a:pPr algn="ctr"/>
            <a:r>
              <a:rPr lang="es-MX" dirty="0" smtClean="0">
                <a:solidFill>
                  <a:schemeClr val="bg1"/>
                </a:solidFill>
              </a:rPr>
              <a:t>ANTENAS</a:t>
            </a:r>
            <a:endParaRPr lang="es-MX" dirty="0">
              <a:solidFill>
                <a:schemeClr val="bg1"/>
              </a:solidFill>
            </a:endParaRPr>
          </a:p>
        </p:txBody>
      </p:sp>
      <p:pic>
        <p:nvPicPr>
          <p:cNvPr id="15" name="4 Imagen" descr="20150919_183641.jpg"/>
          <p:cNvPicPr>
            <a:picLocks noChangeAspect="1"/>
          </p:cNvPicPr>
          <p:nvPr/>
        </p:nvPicPr>
        <p:blipFill rotWithShape="1">
          <a:blip r:embed="rId4">
            <a:extLst>
              <a:ext uri="{28A0092B-C50C-407E-A947-70E740481C1C}">
                <a14:useLocalDpi xmlns:a14="http://schemas.microsoft.com/office/drawing/2010/main" val="0"/>
              </a:ext>
            </a:extLst>
          </a:blip>
          <a:srcRect l="13873" r="26022"/>
          <a:stretch/>
        </p:blipFill>
        <p:spPr bwMode="auto">
          <a:xfrm>
            <a:off x="6438901" y="2142068"/>
            <a:ext cx="3000698" cy="280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4" descr="https://encrypted-tbn1.gstatic.com/images?q=tbn:ANd9GcRrBkNY8_aLZ1iRAs-_IFbBYZhvUQfSjXwMGXx0tgct6wsz-Mur">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18489" y="2111689"/>
            <a:ext cx="2287162" cy="171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4" descr="http://www.clarkmasts-usa.com/MilitaryMasts.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6161" y="2143396"/>
            <a:ext cx="2220913"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8" descr="http://www.comrod.no/getfile.php/Images/Comrod%20France/sleeve_mast_2.jpg"/>
          <p:cNvPicPr>
            <a:picLocks noChangeAspect="1" noChangeArrowheads="1"/>
          </p:cNvPicPr>
          <p:nvPr/>
        </p:nvPicPr>
        <p:blipFill>
          <a:blip r:embed="rId8">
            <a:extLst>
              <a:ext uri="{28A0092B-C50C-407E-A947-70E740481C1C}">
                <a14:useLocalDpi xmlns:a14="http://schemas.microsoft.com/office/drawing/2010/main" val="0"/>
              </a:ext>
            </a:extLst>
          </a:blip>
          <a:srcRect l="22295" r="20956"/>
          <a:stretch>
            <a:fillRect/>
          </a:stretch>
        </p:blipFill>
        <p:spPr bwMode="auto">
          <a:xfrm>
            <a:off x="5347571" y="2143397"/>
            <a:ext cx="1012440"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5 Imagen" descr="IMG-20151022-WA0006.jpg"/>
          <p:cNvPicPr>
            <a:picLocks noChangeAspect="1"/>
          </p:cNvPicPr>
          <p:nvPr/>
        </p:nvPicPr>
        <p:blipFill rotWithShape="1">
          <a:blip r:embed="rId9">
            <a:extLst>
              <a:ext uri="{28A0092B-C50C-407E-A947-70E740481C1C}">
                <a14:useLocalDpi xmlns:a14="http://schemas.microsoft.com/office/drawing/2010/main" val="0"/>
              </a:ext>
            </a:extLst>
          </a:blip>
          <a:srcRect r="33467"/>
          <a:stretch/>
        </p:blipFill>
        <p:spPr bwMode="auto">
          <a:xfrm>
            <a:off x="2766761" y="2133601"/>
            <a:ext cx="2499847" cy="281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 descr="http://www.telali.com.pe/television-por-cable-satelital/antenas/antenaku.jpg">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02837" y="4386569"/>
            <a:ext cx="1554076" cy="1365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 descr="Resultado de imagen para MILITARY OTM KU BAND"/>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674227" y="3899961"/>
            <a:ext cx="2229436" cy="1206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40049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204734"/>
            <a:ext cx="10515600" cy="1325563"/>
          </a:xfrm>
        </p:spPr>
        <p:txBody>
          <a:bodyPr/>
          <a:lstStyle/>
          <a:p>
            <a:pPr algn="ctr"/>
            <a:r>
              <a:rPr lang="es-CL" b="1" dirty="0">
                <a:solidFill>
                  <a:srgbClr val="002060"/>
                </a:solidFill>
              </a:rPr>
              <a:t>UT 2   RADIOCOMUNICACIONES</a:t>
            </a:r>
            <a:br>
              <a:rPr lang="es-CL"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940491"/>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A11B7150-C59F-451E-99E5-49A55EE95E63}"/>
              </a:ext>
            </a:extLst>
          </p:cNvPr>
          <p:cNvSpPr txBox="1"/>
          <p:nvPr/>
        </p:nvSpPr>
        <p:spPr>
          <a:xfrm>
            <a:off x="506161" y="1055152"/>
            <a:ext cx="6018465" cy="400110"/>
          </a:xfrm>
          <a:prstGeom prst="rect">
            <a:avLst/>
          </a:prstGeom>
          <a:solidFill>
            <a:srgbClr val="FFFF00"/>
          </a:solidFill>
          <a:ln>
            <a:solidFill>
              <a:srgbClr val="002060"/>
            </a:solidFill>
          </a:ln>
        </p:spPr>
        <p:txBody>
          <a:bodyPr wrap="square" rtlCol="0">
            <a:spAutoFit/>
          </a:bodyPr>
          <a:lstStyle/>
          <a:p>
            <a:r>
              <a:rPr lang="es-MX" sz="2000" b="1">
                <a:solidFill>
                  <a:srgbClr val="002060"/>
                </a:solidFill>
              </a:rPr>
              <a:t>ANTENAS Y PROPAGACIÓN DE LAS RADIOFRECUENCIAS</a:t>
            </a:r>
            <a:endParaRPr lang="es-MX" sz="2000" b="1" dirty="0">
              <a:solidFill>
                <a:srgbClr val="002060"/>
              </a:solidFill>
            </a:endParaRPr>
          </a:p>
        </p:txBody>
      </p:sp>
      <p:sp>
        <p:nvSpPr>
          <p:cNvPr id="70" name="Rectángulo 69"/>
          <p:cNvSpPr/>
          <p:nvPr/>
        </p:nvSpPr>
        <p:spPr>
          <a:xfrm>
            <a:off x="506161" y="1575374"/>
            <a:ext cx="4113464" cy="369332"/>
          </a:xfrm>
          <a:prstGeom prst="rect">
            <a:avLst/>
          </a:prstGeom>
          <a:solidFill>
            <a:srgbClr val="002060"/>
          </a:solidFill>
        </p:spPr>
        <p:txBody>
          <a:bodyPr wrap="square">
            <a:spAutoFit/>
          </a:bodyPr>
          <a:lstStyle/>
          <a:p>
            <a:pPr algn="ctr"/>
            <a:r>
              <a:rPr lang="es-MX" dirty="0" smtClean="0">
                <a:solidFill>
                  <a:schemeClr val="bg1"/>
                </a:solidFill>
              </a:rPr>
              <a:t>ANTENAS</a:t>
            </a:r>
            <a:endParaRPr lang="es-MX" dirty="0">
              <a:solidFill>
                <a:schemeClr val="bg1"/>
              </a:solidFill>
            </a:endParaRPr>
          </a:p>
        </p:txBody>
      </p:sp>
      <p:pic>
        <p:nvPicPr>
          <p:cNvPr id="2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8976" y="3996741"/>
            <a:ext cx="2236787" cy="188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25" name="Picture 8" descr="http://t0.gstatic.com/images?q=tbn:ANd9GcQWgioHBACfdpNQy-gu27I1LB0QIcJXP8nCU3zSWGoIPMq_iSmClw"/>
          <p:cNvPicPr>
            <a:picLocks noChangeAspect="1" noChangeArrowheads="1"/>
          </p:cNvPicPr>
          <p:nvPr/>
        </p:nvPicPr>
        <p:blipFill>
          <a:blip r:embed="rId5">
            <a:extLst>
              <a:ext uri="{28A0092B-C50C-407E-A947-70E740481C1C}">
                <a14:useLocalDpi xmlns:a14="http://schemas.microsoft.com/office/drawing/2010/main" val="0"/>
              </a:ext>
            </a:extLst>
          </a:blip>
          <a:srcRect t="21875"/>
          <a:stretch>
            <a:fillRect/>
          </a:stretch>
        </p:blipFill>
        <p:spPr bwMode="auto">
          <a:xfrm>
            <a:off x="786539" y="4396582"/>
            <a:ext cx="3322638"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80138" y="2141372"/>
            <a:ext cx="3095625" cy="169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27"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20983" y="3952602"/>
            <a:ext cx="1525266" cy="1879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pic>
        <p:nvPicPr>
          <p:cNvPr id="28" name="21 Imagen" descr="IMG_5915.JPG"/>
          <p:cNvPicPr>
            <a:picLocks noChangeAspect="1"/>
          </p:cNvPicPr>
          <p:nvPr/>
        </p:nvPicPr>
        <p:blipFill rotWithShape="1">
          <a:blip r:embed="rId8" cstate="print"/>
          <a:srcRect l="3091" t="18219" r="58276" b="14907"/>
          <a:stretch/>
        </p:blipFill>
        <p:spPr>
          <a:xfrm>
            <a:off x="3171804" y="2158097"/>
            <a:ext cx="1601515" cy="1848179"/>
          </a:xfrm>
          <a:prstGeom prst="rect">
            <a:avLst/>
          </a:prstGeom>
          <a:ln>
            <a:noFill/>
          </a:ln>
          <a:effectLst>
            <a:outerShdw blurRad="292100" dist="139700" dir="2700000" algn="tl" rotWithShape="0">
              <a:srgbClr val="333333">
                <a:alpha val="65000"/>
              </a:srgbClr>
            </a:outerShdw>
          </a:effectLst>
        </p:spPr>
      </p:pic>
      <p:pic>
        <p:nvPicPr>
          <p:cNvPr id="29"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5191" y="2164356"/>
            <a:ext cx="2000250"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Tree>
    <p:extLst>
      <p:ext uri="{BB962C8B-B14F-4D97-AF65-F5344CB8AC3E}">
        <p14:creationId xmlns:p14="http://schemas.microsoft.com/office/powerpoint/2010/main" val="37390802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AC901A0-63A9-41F8-93FA-48C835BEBE6A}" type="slidenum">
              <a:rPr lang="es-ES" altLang="es-CL" sz="1200">
                <a:solidFill>
                  <a:srgbClr val="898989"/>
                </a:solidFill>
                <a:latin typeface="Calibri" panose="020F0502020204030204" pitchFamily="34" charset="0"/>
              </a:rPr>
              <a:pPr eaLnBrk="1" hangingPunct="1"/>
              <a:t>36</a:t>
            </a:fld>
            <a:endParaRPr lang="es-ES" altLang="es-CL" sz="1200">
              <a:solidFill>
                <a:srgbClr val="898989"/>
              </a:solidFill>
              <a:latin typeface="Calibri" panose="020F0502020204030204" pitchFamily="34" charset="0"/>
            </a:endParaRPr>
          </a:p>
        </p:txBody>
      </p:sp>
      <p:grpSp>
        <p:nvGrpSpPr>
          <p:cNvPr id="43011" name="Group 57"/>
          <p:cNvGrpSpPr>
            <a:grpSpLocks/>
          </p:cNvGrpSpPr>
          <p:nvPr/>
        </p:nvGrpSpPr>
        <p:grpSpPr bwMode="auto">
          <a:xfrm>
            <a:off x="2024063" y="1214438"/>
            <a:ext cx="8140700" cy="5029200"/>
            <a:chOff x="409782" y="914400"/>
            <a:chExt cx="8237331" cy="5029200"/>
          </a:xfrm>
        </p:grpSpPr>
        <p:grpSp>
          <p:nvGrpSpPr>
            <p:cNvPr id="43013" name="Group 3"/>
            <p:cNvGrpSpPr>
              <a:grpSpLocks/>
            </p:cNvGrpSpPr>
            <p:nvPr/>
          </p:nvGrpSpPr>
          <p:grpSpPr bwMode="auto">
            <a:xfrm>
              <a:off x="417502" y="914400"/>
              <a:ext cx="8229611" cy="5029200"/>
              <a:chOff x="263" y="864"/>
              <a:chExt cx="5184" cy="3168"/>
            </a:xfrm>
          </p:grpSpPr>
          <p:sp>
            <p:nvSpPr>
              <p:cNvPr id="61" name="Text Box 4"/>
              <p:cNvSpPr txBox="1">
                <a:spLocks noChangeArrowheads="1"/>
              </p:cNvSpPr>
              <p:nvPr/>
            </p:nvSpPr>
            <p:spPr bwMode="auto">
              <a:xfrm>
                <a:off x="263" y="864"/>
                <a:ext cx="5184" cy="2094"/>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defRPr/>
                </a:pPr>
                <a:r>
                  <a:rPr lang="es-ES_tradnl" sz="2000" b="1" dirty="0">
                    <a:solidFill>
                      <a:schemeClr val="tx2"/>
                    </a:solidFill>
                  </a:rPr>
                  <a:t>TIPOS DE ANTENA</a:t>
                </a:r>
              </a:p>
              <a:p>
                <a:pPr algn="just">
                  <a:spcBef>
                    <a:spcPct val="50000"/>
                  </a:spcBef>
                  <a:defRPr/>
                </a:pPr>
                <a:r>
                  <a:rPr lang="es-ES_tradnl" sz="2000" b="1" i="1" dirty="0">
                    <a:solidFill>
                      <a:schemeClr val="tx2"/>
                    </a:solidFill>
                  </a:rPr>
                  <a:t>Antena Hertz o de 1/2 Onda o Doblete (</a:t>
                </a:r>
                <a:r>
                  <a:rPr lang="es-ES_tradnl" sz="2000" b="1" i="1" dirty="0" err="1">
                    <a:solidFill>
                      <a:schemeClr val="tx2"/>
                    </a:solidFill>
                  </a:rPr>
                  <a:t>Doublet</a:t>
                </a:r>
                <a:r>
                  <a:rPr lang="es-ES_tradnl" sz="2000" b="1" i="1" dirty="0">
                    <a:solidFill>
                      <a:schemeClr val="tx2"/>
                    </a:solidFill>
                  </a:rPr>
                  <a:t>): </a:t>
                </a:r>
                <a:r>
                  <a:rPr lang="es-ES_tradnl" sz="2000" dirty="0">
                    <a:solidFill>
                      <a:schemeClr val="tx2"/>
                    </a:solidFill>
                  </a:rPr>
                  <a:t>Es una antena cuya longitud es la mitad del largo de onda de la frecuencia en que se trabaja. </a:t>
                </a:r>
              </a:p>
              <a:p>
                <a:pPr algn="just">
                  <a:spcBef>
                    <a:spcPct val="50000"/>
                  </a:spcBef>
                  <a:defRPr/>
                </a:pPr>
                <a:endParaRPr lang="es-ES_tradnl" sz="2000" dirty="0">
                  <a:solidFill>
                    <a:schemeClr val="tx2"/>
                  </a:solidFill>
                </a:endParaRPr>
              </a:p>
              <a:p>
                <a:pPr algn="just">
                  <a:spcBef>
                    <a:spcPct val="50000"/>
                  </a:spcBef>
                  <a:defRPr/>
                </a:pPr>
                <a:endParaRPr lang="es-ES_tradnl" sz="2000" dirty="0">
                  <a:solidFill>
                    <a:schemeClr val="tx2"/>
                  </a:solidFill>
                </a:endParaRPr>
              </a:p>
              <a:p>
                <a:pPr marL="342900" indent="-342900" algn="just">
                  <a:spcBef>
                    <a:spcPct val="50000"/>
                  </a:spcBef>
                  <a:buFontTx/>
                  <a:buChar char="-"/>
                  <a:defRPr/>
                </a:pPr>
                <a:r>
                  <a:rPr lang="es-ES_tradnl" sz="2000" dirty="0">
                    <a:solidFill>
                      <a:schemeClr val="tx2"/>
                    </a:solidFill>
                  </a:rPr>
                  <a:t>Debe estar aislada de tierra.</a:t>
                </a:r>
              </a:p>
              <a:p>
                <a:pPr marL="342900" indent="-342900" algn="just">
                  <a:spcBef>
                    <a:spcPct val="50000"/>
                  </a:spcBef>
                  <a:buFontTx/>
                  <a:buChar char="-"/>
                  <a:defRPr/>
                </a:pPr>
                <a:r>
                  <a:rPr lang="es-ES_tradnl" sz="2000" dirty="0">
                    <a:solidFill>
                      <a:schemeClr val="tx2"/>
                    </a:solidFill>
                  </a:rPr>
                  <a:t>Puede ser alimentada por el centro o por un extremo</a:t>
                </a:r>
                <a:endParaRPr lang="es-ES_tradnl" sz="2000" b="1" dirty="0">
                  <a:solidFill>
                    <a:schemeClr val="tx2"/>
                  </a:solidFill>
                </a:endParaRPr>
              </a:p>
            </p:txBody>
          </p:sp>
          <p:grpSp>
            <p:nvGrpSpPr>
              <p:cNvPr id="43016" name="Group 5"/>
              <p:cNvGrpSpPr>
                <a:grpSpLocks/>
              </p:cNvGrpSpPr>
              <p:nvPr/>
            </p:nvGrpSpPr>
            <p:grpSpPr bwMode="auto">
              <a:xfrm>
                <a:off x="3049" y="1797"/>
                <a:ext cx="121" cy="891"/>
                <a:chOff x="3084" y="1833"/>
                <a:chExt cx="138" cy="1043"/>
              </a:xfrm>
            </p:grpSpPr>
            <p:sp>
              <p:nvSpPr>
                <p:cNvPr id="43084" name="Line 6"/>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3085" name="Group 7"/>
                <p:cNvGrpSpPr>
                  <a:grpSpLocks/>
                </p:cNvGrpSpPr>
                <p:nvPr/>
              </p:nvGrpSpPr>
              <p:grpSpPr bwMode="auto">
                <a:xfrm>
                  <a:off x="3084" y="1833"/>
                  <a:ext cx="138" cy="1043"/>
                  <a:chOff x="3084" y="1833"/>
                  <a:chExt cx="138" cy="1043"/>
                </a:xfrm>
              </p:grpSpPr>
              <p:sp>
                <p:nvSpPr>
                  <p:cNvPr id="43086" name="Line 8"/>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7" name="Line 9"/>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8" name="Line 10"/>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9" name="Line 11"/>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0" name="Line 12"/>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1" name="Line 13"/>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2" name="Line 14"/>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3" name="Line 15"/>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4" name="Line 16"/>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5" name="Line 17"/>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6" name="Line 18"/>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7" name="Line 19"/>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8" name="Line 20"/>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99" name="Oval 21"/>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grpSp>
            <p:nvGrpSpPr>
              <p:cNvPr id="43017" name="Group 22"/>
              <p:cNvGrpSpPr>
                <a:grpSpLocks/>
              </p:cNvGrpSpPr>
              <p:nvPr/>
            </p:nvGrpSpPr>
            <p:grpSpPr bwMode="auto">
              <a:xfrm>
                <a:off x="4729" y="3141"/>
                <a:ext cx="121" cy="891"/>
                <a:chOff x="3084" y="1833"/>
                <a:chExt cx="138" cy="1043"/>
              </a:xfrm>
            </p:grpSpPr>
            <p:sp>
              <p:nvSpPr>
                <p:cNvPr id="43068" name="Line 23"/>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3069" name="Group 24"/>
                <p:cNvGrpSpPr>
                  <a:grpSpLocks/>
                </p:cNvGrpSpPr>
                <p:nvPr/>
              </p:nvGrpSpPr>
              <p:grpSpPr bwMode="auto">
                <a:xfrm>
                  <a:off x="3084" y="1833"/>
                  <a:ext cx="138" cy="1043"/>
                  <a:chOff x="3084" y="1833"/>
                  <a:chExt cx="138" cy="1043"/>
                </a:xfrm>
              </p:grpSpPr>
              <p:sp>
                <p:nvSpPr>
                  <p:cNvPr id="43070" name="Line 25"/>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1" name="Line 26"/>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2" name="Line 27"/>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3" name="Line 28"/>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4" name="Line 29"/>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5" name="Line 30"/>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6" name="Line 31"/>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7" name="Line 32"/>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8" name="Line 33"/>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79" name="Line 34"/>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0" name="Line 35"/>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1" name="Line 36"/>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2" name="Line 37"/>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83" name="Oval 38"/>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grpSp>
            <p:nvGrpSpPr>
              <p:cNvPr id="43018" name="Group 39"/>
              <p:cNvGrpSpPr>
                <a:grpSpLocks/>
              </p:cNvGrpSpPr>
              <p:nvPr/>
            </p:nvGrpSpPr>
            <p:grpSpPr bwMode="auto">
              <a:xfrm>
                <a:off x="4729" y="1797"/>
                <a:ext cx="121" cy="891"/>
                <a:chOff x="3084" y="1833"/>
                <a:chExt cx="138" cy="1043"/>
              </a:xfrm>
            </p:grpSpPr>
            <p:sp>
              <p:nvSpPr>
                <p:cNvPr id="43052" name="Line 40"/>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3053" name="Group 41"/>
                <p:cNvGrpSpPr>
                  <a:grpSpLocks/>
                </p:cNvGrpSpPr>
                <p:nvPr/>
              </p:nvGrpSpPr>
              <p:grpSpPr bwMode="auto">
                <a:xfrm>
                  <a:off x="3084" y="1833"/>
                  <a:ext cx="138" cy="1043"/>
                  <a:chOff x="3084" y="1833"/>
                  <a:chExt cx="138" cy="1043"/>
                </a:xfrm>
              </p:grpSpPr>
              <p:sp>
                <p:nvSpPr>
                  <p:cNvPr id="43054" name="Line 42"/>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5" name="Line 43"/>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6" name="Line 44"/>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7" name="Line 45"/>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8" name="Line 46"/>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9" name="Line 47"/>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0" name="Line 48"/>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1" name="Line 49"/>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2" name="Line 50"/>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3" name="Line 51"/>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4" name="Line 52"/>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5" name="Line 53"/>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6" name="Line 54"/>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67" name="Oval 55"/>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grpSp>
            <p:nvGrpSpPr>
              <p:cNvPr id="43019" name="Group 56"/>
              <p:cNvGrpSpPr>
                <a:grpSpLocks/>
              </p:cNvGrpSpPr>
              <p:nvPr/>
            </p:nvGrpSpPr>
            <p:grpSpPr bwMode="auto">
              <a:xfrm>
                <a:off x="3028" y="3141"/>
                <a:ext cx="121" cy="891"/>
                <a:chOff x="3084" y="1833"/>
                <a:chExt cx="138" cy="1043"/>
              </a:xfrm>
            </p:grpSpPr>
            <p:sp>
              <p:nvSpPr>
                <p:cNvPr id="43036" name="Line 57"/>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3037" name="Group 58"/>
                <p:cNvGrpSpPr>
                  <a:grpSpLocks/>
                </p:cNvGrpSpPr>
                <p:nvPr/>
              </p:nvGrpSpPr>
              <p:grpSpPr bwMode="auto">
                <a:xfrm>
                  <a:off x="3084" y="1833"/>
                  <a:ext cx="138" cy="1043"/>
                  <a:chOff x="3084" y="1833"/>
                  <a:chExt cx="138" cy="1043"/>
                </a:xfrm>
              </p:grpSpPr>
              <p:sp>
                <p:nvSpPr>
                  <p:cNvPr id="43038" name="Line 59"/>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39" name="Line 60"/>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0" name="Line 61"/>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1" name="Line 62"/>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2" name="Line 63"/>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3" name="Line 64"/>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4" name="Line 65"/>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5" name="Line 66"/>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6" name="Line 67"/>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7" name="Line 68"/>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8" name="Line 69"/>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49" name="Line 70"/>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0" name="Line 71"/>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3051" name="Oval 72"/>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sp>
            <p:nvSpPr>
              <p:cNvPr id="43020" name="Line 73"/>
              <p:cNvSpPr>
                <a:spLocks noChangeShapeType="1"/>
              </p:cNvSpPr>
              <p:nvPr/>
            </p:nvSpPr>
            <p:spPr bwMode="auto">
              <a:xfrm>
                <a:off x="3120" y="1920"/>
                <a:ext cx="168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21" name="Line 74"/>
              <p:cNvSpPr>
                <a:spLocks noChangeShapeType="1"/>
              </p:cNvSpPr>
              <p:nvPr/>
            </p:nvSpPr>
            <p:spPr bwMode="auto">
              <a:xfrm>
                <a:off x="3072" y="3264"/>
                <a:ext cx="172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22" name="Rectangle 75"/>
              <p:cNvSpPr>
                <a:spLocks noChangeArrowheads="1"/>
              </p:cNvSpPr>
              <p:nvPr/>
            </p:nvSpPr>
            <p:spPr bwMode="auto">
              <a:xfrm>
                <a:off x="3216" y="1872"/>
                <a:ext cx="192" cy="96"/>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23" name="Rectangle 76"/>
              <p:cNvSpPr>
                <a:spLocks noChangeArrowheads="1"/>
              </p:cNvSpPr>
              <p:nvPr/>
            </p:nvSpPr>
            <p:spPr bwMode="auto">
              <a:xfrm>
                <a:off x="4464" y="3216"/>
                <a:ext cx="192" cy="96"/>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24" name="Rectangle 77"/>
              <p:cNvSpPr>
                <a:spLocks noChangeArrowheads="1"/>
              </p:cNvSpPr>
              <p:nvPr/>
            </p:nvSpPr>
            <p:spPr bwMode="auto">
              <a:xfrm>
                <a:off x="4464" y="1872"/>
                <a:ext cx="192" cy="96"/>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25" name="Rectangle 78"/>
              <p:cNvSpPr>
                <a:spLocks noChangeArrowheads="1"/>
              </p:cNvSpPr>
              <p:nvPr/>
            </p:nvSpPr>
            <p:spPr bwMode="auto">
              <a:xfrm>
                <a:off x="3216" y="3216"/>
                <a:ext cx="192" cy="96"/>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26" name="Line 79"/>
              <p:cNvSpPr>
                <a:spLocks noChangeShapeType="1"/>
              </p:cNvSpPr>
              <p:nvPr/>
            </p:nvSpPr>
            <p:spPr bwMode="auto">
              <a:xfrm>
                <a:off x="3312" y="1632"/>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27" name="Line 80"/>
              <p:cNvSpPr>
                <a:spLocks noChangeShapeType="1"/>
              </p:cNvSpPr>
              <p:nvPr/>
            </p:nvSpPr>
            <p:spPr bwMode="auto">
              <a:xfrm>
                <a:off x="4560" y="1632"/>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28" name="Text Box 81"/>
              <p:cNvSpPr txBox="1">
                <a:spLocks noChangeArrowheads="1"/>
              </p:cNvSpPr>
              <p:nvPr/>
            </p:nvSpPr>
            <p:spPr bwMode="auto">
              <a:xfrm>
                <a:off x="3456" y="1651"/>
                <a:ext cx="960"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solidFill>
                      <a:schemeClr val="tx2"/>
                    </a:solidFill>
                  </a:rPr>
                  <a:t>1/2 onda</a:t>
                </a:r>
              </a:p>
            </p:txBody>
          </p:sp>
          <p:sp>
            <p:nvSpPr>
              <p:cNvPr id="43029" name="Line 82"/>
              <p:cNvSpPr>
                <a:spLocks noChangeShapeType="1"/>
              </p:cNvSpPr>
              <p:nvPr/>
            </p:nvSpPr>
            <p:spPr bwMode="auto">
              <a:xfrm>
                <a:off x="3312" y="1728"/>
                <a:ext cx="33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3030" name="Line 83"/>
              <p:cNvSpPr>
                <a:spLocks noChangeShapeType="1"/>
              </p:cNvSpPr>
              <p:nvPr/>
            </p:nvSpPr>
            <p:spPr bwMode="auto">
              <a:xfrm flipH="1">
                <a:off x="4224" y="1728"/>
                <a:ext cx="33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3031" name="Text Box 84"/>
              <p:cNvSpPr txBox="1">
                <a:spLocks noChangeArrowheads="1"/>
              </p:cNvSpPr>
              <p:nvPr/>
            </p:nvSpPr>
            <p:spPr bwMode="auto">
              <a:xfrm>
                <a:off x="2832" y="2995"/>
                <a:ext cx="960"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solidFill>
                      <a:schemeClr val="tx2"/>
                    </a:solidFill>
                  </a:rPr>
                  <a:t>AISLADOR</a:t>
                </a:r>
              </a:p>
            </p:txBody>
          </p:sp>
          <p:sp>
            <p:nvSpPr>
              <p:cNvPr id="43032" name="Rectangle 85"/>
              <p:cNvSpPr>
                <a:spLocks noChangeArrowheads="1"/>
              </p:cNvSpPr>
              <p:nvPr/>
            </p:nvSpPr>
            <p:spPr bwMode="auto">
              <a:xfrm>
                <a:off x="3840" y="2496"/>
                <a:ext cx="192" cy="9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33" name="Rectangle 86"/>
              <p:cNvSpPr>
                <a:spLocks noChangeArrowheads="1"/>
              </p:cNvSpPr>
              <p:nvPr/>
            </p:nvSpPr>
            <p:spPr bwMode="auto">
              <a:xfrm>
                <a:off x="3360" y="3888"/>
                <a:ext cx="192" cy="9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3034" name="Line 87"/>
              <p:cNvSpPr>
                <a:spLocks noChangeShapeType="1"/>
              </p:cNvSpPr>
              <p:nvPr/>
            </p:nvSpPr>
            <p:spPr bwMode="auto">
              <a:xfrm flipV="1">
                <a:off x="3936" y="1920"/>
                <a:ext cx="0" cy="57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3035" name="Line 88"/>
              <p:cNvSpPr>
                <a:spLocks noChangeShapeType="1"/>
              </p:cNvSpPr>
              <p:nvPr/>
            </p:nvSpPr>
            <p:spPr bwMode="auto">
              <a:xfrm flipV="1">
                <a:off x="3456" y="3264"/>
                <a:ext cx="0" cy="6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sp>
          <p:nvSpPr>
            <p:cNvPr id="43014" name="Text Box 89"/>
            <p:cNvSpPr txBox="1">
              <a:spLocks noChangeArrowheads="1"/>
            </p:cNvSpPr>
            <p:nvPr/>
          </p:nvSpPr>
          <p:spPr bwMode="auto">
            <a:xfrm>
              <a:off x="409782" y="4813052"/>
              <a:ext cx="4283764" cy="10795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600">
                  <a:solidFill>
                    <a:schemeClr val="tx2"/>
                  </a:solidFill>
                </a:rPr>
                <a:t>        142,5          L: Long. Antena en mts.           </a:t>
              </a:r>
            </a:p>
            <a:p>
              <a:pPr>
                <a:spcBef>
                  <a:spcPct val="50000"/>
                </a:spcBef>
              </a:pPr>
              <a:r>
                <a:rPr lang="es-ES_tradnl" altLang="es-CL" sz="1600">
                  <a:solidFill>
                    <a:schemeClr val="tx2"/>
                  </a:solidFill>
                </a:rPr>
                <a:t>L = ------------      142,5: Constante</a:t>
              </a:r>
            </a:p>
            <a:p>
              <a:pPr>
                <a:spcBef>
                  <a:spcPct val="50000"/>
                </a:spcBef>
              </a:pPr>
              <a:r>
                <a:rPr lang="es-ES_tradnl" altLang="es-CL" sz="1600">
                  <a:solidFill>
                    <a:schemeClr val="tx2"/>
                  </a:solidFill>
                </a:rPr>
                <a:t>            F            F: Frecuencia en MHZ</a:t>
              </a:r>
            </a:p>
          </p:txBody>
        </p:sp>
      </p:grpSp>
      <p:sp>
        <p:nvSpPr>
          <p:cNvPr id="94" name="Text Box 13"/>
          <p:cNvSpPr txBox="1">
            <a:spLocks noChangeArrowheads="1"/>
          </p:cNvSpPr>
          <p:nvPr/>
        </p:nvSpPr>
        <p:spPr bwMode="auto">
          <a:xfrm>
            <a:off x="2470150" y="528638"/>
            <a:ext cx="6840538" cy="400050"/>
          </a:xfrm>
          <a:prstGeom prst="rect">
            <a:avLst/>
          </a:prstGeom>
          <a:noFill/>
          <a:ln w="9525">
            <a:solidFill>
              <a:schemeClr val="accent1"/>
            </a:solidFill>
            <a:miter lim="800000"/>
            <a:headEnd/>
            <a:tailEnd/>
          </a:ln>
        </p:spPr>
        <p:txBody>
          <a:bodyPr>
            <a:spAutoFit/>
          </a:bodyPr>
          <a:lstStyle/>
          <a:p>
            <a:pPr>
              <a:spcBef>
                <a:spcPct val="50000"/>
              </a:spcBef>
              <a:defRPr/>
            </a:pPr>
            <a:r>
              <a:rPr lang="pt-BR" altLang="es-CL" sz="2000" b="1" dirty="0">
                <a:solidFill>
                  <a:schemeClr val="tx2">
                    <a:lumMod val="75000"/>
                  </a:schemeClr>
                </a:solidFill>
                <a:latin typeface="Arial" charset="0"/>
              </a:rPr>
              <a:t>UT Nº 2   Radiocomunicaciones</a:t>
            </a:r>
          </a:p>
        </p:txBody>
      </p:sp>
    </p:spTree>
    <p:extLst>
      <p:ext uri="{BB962C8B-B14F-4D97-AF65-F5344CB8AC3E}">
        <p14:creationId xmlns:p14="http://schemas.microsoft.com/office/powerpoint/2010/main" val="106444440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D5FB88A-C12A-40BA-AA31-794665C798FA}" type="slidenum">
              <a:rPr lang="es-ES" altLang="es-CL" sz="1200">
                <a:solidFill>
                  <a:srgbClr val="898989"/>
                </a:solidFill>
                <a:latin typeface="Calibri" panose="020F0502020204030204" pitchFamily="34" charset="0"/>
              </a:rPr>
              <a:pPr eaLnBrk="1" hangingPunct="1"/>
              <a:t>37</a:t>
            </a:fld>
            <a:endParaRPr lang="es-ES" altLang="es-CL" sz="1200">
              <a:solidFill>
                <a:srgbClr val="898989"/>
              </a:solidFill>
              <a:latin typeface="Calibri" panose="020F0502020204030204" pitchFamily="34" charset="0"/>
            </a:endParaRPr>
          </a:p>
        </p:txBody>
      </p:sp>
      <p:grpSp>
        <p:nvGrpSpPr>
          <p:cNvPr id="44035" name="Group 145"/>
          <p:cNvGrpSpPr>
            <a:grpSpLocks/>
          </p:cNvGrpSpPr>
          <p:nvPr/>
        </p:nvGrpSpPr>
        <p:grpSpPr bwMode="auto">
          <a:xfrm>
            <a:off x="2024063" y="1357314"/>
            <a:ext cx="8064500" cy="4897437"/>
            <a:chOff x="457200" y="1219067"/>
            <a:chExt cx="8229600" cy="5257933"/>
          </a:xfrm>
        </p:grpSpPr>
        <p:sp>
          <p:nvSpPr>
            <p:cNvPr id="44037" name="Text Box 3"/>
            <p:cNvSpPr txBox="1">
              <a:spLocks noChangeArrowheads="1"/>
            </p:cNvSpPr>
            <p:nvPr/>
          </p:nvSpPr>
          <p:spPr bwMode="auto">
            <a:xfrm>
              <a:off x="457200" y="1219067"/>
              <a:ext cx="8229600" cy="3073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2000" b="1">
                  <a:solidFill>
                    <a:schemeClr val="tx2"/>
                  </a:solidFill>
                </a:rPr>
                <a:t>TIPOS DE ANTENA</a:t>
              </a:r>
            </a:p>
            <a:p>
              <a:pPr algn="just">
                <a:spcBef>
                  <a:spcPct val="50000"/>
                </a:spcBef>
              </a:pPr>
              <a:r>
                <a:rPr lang="es-ES_tradnl" altLang="es-CL" sz="2000" b="1" i="1">
                  <a:solidFill>
                    <a:schemeClr val="tx2"/>
                  </a:solidFill>
                </a:rPr>
                <a:t>Antena Marconi o de 1/4 de Onda:</a:t>
              </a:r>
              <a:r>
                <a:rPr lang="es-ES_tradnl" altLang="es-CL" sz="2000">
                  <a:solidFill>
                    <a:schemeClr val="tx2"/>
                  </a:solidFill>
                </a:rPr>
                <a:t> Es un radiador vertical de aproximadamente 1/4 de longitud de onda de la frecuencia de funcionamiento. Un extremo está conectado a tierra o puesto contra tierra. Puede ser alimentada en o cerca de la base, generalmente se instala en posición vertical. </a:t>
              </a:r>
            </a:p>
            <a:p>
              <a:pPr algn="just">
                <a:spcBef>
                  <a:spcPct val="50000"/>
                </a:spcBef>
              </a:pPr>
              <a:r>
                <a:rPr lang="es-ES_tradnl" altLang="es-CL" sz="2000">
                  <a:solidFill>
                    <a:schemeClr val="tx2"/>
                  </a:solidFill>
                </a:rPr>
                <a:t>Normalmente se usa en equipos portátiles o vehiculares, la carrocería proporciona una forma de tierra eficaz.</a:t>
              </a:r>
              <a:endParaRPr lang="es-ES_tradnl" altLang="es-CL" sz="2000" b="1">
                <a:solidFill>
                  <a:schemeClr val="tx2"/>
                </a:solidFill>
              </a:endParaRPr>
            </a:p>
          </p:txBody>
        </p:sp>
        <p:grpSp>
          <p:nvGrpSpPr>
            <p:cNvPr id="44038" name="Group 4"/>
            <p:cNvGrpSpPr>
              <a:grpSpLocks/>
            </p:cNvGrpSpPr>
            <p:nvPr/>
          </p:nvGrpSpPr>
          <p:grpSpPr bwMode="auto">
            <a:xfrm>
              <a:off x="5827713" y="5062538"/>
              <a:ext cx="192087" cy="1414462"/>
              <a:chOff x="3084" y="1833"/>
              <a:chExt cx="138" cy="1043"/>
            </a:xfrm>
          </p:grpSpPr>
          <p:sp>
            <p:nvSpPr>
              <p:cNvPr id="44048" name="Line 5"/>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4049" name="Group 6"/>
              <p:cNvGrpSpPr>
                <a:grpSpLocks/>
              </p:cNvGrpSpPr>
              <p:nvPr/>
            </p:nvGrpSpPr>
            <p:grpSpPr bwMode="auto">
              <a:xfrm>
                <a:off x="3084" y="1833"/>
                <a:ext cx="138" cy="1043"/>
                <a:chOff x="3084" y="1833"/>
                <a:chExt cx="138" cy="1043"/>
              </a:xfrm>
            </p:grpSpPr>
            <p:sp>
              <p:nvSpPr>
                <p:cNvPr id="44050" name="Line 7"/>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1" name="Line 8"/>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2" name="Line 9"/>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3" name="Line 10"/>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4" name="Line 11"/>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5" name="Line 12"/>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6" name="Line 13"/>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7" name="Line 14"/>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8" name="Line 15"/>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59" name="Line 16"/>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60" name="Line 17"/>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61" name="Line 18"/>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62" name="Line 19"/>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4063" name="Oval 20"/>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sp>
          <p:nvSpPr>
            <p:cNvPr id="44039" name="Text Box 21"/>
            <p:cNvSpPr txBox="1">
              <a:spLocks noChangeArrowheads="1"/>
            </p:cNvSpPr>
            <p:nvPr/>
          </p:nvSpPr>
          <p:spPr bwMode="auto">
            <a:xfrm>
              <a:off x="6324600" y="4983163"/>
              <a:ext cx="1524000" cy="29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solidFill>
                    <a:schemeClr val="tx2"/>
                  </a:solidFill>
                </a:rPr>
                <a:t>AISLADORES</a:t>
              </a:r>
            </a:p>
          </p:txBody>
        </p:sp>
        <p:sp>
          <p:nvSpPr>
            <p:cNvPr id="44040" name="Rectangle 22"/>
            <p:cNvSpPr>
              <a:spLocks noChangeArrowheads="1"/>
            </p:cNvSpPr>
            <p:nvPr/>
          </p:nvSpPr>
          <p:spPr bwMode="auto">
            <a:xfrm>
              <a:off x="6781800" y="6248400"/>
              <a:ext cx="304800" cy="152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4041" name="Line 23"/>
            <p:cNvSpPr>
              <a:spLocks noChangeShapeType="1"/>
            </p:cNvSpPr>
            <p:nvPr/>
          </p:nvSpPr>
          <p:spPr bwMode="auto">
            <a:xfrm flipV="1">
              <a:off x="6096000" y="5257800"/>
              <a:ext cx="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4042" name="Text Box 24"/>
            <p:cNvSpPr txBox="1">
              <a:spLocks noChangeArrowheads="1"/>
            </p:cNvSpPr>
            <p:nvPr/>
          </p:nvSpPr>
          <p:spPr bwMode="auto">
            <a:xfrm>
              <a:off x="604157" y="5090864"/>
              <a:ext cx="3962400" cy="115651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600">
                  <a:solidFill>
                    <a:schemeClr val="tx2"/>
                  </a:solidFill>
                </a:rPr>
                <a:t>        71,25          L: Long. Antena en mts.           </a:t>
              </a:r>
            </a:p>
            <a:p>
              <a:pPr>
                <a:spcBef>
                  <a:spcPct val="50000"/>
                </a:spcBef>
              </a:pPr>
              <a:r>
                <a:rPr lang="es-ES_tradnl" altLang="es-CL" sz="1600">
                  <a:solidFill>
                    <a:schemeClr val="tx2"/>
                  </a:solidFill>
                </a:rPr>
                <a:t>L = ------------      71,25: Constante</a:t>
              </a:r>
            </a:p>
            <a:p>
              <a:pPr>
                <a:spcBef>
                  <a:spcPct val="50000"/>
                </a:spcBef>
              </a:pPr>
              <a:r>
                <a:rPr lang="es-ES_tradnl" altLang="es-CL" sz="1600">
                  <a:solidFill>
                    <a:schemeClr val="tx2"/>
                  </a:solidFill>
                </a:rPr>
                <a:t>            F            F: Frecuencia en MHZ</a:t>
              </a:r>
            </a:p>
          </p:txBody>
        </p:sp>
        <p:sp>
          <p:nvSpPr>
            <p:cNvPr id="44043" name="Rectangle 25"/>
            <p:cNvSpPr>
              <a:spLocks noChangeArrowheads="1"/>
            </p:cNvSpPr>
            <p:nvPr/>
          </p:nvSpPr>
          <p:spPr bwMode="auto">
            <a:xfrm rot="5371233">
              <a:off x="5943600" y="6019800"/>
              <a:ext cx="304800" cy="152400"/>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4044" name="Rectangle 26"/>
            <p:cNvSpPr>
              <a:spLocks noChangeArrowheads="1"/>
            </p:cNvSpPr>
            <p:nvPr/>
          </p:nvSpPr>
          <p:spPr bwMode="auto">
            <a:xfrm rot="5371233">
              <a:off x="5943600" y="5410200"/>
              <a:ext cx="304800" cy="152400"/>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4045" name="Line 27"/>
            <p:cNvSpPr>
              <a:spLocks noChangeShapeType="1"/>
            </p:cNvSpPr>
            <p:nvPr/>
          </p:nvSpPr>
          <p:spPr bwMode="auto">
            <a:xfrm>
              <a:off x="6096000" y="6324600"/>
              <a:ext cx="685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4046" name="Line 28"/>
            <p:cNvSpPr>
              <a:spLocks noChangeShapeType="1"/>
            </p:cNvSpPr>
            <p:nvPr/>
          </p:nvSpPr>
          <p:spPr bwMode="auto">
            <a:xfrm flipH="1">
              <a:off x="6248400" y="5181600"/>
              <a:ext cx="5334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4047" name="Line 29"/>
            <p:cNvSpPr>
              <a:spLocks noChangeShapeType="1"/>
            </p:cNvSpPr>
            <p:nvPr/>
          </p:nvSpPr>
          <p:spPr bwMode="auto">
            <a:xfrm flipH="1">
              <a:off x="6248400" y="5181600"/>
              <a:ext cx="533400" cy="914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grpSp>
      <p:sp>
        <p:nvSpPr>
          <p:cNvPr id="34" name="Text Box 13"/>
          <p:cNvSpPr txBox="1">
            <a:spLocks noChangeArrowheads="1"/>
          </p:cNvSpPr>
          <p:nvPr/>
        </p:nvSpPr>
        <p:spPr bwMode="auto">
          <a:xfrm>
            <a:off x="2470150" y="528638"/>
            <a:ext cx="6840538" cy="400050"/>
          </a:xfrm>
          <a:prstGeom prst="rect">
            <a:avLst/>
          </a:prstGeom>
          <a:noFill/>
          <a:ln w="9525">
            <a:solidFill>
              <a:schemeClr val="accent1"/>
            </a:solidFill>
            <a:miter lim="800000"/>
            <a:headEnd/>
            <a:tailEnd/>
          </a:ln>
        </p:spPr>
        <p:txBody>
          <a:bodyPr>
            <a:spAutoFit/>
          </a:bodyPr>
          <a:lstStyle/>
          <a:p>
            <a:pPr>
              <a:spcBef>
                <a:spcPct val="50000"/>
              </a:spcBef>
              <a:defRPr/>
            </a:pPr>
            <a:r>
              <a:rPr lang="pt-BR" altLang="es-CL" sz="2000" b="1" dirty="0">
                <a:solidFill>
                  <a:schemeClr val="tx2">
                    <a:lumMod val="75000"/>
                  </a:schemeClr>
                </a:solidFill>
                <a:latin typeface="Arial" charset="0"/>
              </a:rPr>
              <a:t>UT Nº 2   Radiocomunicaciones</a:t>
            </a:r>
          </a:p>
        </p:txBody>
      </p:sp>
    </p:spTree>
    <p:extLst>
      <p:ext uri="{BB962C8B-B14F-4D97-AF65-F5344CB8AC3E}">
        <p14:creationId xmlns:p14="http://schemas.microsoft.com/office/powerpoint/2010/main" val="199103250"/>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txBox="1">
            <a:spLocks noGrp="1" noChangeArrowheads="1"/>
          </p:cNvSpPr>
          <p:nvPr/>
        </p:nvSpPr>
        <p:spPr>
          <a:xfrm>
            <a:off x="1981200" y="6356351"/>
            <a:ext cx="2133600" cy="365125"/>
          </a:xfrm>
          <a:prstGeom prst="rect">
            <a:avLst/>
          </a:prstGeom>
          <a:noFill/>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68D61C2-5812-4FC6-ADD0-F7D89199208A}" type="slidenum">
              <a:rPr lang="es-ES" altLang="es-CL" sz="1200">
                <a:solidFill>
                  <a:srgbClr val="898989"/>
                </a:solidFill>
                <a:latin typeface="Calibri" panose="020F0502020204030204" pitchFamily="34" charset="0"/>
              </a:rPr>
              <a:pPr eaLnBrk="1" hangingPunct="1"/>
              <a:t>38</a:t>
            </a:fld>
            <a:endParaRPr lang="es-ES" altLang="es-CL" sz="1200">
              <a:solidFill>
                <a:srgbClr val="898989"/>
              </a:solidFill>
              <a:latin typeface="Calibri" panose="020F0502020204030204" pitchFamily="34" charset="0"/>
            </a:endParaRPr>
          </a:p>
        </p:txBody>
      </p:sp>
      <p:grpSp>
        <p:nvGrpSpPr>
          <p:cNvPr id="45059" name="Group 145"/>
          <p:cNvGrpSpPr>
            <a:grpSpLocks/>
          </p:cNvGrpSpPr>
          <p:nvPr/>
        </p:nvGrpSpPr>
        <p:grpSpPr bwMode="auto">
          <a:xfrm>
            <a:off x="2095500" y="1357314"/>
            <a:ext cx="8064500" cy="4899025"/>
            <a:chOff x="457200" y="1296370"/>
            <a:chExt cx="8229600" cy="5258277"/>
          </a:xfrm>
        </p:grpSpPr>
        <p:sp>
          <p:nvSpPr>
            <p:cNvPr id="45063" name="Text Box 3"/>
            <p:cNvSpPr txBox="1">
              <a:spLocks noChangeArrowheads="1"/>
            </p:cNvSpPr>
            <p:nvPr/>
          </p:nvSpPr>
          <p:spPr bwMode="auto">
            <a:xfrm>
              <a:off x="457200" y="1296370"/>
              <a:ext cx="8229600" cy="3898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2000" b="1">
                  <a:solidFill>
                    <a:schemeClr val="tx2"/>
                  </a:solidFill>
                </a:rPr>
                <a:t>TIPOS DE ANTENA</a:t>
              </a:r>
              <a:r>
                <a:rPr lang="es-ES_tradnl" altLang="es-CL" sz="2000">
                  <a:solidFill>
                    <a:schemeClr val="tx2"/>
                  </a:solidFill>
                </a:rPr>
                <a:t> (EJEMPLO)</a:t>
              </a:r>
            </a:p>
            <a:p>
              <a:pPr algn="just">
                <a:spcBef>
                  <a:spcPct val="50000"/>
                </a:spcBef>
              </a:pPr>
              <a:r>
                <a:rPr lang="es-ES_tradnl" altLang="es-CL" sz="2000">
                  <a:solidFill>
                    <a:schemeClr val="tx2"/>
                  </a:solidFill>
                </a:rPr>
                <a:t>Su equipo de HF debe transmitir en la frecuencia 28.6 MHz.</a:t>
              </a:r>
            </a:p>
            <a:p>
              <a:pPr algn="just">
                <a:spcBef>
                  <a:spcPct val="50000"/>
                </a:spcBef>
              </a:pPr>
              <a:r>
                <a:rPr lang="es-ES_tradnl" altLang="es-CL" sz="2000">
                  <a:solidFill>
                    <a:schemeClr val="tx2"/>
                  </a:solidFill>
                </a:rPr>
                <a:t>Cuál debe ser el largo de antena de ½ onda?</a:t>
              </a:r>
            </a:p>
            <a:p>
              <a:pPr algn="just">
                <a:spcBef>
                  <a:spcPct val="50000"/>
                </a:spcBef>
              </a:pPr>
              <a:endParaRPr lang="es-ES_tradnl" altLang="es-CL" sz="2000">
                <a:solidFill>
                  <a:schemeClr val="tx2"/>
                </a:solidFill>
              </a:endParaRPr>
            </a:p>
            <a:p>
              <a:pPr algn="just">
                <a:spcBef>
                  <a:spcPct val="50000"/>
                </a:spcBef>
              </a:pPr>
              <a:endParaRPr lang="es-ES_tradnl" altLang="es-CL" sz="2000">
                <a:solidFill>
                  <a:schemeClr val="tx2"/>
                </a:solidFill>
              </a:endParaRPr>
            </a:p>
            <a:p>
              <a:pPr algn="just">
                <a:spcBef>
                  <a:spcPct val="50000"/>
                </a:spcBef>
              </a:pPr>
              <a:endParaRPr lang="es-ES_tradnl" altLang="es-CL" sz="2000">
                <a:solidFill>
                  <a:schemeClr val="tx2"/>
                </a:solidFill>
              </a:endParaRPr>
            </a:p>
            <a:p>
              <a:pPr algn="just">
                <a:spcBef>
                  <a:spcPct val="50000"/>
                </a:spcBef>
              </a:pPr>
              <a:endParaRPr lang="es-ES_tradnl" altLang="es-CL" sz="2000">
                <a:solidFill>
                  <a:schemeClr val="tx2"/>
                </a:solidFill>
              </a:endParaRPr>
            </a:p>
            <a:p>
              <a:pPr algn="just">
                <a:spcBef>
                  <a:spcPct val="50000"/>
                </a:spcBef>
              </a:pPr>
              <a:r>
                <a:rPr lang="es-ES_tradnl" altLang="es-CL" sz="2000">
                  <a:solidFill>
                    <a:schemeClr val="tx2"/>
                  </a:solidFill>
                </a:rPr>
                <a:t>Cuál debe ser el largo de su antena de ¼ de onda?</a:t>
              </a:r>
              <a:endParaRPr lang="es-ES_tradnl" altLang="es-CL" sz="2000" b="1">
                <a:solidFill>
                  <a:schemeClr val="tx2"/>
                </a:solidFill>
              </a:endParaRPr>
            </a:p>
          </p:txBody>
        </p:sp>
        <p:grpSp>
          <p:nvGrpSpPr>
            <p:cNvPr id="45064" name="Group 4"/>
            <p:cNvGrpSpPr>
              <a:grpSpLocks/>
            </p:cNvGrpSpPr>
            <p:nvPr/>
          </p:nvGrpSpPr>
          <p:grpSpPr bwMode="auto">
            <a:xfrm>
              <a:off x="5827713" y="5062538"/>
              <a:ext cx="192087" cy="1414462"/>
              <a:chOff x="3084" y="1833"/>
              <a:chExt cx="138" cy="1043"/>
            </a:xfrm>
          </p:grpSpPr>
          <p:sp>
            <p:nvSpPr>
              <p:cNvPr id="45074" name="Line 5"/>
              <p:cNvSpPr>
                <a:spLocks noChangeShapeType="1"/>
              </p:cNvSpPr>
              <p:nvPr/>
            </p:nvSpPr>
            <p:spPr bwMode="auto">
              <a:xfrm>
                <a:off x="3133" y="2207"/>
                <a:ext cx="4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nvGrpSpPr>
              <p:cNvPr id="45075" name="Group 6"/>
              <p:cNvGrpSpPr>
                <a:grpSpLocks/>
              </p:cNvGrpSpPr>
              <p:nvPr/>
            </p:nvGrpSpPr>
            <p:grpSpPr bwMode="auto">
              <a:xfrm>
                <a:off x="3084" y="1833"/>
                <a:ext cx="138" cy="1043"/>
                <a:chOff x="3084" y="1833"/>
                <a:chExt cx="138" cy="1043"/>
              </a:xfrm>
            </p:grpSpPr>
            <p:sp>
              <p:nvSpPr>
                <p:cNvPr id="45076" name="Line 7"/>
                <p:cNvSpPr>
                  <a:spLocks noChangeShapeType="1"/>
                </p:cNvSpPr>
                <p:nvPr/>
              </p:nvSpPr>
              <p:spPr bwMode="auto">
                <a:xfrm flipV="1">
                  <a:off x="3154" y="1848"/>
                  <a:ext cx="1" cy="209"/>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77" name="Line 8"/>
                <p:cNvSpPr>
                  <a:spLocks noChangeShapeType="1"/>
                </p:cNvSpPr>
                <p:nvPr/>
              </p:nvSpPr>
              <p:spPr bwMode="auto">
                <a:xfrm flipV="1">
                  <a:off x="3084" y="2052"/>
                  <a:ext cx="56" cy="824"/>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78" name="Line 9"/>
                <p:cNvSpPr>
                  <a:spLocks noChangeShapeType="1"/>
                </p:cNvSpPr>
                <p:nvPr/>
              </p:nvSpPr>
              <p:spPr bwMode="auto">
                <a:xfrm>
                  <a:off x="3167" y="2053"/>
                  <a:ext cx="55" cy="823"/>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79" name="Line 10"/>
                <p:cNvSpPr>
                  <a:spLocks noChangeShapeType="1"/>
                </p:cNvSpPr>
                <p:nvPr/>
              </p:nvSpPr>
              <p:spPr bwMode="auto">
                <a:xfrm>
                  <a:off x="3089" y="2853"/>
                  <a:ext cx="13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0" name="Line 11"/>
                <p:cNvSpPr>
                  <a:spLocks noChangeShapeType="1"/>
                </p:cNvSpPr>
                <p:nvPr/>
              </p:nvSpPr>
              <p:spPr bwMode="auto">
                <a:xfrm>
                  <a:off x="3104" y="2628"/>
                  <a:ext cx="104"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1" name="Line 12"/>
                <p:cNvSpPr>
                  <a:spLocks noChangeShapeType="1"/>
                </p:cNvSpPr>
                <p:nvPr/>
              </p:nvSpPr>
              <p:spPr bwMode="auto">
                <a:xfrm>
                  <a:off x="3103" y="2631"/>
                  <a:ext cx="114" cy="22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2" name="Line 13"/>
                <p:cNvSpPr>
                  <a:spLocks noChangeShapeType="1"/>
                </p:cNvSpPr>
                <p:nvPr/>
              </p:nvSpPr>
              <p:spPr bwMode="auto">
                <a:xfrm flipH="1">
                  <a:off x="3091" y="2629"/>
                  <a:ext cx="114" cy="22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3" name="Line 14"/>
                <p:cNvSpPr>
                  <a:spLocks noChangeShapeType="1"/>
                </p:cNvSpPr>
                <p:nvPr/>
              </p:nvSpPr>
              <p:spPr bwMode="auto">
                <a:xfrm>
                  <a:off x="3119" y="2410"/>
                  <a:ext cx="72" cy="1"/>
                </a:xfrm>
                <a:prstGeom prst="line">
                  <a:avLst/>
                </a:prstGeom>
                <a:noFill/>
                <a:ln w="20638">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4" name="Line 15"/>
                <p:cNvSpPr>
                  <a:spLocks noChangeShapeType="1"/>
                </p:cNvSpPr>
                <p:nvPr/>
              </p:nvSpPr>
              <p:spPr bwMode="auto">
                <a:xfrm>
                  <a:off x="3118" y="2409"/>
                  <a:ext cx="85" cy="22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5" name="Line 16"/>
                <p:cNvSpPr>
                  <a:spLocks noChangeShapeType="1"/>
                </p:cNvSpPr>
                <p:nvPr/>
              </p:nvSpPr>
              <p:spPr bwMode="auto">
                <a:xfrm flipV="1">
                  <a:off x="3100" y="2409"/>
                  <a:ext cx="88" cy="21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6" name="Line 17"/>
                <p:cNvSpPr>
                  <a:spLocks noChangeShapeType="1"/>
                </p:cNvSpPr>
                <p:nvPr/>
              </p:nvSpPr>
              <p:spPr bwMode="auto">
                <a:xfrm>
                  <a:off x="3127" y="2207"/>
                  <a:ext cx="64" cy="20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7" name="Line 18"/>
                <p:cNvSpPr>
                  <a:spLocks noChangeShapeType="1"/>
                </p:cNvSpPr>
                <p:nvPr/>
              </p:nvSpPr>
              <p:spPr bwMode="auto">
                <a:xfrm flipV="1">
                  <a:off x="3114" y="2205"/>
                  <a:ext cx="61" cy="20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8" name="Line 19"/>
                <p:cNvSpPr>
                  <a:spLocks noChangeShapeType="1"/>
                </p:cNvSpPr>
                <p:nvPr/>
              </p:nvSpPr>
              <p:spPr bwMode="auto">
                <a:xfrm flipV="1">
                  <a:off x="3125" y="2054"/>
                  <a:ext cx="42" cy="1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089" name="Oval 20"/>
                <p:cNvSpPr>
                  <a:spLocks noChangeArrowheads="1"/>
                </p:cNvSpPr>
                <p:nvPr/>
              </p:nvSpPr>
              <p:spPr bwMode="auto">
                <a:xfrm>
                  <a:off x="3136" y="1833"/>
                  <a:ext cx="35" cy="25"/>
                </a:xfrm>
                <a:prstGeom prst="ellipse">
                  <a:avLst/>
                </a:prstGeom>
                <a:solidFill>
                  <a:srgbClr val="C0C0C0"/>
                </a:solidFill>
                <a:ln w="9525">
                  <a:solidFill>
                    <a:schemeClr val="tx1"/>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grpSp>
        </p:grpSp>
        <p:sp>
          <p:nvSpPr>
            <p:cNvPr id="45065" name="Text Box 21"/>
            <p:cNvSpPr txBox="1">
              <a:spLocks noChangeArrowheads="1"/>
            </p:cNvSpPr>
            <p:nvPr/>
          </p:nvSpPr>
          <p:spPr bwMode="auto">
            <a:xfrm>
              <a:off x="6324600" y="4983163"/>
              <a:ext cx="1524000" cy="29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s-ES_tradnl" altLang="es-CL" sz="1200" b="1">
                  <a:solidFill>
                    <a:schemeClr val="tx2"/>
                  </a:solidFill>
                </a:rPr>
                <a:t>AISLADORES</a:t>
              </a:r>
            </a:p>
          </p:txBody>
        </p:sp>
        <p:sp>
          <p:nvSpPr>
            <p:cNvPr id="45066" name="Rectangle 22"/>
            <p:cNvSpPr>
              <a:spLocks noChangeArrowheads="1"/>
            </p:cNvSpPr>
            <p:nvPr/>
          </p:nvSpPr>
          <p:spPr bwMode="auto">
            <a:xfrm>
              <a:off x="6781800" y="6248400"/>
              <a:ext cx="304800" cy="152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5067" name="Line 23"/>
            <p:cNvSpPr>
              <a:spLocks noChangeShapeType="1"/>
            </p:cNvSpPr>
            <p:nvPr/>
          </p:nvSpPr>
          <p:spPr bwMode="auto">
            <a:xfrm flipV="1">
              <a:off x="6096000" y="5257800"/>
              <a:ext cx="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5068" name="Text Box 24"/>
            <p:cNvSpPr txBox="1">
              <a:spLocks noChangeArrowheads="1"/>
            </p:cNvSpPr>
            <p:nvPr/>
          </p:nvSpPr>
          <p:spPr bwMode="auto">
            <a:xfrm>
              <a:off x="604157" y="5398272"/>
              <a:ext cx="3962400" cy="1156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600">
                  <a:solidFill>
                    <a:schemeClr val="tx2"/>
                  </a:solidFill>
                </a:rPr>
                <a:t>        71,25          L: Long. Antena en mts.           </a:t>
              </a:r>
            </a:p>
            <a:p>
              <a:pPr>
                <a:spcBef>
                  <a:spcPct val="50000"/>
                </a:spcBef>
              </a:pPr>
              <a:r>
                <a:rPr lang="es-ES_tradnl" altLang="es-CL" sz="1600">
                  <a:solidFill>
                    <a:schemeClr val="tx2"/>
                  </a:solidFill>
                </a:rPr>
                <a:t>L = ------------  =    2,49 mts.</a:t>
              </a:r>
            </a:p>
            <a:p>
              <a:pPr>
                <a:spcBef>
                  <a:spcPct val="50000"/>
                </a:spcBef>
              </a:pPr>
              <a:r>
                <a:rPr lang="es-ES_tradnl" altLang="es-CL" sz="1600">
                  <a:solidFill>
                    <a:schemeClr val="tx2"/>
                  </a:solidFill>
                </a:rPr>
                <a:t>         28.6            </a:t>
              </a:r>
            </a:p>
          </p:txBody>
        </p:sp>
        <p:sp>
          <p:nvSpPr>
            <p:cNvPr id="45069" name="Rectangle 25"/>
            <p:cNvSpPr>
              <a:spLocks noChangeArrowheads="1"/>
            </p:cNvSpPr>
            <p:nvPr/>
          </p:nvSpPr>
          <p:spPr bwMode="auto">
            <a:xfrm rot="5371233">
              <a:off x="5943600" y="6019800"/>
              <a:ext cx="304800" cy="152400"/>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5070" name="Rectangle 26"/>
            <p:cNvSpPr>
              <a:spLocks noChangeArrowheads="1"/>
            </p:cNvSpPr>
            <p:nvPr/>
          </p:nvSpPr>
          <p:spPr bwMode="auto">
            <a:xfrm rot="5371233">
              <a:off x="5943600" y="5410200"/>
              <a:ext cx="304800" cy="152400"/>
            </a:xfrm>
            <a:prstGeom prst="rect">
              <a:avLst/>
            </a:prstGeom>
            <a:solidFill>
              <a:srgbClr val="777777"/>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chemeClr val="tx2"/>
                </a:solidFill>
              </a:endParaRPr>
            </a:p>
          </p:txBody>
        </p:sp>
        <p:sp>
          <p:nvSpPr>
            <p:cNvPr id="45071" name="Line 27"/>
            <p:cNvSpPr>
              <a:spLocks noChangeShapeType="1"/>
            </p:cNvSpPr>
            <p:nvPr/>
          </p:nvSpPr>
          <p:spPr bwMode="auto">
            <a:xfrm>
              <a:off x="6096000" y="6324600"/>
              <a:ext cx="685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45072" name="Line 28"/>
            <p:cNvSpPr>
              <a:spLocks noChangeShapeType="1"/>
            </p:cNvSpPr>
            <p:nvPr/>
          </p:nvSpPr>
          <p:spPr bwMode="auto">
            <a:xfrm flipH="1">
              <a:off x="6248400" y="5181600"/>
              <a:ext cx="5334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sp>
          <p:nvSpPr>
            <p:cNvPr id="45073" name="Line 29"/>
            <p:cNvSpPr>
              <a:spLocks noChangeShapeType="1"/>
            </p:cNvSpPr>
            <p:nvPr/>
          </p:nvSpPr>
          <p:spPr bwMode="auto">
            <a:xfrm flipH="1">
              <a:off x="6248400" y="5181600"/>
              <a:ext cx="533400" cy="914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s-CL"/>
            </a:p>
          </p:txBody>
        </p:sp>
      </p:grpSp>
      <p:sp>
        <p:nvSpPr>
          <p:cNvPr id="45060" name="Text Box 89"/>
          <p:cNvSpPr txBox="1">
            <a:spLocks noChangeArrowheads="1"/>
          </p:cNvSpPr>
          <p:nvPr/>
        </p:nvSpPr>
        <p:spPr bwMode="auto">
          <a:xfrm>
            <a:off x="2357438" y="2928938"/>
            <a:ext cx="4171950" cy="10795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s-ES_tradnl" altLang="es-CL" sz="1600">
                <a:solidFill>
                  <a:srgbClr val="000099"/>
                </a:solidFill>
              </a:rPr>
              <a:t>        142,5          L: Long. Antena en mts.           </a:t>
            </a:r>
          </a:p>
          <a:p>
            <a:pPr>
              <a:spcBef>
                <a:spcPct val="50000"/>
              </a:spcBef>
            </a:pPr>
            <a:r>
              <a:rPr lang="es-ES_tradnl" altLang="es-CL" sz="1600">
                <a:solidFill>
                  <a:srgbClr val="000099"/>
                </a:solidFill>
              </a:rPr>
              <a:t>L = ------------   =   4.98 mts</a:t>
            </a:r>
          </a:p>
          <a:p>
            <a:pPr>
              <a:spcBef>
                <a:spcPct val="50000"/>
              </a:spcBef>
            </a:pPr>
            <a:r>
              <a:rPr lang="es-ES_tradnl" altLang="es-CL" sz="1600">
                <a:solidFill>
                  <a:srgbClr val="000099"/>
                </a:solidFill>
              </a:rPr>
              <a:t>         28,6            </a:t>
            </a:r>
          </a:p>
        </p:txBody>
      </p:sp>
      <p:pic>
        <p:nvPicPr>
          <p:cNvPr id="4506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2636838"/>
            <a:ext cx="2687638" cy="183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
        <p:nvSpPr>
          <p:cNvPr id="36" name="Text Box 13"/>
          <p:cNvSpPr txBox="1">
            <a:spLocks noChangeArrowheads="1"/>
          </p:cNvSpPr>
          <p:nvPr/>
        </p:nvSpPr>
        <p:spPr bwMode="auto">
          <a:xfrm>
            <a:off x="2470150" y="500063"/>
            <a:ext cx="6840538" cy="400050"/>
          </a:xfrm>
          <a:prstGeom prst="rect">
            <a:avLst/>
          </a:prstGeom>
          <a:noFill/>
          <a:ln w="9525">
            <a:solidFill>
              <a:schemeClr val="accent1"/>
            </a:solidFill>
            <a:miter lim="800000"/>
            <a:headEnd/>
            <a:tailEnd/>
          </a:ln>
        </p:spPr>
        <p:txBody>
          <a:bodyPr>
            <a:spAutoFit/>
          </a:bodyPr>
          <a:lstStyle/>
          <a:p>
            <a:pPr>
              <a:spcBef>
                <a:spcPct val="50000"/>
              </a:spcBef>
              <a:defRPr/>
            </a:pPr>
            <a:r>
              <a:rPr lang="pt-BR" altLang="es-CL" sz="2000" b="1" dirty="0">
                <a:solidFill>
                  <a:schemeClr val="tx2">
                    <a:lumMod val="75000"/>
                  </a:schemeClr>
                </a:solidFill>
                <a:latin typeface="Arial" charset="0"/>
              </a:rPr>
              <a:t>UT Nº 2   Radiocomunicaciones</a:t>
            </a:r>
          </a:p>
        </p:txBody>
      </p:sp>
    </p:spTree>
    <p:extLst>
      <p:ext uri="{BB962C8B-B14F-4D97-AF65-F5344CB8AC3E}">
        <p14:creationId xmlns:p14="http://schemas.microsoft.com/office/powerpoint/2010/main" val="4251245089"/>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4" descr="data:image/jpeg;base64,/9j/4AAQSkZJRgABAQAAAQABAAD/2wCEAAkGBhQSEBQUEhQVEhUUFA8QFBQVFBQVFA8UFBQVFBQQFBQXHCYeFxkkGRQUHy8gIycpLCwsFR4xNTAqNSYrLCkBCQoKDgwOGg8PGiofHBwsKSkpKSkpKSwpKSwsKSksKSksLCksKSkpKSksKSwsKSkpKSkpLCwsKSwpKSksKSkpKf/AABEIAMIBAwMBIgACEQEDEQH/xAAcAAABBQEBAQAAAAAAAAAAAAADAAECBAUGBwj/xABBEAACAQICBgcFBQYFBQAAAAAAAQIDEQQSBQYhMUFRExRhcYGRoSIyQlKxBxWS0fAWI1NiweEXQ3KCojNEY7Lx/8QAGQEAAwEBAQAAAAAAAAAAAAAAAAECAwQF/8QALhEAAgIBAwMBBgYDAAAAAAAAAAECEQMSITEEE0FRMkJhgZGhBRRxwdHwFWLh/9oADAMBAAIRAxEAPwDTUXzHVMMsKx3hGbWZgrE+lEsFIm9HMRRBVxdaJrRrE9GsQ6BuvcbpEWYaJfElHRL4gMp9IlzF06NKGiUEWiEAGS6/YwM1fgdCtFKxOGikIDmFTa4EnB8jpVopEnoyIFHMq/IJlbOilo5C+7UBRznRsToM6N6MRJYFASzmehZKFN8rnTLBx5DrDpDIZznRP5bDuhKx0EqK5EehQxGJToPkEWHlyRrumhKmAjJ6o3wRFYORr5ERcAAoRwz4vyHWCXO5c6MWQQFbqvIdYUPYeMAAqywzG6sW2hZWAFPqoi7kYhDK6ok1TLKgSUCiEyuqZNQLCgPlAoCoElALce5JQOMCSiPmHTAY6iSSIqRJSACSRJIG5jOqhDDWEA6wJ4kQ0GsK6K7qtg5QbAtFmVVApYlA3R5odUuwQ2Rliuwg6zDql2DuBRm2VlJse7LCiO6YyCrtEoPmWXSQ6ooBFdUiSph+jRJRQAVuiH6sWlTRONNAIqLCE1hC2NcAK6wiJrDonnFcBjdCuQh7iEFGd0wnXK2VLiTsiyAjxDG6ZjRigkYIRSIqbJxmGUVyJxguCEUDimSjHaHUCSpCGBcRp0i0qSJKCACnSoviTWDLkUiVx0LUyosETWES4FpEkAWysqA6olmwkhBbKzoEXQZcsMwC2Z88OyKw3aaEkClTfAQyvDDBOhDQosIqYCKToDPDPgX+iF0QBZmxwbHWFkaSpiyAFlFUWSVNltwIumAiplE0WuiG6MLGVWhrFrIx8ghlMRby9g4AczHCsNHDdo6qk41O01MrHhhe0NHD9pBVSSqiHYaNIIqYGNQIqgi0FUCSiDVQkqhIwqiPYH0hLpBFpIIkOC6UdVBWPSgyYrg1IkgsNBMdIZMfOFj0IdRHsMpEswtQaBrD2GuJsdk6GPlHsQux9oWRRMbMRsKwWFDuRFzJWHSCwIZh7BIxJ5QsAOQSphsosoWALoxdEGsKwAA6McLlEAHmFPSnaHjpZczketEo4s3ozOyjpcdaYOTpYoMsWFAdTHS7Cx0qzlViw1PHdpLRcaOqhpEPDGHL08d2lylj9hmzojGzoo4kLGuYMMWy1Tr9plKTOiONGuqoSMjLp1y3GqZ62a9qJeiyakVIVeLPPNdPtajSzUcHapUtl6a6cKbfyL42ue6/ME5PgmUYRVs73TWs+GwkU8RVjTzXyp3cpW35YxTbXbYwo/a/o67XSVNnxdDOz7uPmjwTH4+pXqOpWnKpOW+Undvs7uwrmyh6nI8u+yPpjAfaLo+qllxVOLfCpem1+NI6OjVjNKUZKUXtTi00+5rYz5HjVNLRWsFfDSzUKtSk+OSbSl3rc/ETh6MFl9UfVWUTR4boT7acVTsq6hiI7m2ujqfijsfjE9Z1f1qoYykqlGd92eD9+k38M48OO3c7bCHceTRVPg12JMBOuDWKKUrM5QaLlyNyusSSjWKM6DJkkDVQlnAQRE4yK+cWcLCi1cYDGoSdYLCglxXIdMPnCxUSuIjmEAUfPikEgwCkOpHYYFtVCbrlNSJJgMsdMThUK6ZKMhDNGjIvUpmPTqlmOIIaNYyZsRxNg0cYzFVRh6cZM55JHbjb9DepY0s08V3mLQpMuRpM5JtLyelji2t0Z+v+NxHU3HDxbztwquO2UabjLN3J2s3y7zxqVKzs9j7T3qFKRyuntQelk5Ussc22UJXUU+cGldX5bvoVhyJbM5ur6eU3qj9Dy1olQw0pyUYpttpJJNtvkrbzuZ/ZXXb9mdJLlKUnbxynWam6mLBxzzyyry+JXapxezJFvnxduzv1nniltucmPo8kpVJUjmtDfY9VntxFSNJWdlD253tsb+FLx4GvpP7JsPSwNaUZ1KlaEJVYzbyr2FdwyLZayfb2ncRbDwb3W7DhfUZL5PSfR40tj5vrYFx2p3Stx27eHabOpmkK9HF05ULubkoOC/zItrNCS5fS1+B7nHRNO1uhpWf/AI4bfQs0cBFO8YQi7WuoxTtyuluLfWWqo5V0el3qDTnyAyrNFjoxSoInFkZvkimir1iXcPHEy53LkaKG6KKOxSOCcaILFtbx+u3IziCUbspMyaLscRsDQlzKEYbBpY5LtHZNGtGa4DtJmdT0jHuCrGp8RBRY6PkNmIRxMbb/AFI9MnxuFhQbpBAXWX6QgsKPCEiSCrDvkSVG3Yd1nNRCEGSyMmqZNUxWOgaiSUAiRJBYUQjTZYpJLeiKm+Y6bJbspbF2lWXIu0JIyY3LeG7zCcdjtw5N+Dew0Yl+nlXIx6FBviX6eF5yt4nl5YQ8yZ7OOU69lGpSjFhlhb7jNhaPzPuVw8dIR/nX+ySOOUH7tmkn8S11WSJQo8/6EKGLg/j800/Uv0VB/EkYPLKHK+xlLI0gHQjxpW5l9YG/xepOOi+0j83ZzvPFcsz3ceMWaf3ciP3ezOXUy9Ce/EoOiAqTsastHvmZmOwDRWLqmnuzTHkjJ02VZ12Vli3fYTnh5LmVFRdz1sPUJ8svL06l7JfjinbaN1vwMzEzcVvKsMYjuxvUrPOzw0OjalXlJWFTwMmUaOk0uBfoaVXBGjs5i4tHqwCdBp7w0MWnvdkHhk7WTYyg6LfMlCLXYakIJonHARFYzJdSXaI2/u9CJthseLqATKQhILGqjtMbRBUFyCQoEumiS61bcg3FcSE6X8t/BgZJ8IpeBo0tLtLcn3ojPSbb3LyGiWzNdOXaTin8v1NB6Sb4JeCCrSL5LyQWIo05P5V5XCxq87/Q0qGkOcYvvSNPC6Rw1v3lOF+whstN+DCp463B+ZZp6Q7Denj8Fl9mnG/IUdK4Zf8Abx7/ANIycYvwdMM00Z0MTCXvJ+dizDRdOVnFP8TDy1ioJ2VCPp+RqaP0zQavKGXutY5Z4ZreDo7I9XB+1EyFoTb78o9zf5hJaIa2qpUfjfyubb05hlKyi+8lHWLDp+6/M5Jxzryn/f0NFlXKj91/JxmgNO4qrVlB0cTRitsJSjsl2O8Uk7bd7Osw9fEx3wqTX+2/0RkatfaHhq9WEI3zWqRkrr5Y1IzST3WeXbbamu/tFpejb3jCWCeR7wivr/wynma203/fgVKOOqW206i74r8yxTlN813pItUcXTlukGWXmjB/h03xX1OWWX/Up55LimDnVvvimaSorsH6uif8XmflErLFeDM6KDW6wF6LhvNnq6Bzw6sJ/h2eKKj1DXDZw+sVNRTSRyzO501opTbzTSMNavpv3r+R7PRQljx1Pk3z5FKvgjEVRoLDGSRurVyC3yBT0LFbVdnZqRyFLDY5mxhcfH4pIzXRil7vmToU4cY/UTA6XDaQp/MaVHFwe5nM4ShFcG/A2MNLkmvAyboqjX6VcxFNNcmInWPQeLKXYSsu07OWqMObRFapxW6XodayoycPU45QX6RJR/VjtYaBS5PviXKWio/LTfegeUWhHAqHZ9fzDQw1+C9Tv46Jj/BpeEn+Qb7phxow/GLuoWg8+jhHwt5ITpyXLyR6DDQsf4MPxFynomkv8qPoHcQqPM4vs9ETzvl6Hpn3bS/hR8kN91U2/cXkLuIdM82jLml5BYtdvoeiPVunL4F6jR1OpcYrzYtafgtNo89dXkl4hqbb/tY9BWqVBfChpas0l8InKvA7OQw+Gjb2kx8fgYujOMFacoSjGUr2i5K2Zpcr38Dq/ueh/wDBLQVF8ZeZn3C0jxrVLRlbR+JqQko1aUpYOlKcW04SrOUaUlF71meWS3q8WelU8A5cPqaVbU2g+k2yXSSpTdpNNOlkyZZLarOEX5l2OCjBe9u2bSZTLgkjPwuAkuJZjh5X2XZGrXknaKb7bbi/gIze9p+hldmns7kKaqLsL1OtJLbtLDou2y1wTp1P5fJFPG16mLyKfoP1oDVknvv5Bo0anGS8iSwj+b0BY5N8P5kJxiZ9TR1Oe9vyK89E0Y8Zmz1TtfoCr4aKV3f6mumSROpNmQsPSXPx2lmng6ctl79ydh1h4vak/Jr6lrDJJbmlz2W8yE7ZTB/cEP0kSjoeC3JeRdhO/B+gRI2UUzLU0Zz0dHgTp6PRfsIfbQdxlXqSEWhB24h3JGBHDwfw+o0sFD5fVmBDSNOPvVV4yQda0YWO+flmZ5TnlhxG/kenOCe92avV4cvqJU6f6Zm/tbhHxfflZTxms2FXuqUnxW5LxZUc+V7ODM+zF87fT+TpIU6XP1CLD0+ZwtTWuC92DXfL+xCOulvh8LnSnkfuCeHGvfO9dCHzMi4Ul8Z59X16k/dpxXe2zPra01ZfKu6K/qbRhN8qjnkoLh2enrEUluqFijUi90zyCem6r+LySX0Bx0hUvfNLzZp2WZ6ke2Rh/MKWHXzHjNPS1RfHL8TL1LWetH435ieJgmj1mNK25hl22PJv2urfOxQ1oq5s2eTdrb7IShJDdPyesuhF70iSopcEeZUNd60eN+/aWlr9W5LyHxyg0N8M9ClQRHoY8UvI4Fa81uSJ/ttWfCPr+ZDa9DRYZvyd5ljyQKpJcDhlrbX5x8iFTWWs98l4IyczSPTS8nZVNIuIH74bbtZHE1NJVZb5MFKtN8ZEW/U2/L/A9EjpRJK738toWWk4rezzVVJ835stYbFpe/UfhctSkuGZSwJco9Cp6ShLcw9Opc4/B6foR3ts1Ket2Ht7z8i4ZJ3uc88aXsm81+rg+rRve1+/b9TJWtuHfxE1rPR4M17kfJChI14wS3Kw5kLWKHgHhpum/iF34A8UvQ0BFSOkYPc7+ATrS5P8Mn6pD7sXwyXCS8BhAZYiz92T7kIWtC0s+f4LbtYTOrlNVR1M3o3UkuDShWiuF+8apUT27F3FFVBZyVDezR5tqDyntGBoki+DHkmkEjSYqaCXJcjRQIdD3CVMnmGzDtkuKFkFYV2JRb3JjsihXHUg0dH1Pkl5MPR0TUfwSfcmS5xXkpQZXpRb3GjQ0ZUfYXcBoKopL2JLvR2ujtCqyc47eNzzep6qUdsas78cccI6pnIYbQEpPizZw+qD4qx11GlCO7KvFCqVItPJON1wun4HHKPUTjqcq+C5IfV71CNfqYdDVKC3llarU+30KeO01WpySeWz7rrxRny1hqKV7v8AFcyhjveTk/nRrXUS31I3lqtDtCLVmmZVPXFrek/CzDx11hxizqjiweVL6v8Akxl+aXn7mhLVmk1azMTFahZm8tRLwNSnrhRttunytcs4fWOjN2UvOyN4xwR3i2vr+9mTl1C2e/3Oa/w8l/EXqSX2fNb6it4nYrFx+ZeaFWxcYRcpSUYpXcm9iN9UXxIwc5ehwlfV2nTe2dR/6aFaXqo2J4fAUeVdvl1at+R0C1xw7nli5S2Xuouz7Fct/f8AQsr1YRur5ZSipLvTZEmuGzTVJK9Jn4LQlOa2Rkv9dOpC/wCI1KOjIx3KP4f7mJpnXqlSh+6cakt1rxt/7JmD/iZVuv3dJLZtbls8E2JY01aVibm/geg9AuS8v7iafZ5f3ORo64uazdJQiuKzSTv3Sptk56edReziKceds136QIcq8DWKT5Z1DrfzLyEcO8dP+LN9qqNX8HWERr+Jp2DyuMySkDT2CzntHCHTJKRV6QdTCg1F2NZLtCrFq1svjd/QoKROMiXFFKbNLDVE38Pc823yRtYanTkryoyVlvjOy/5J3Oew9dRaeV33r2mvHYbeE1nkl7Uqi7Iy2PxZzZYy91fc6scl7zL+Dw6d3DCTqLdd1El9DTp0qsN2FoRzO2WUlO/qmZc9datrRiuXtSS9WVP2hqyf7yVNJu+xuTTW5rKcrhklyl9W/wBzbVFefsdph8JODUpUaCb3qEYrwvKpb6D1NLU4XccPFyW9xTyrtfs28mcPW1oquSbqSla7TWWNr8vZAVdOVJb6tXtvO/8ARWEumm+aJ1w8nSaR10rN+xlprdZRjLxu0U5a3Ym3/Vtfkop/Q5upiHf3m/G4PrPazrjgivBi5m112cneUpN723J7+YWGLfN/iZgddkS65Kw3isuOZI6B41c35r+o/wB5JLZF/iRzqrP9IJCov5n4pEPAjVdQzZekZ391eLZap19l5Sp9yzNoxsNWhf2k2uCT9GzQhWg3ZQpx/wBUpSfrJbTHJBLajaGRvezRpzhL4l5SV/8AiDc7OyjF8m6sUvErYeVFzkpTUVG3tKMMsnxUbsv19PYSnFKnT6Z7ndqHc7qLuc7i06Sb/vyKeTa3+wWm9m6iuf7yLf1YHF4uC3NSd90Xs/oVK2tkH7mHpU3dPMs0n4XsvEzMZph1G27q9t2xO3GxUOnlqtqvmL8wtPJbqY133W8dxCtjZNWcm1vtm2GXLE34+gJ1juWJHHLKy7Wleyvs4rmBVGPF+Fyr0o7rGmloy1JludKPDZ5saKitntfQpdMLpx6WLUvQ0YVVs2W/3O/0Gr4l7Mtu3jczHWGeIYtBXcL8sbt3teKEZjrscehE6yjAlIQjUx8EESQhFEEgtMQhMpG5F/uo9xkOTvvEI58Xk683gWZj3EI2OclFibHEIoSGQ4hkkkh7iEIstYBfvI96OgWGjmXsx8kOI87qW1L5Ho4EtHzNLAYSHyR/CuZHWiCjhG4pRbcVs2XTe1bBCPOi280f1RvPaDOHi9g4hHvnlErDSEIBg2RYhFEMiRY4hksYZjiARBjS3CEAA2IQhgf/2Q=="/>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rgbClr val="000000"/>
              </a:solidFill>
            </a:endParaRPr>
          </a:p>
        </p:txBody>
      </p:sp>
      <p:sp>
        <p:nvSpPr>
          <p:cNvPr id="46083" name="AutoShape 6" descr="data:image/jpeg;base64,/9j/4AAQSkZJRgABAQAAAQABAAD/2wCEAAkGBhQSEBQUEhQVEhUUFA8QFBQVFBQVFA8UFBQVFBQQFBQXHCYeFxkkGRQUHy8gIycpLCwsFR4xNTAqNSYrLCkBCQoKDgwOGg8PGiofHBwsKSkpKSkpKSwpKSwsKSksKSksLCksKSkpKSksKSwsKSkpKSkpLCwsKSwpKSksKSkpKf/AABEIAMIBAwMBIgACEQEDEQH/xAAcAAABBQEBAQAAAAAAAAAAAAADAAECBAUGBwj/xABBEAACAQICBgcFBQYFBQAAAAAAAQIDEQQSBQYhMUFRExRhcYGRoSIyQlKxBxWS0fAWI1NiweEXQ3KCojNEY7Lx/8QAGQEAAwEBAQAAAAAAAAAAAAAAAAECAwQF/8QALhEAAgIBAwMBBgYDAAAAAAAAAAECEQMSITEEE0FRMkJhgZGhBRRxwdHwFWLh/9oADAMBAAIRAxEAPwDTUXzHVMMsKx3hGbWZgrE+lEsFIm9HMRRBVxdaJrRrE9GsQ6BuvcbpEWYaJfElHRL4gMp9IlzF06NKGiUEWiEAGS6/YwM1fgdCtFKxOGikIDmFTa4EnB8jpVopEnoyIFHMq/IJlbOilo5C+7UBRznRsToM6N6MRJYFASzmehZKFN8rnTLBx5DrDpDIZznRP5bDuhKx0EqK5EehQxGJToPkEWHlyRrumhKmAjJ6o3wRFYORr5ERcAAoRwz4vyHWCXO5c6MWQQFbqvIdYUPYeMAAqywzG6sW2hZWAFPqoi7kYhDK6ok1TLKgSUCiEyuqZNQLCgPlAoCoElALce5JQOMCSiPmHTAY6iSSIqRJSACSRJIG5jOqhDDWEA6wJ4kQ0GsK6K7qtg5QbAtFmVVApYlA3R5odUuwQ2Rliuwg6zDql2DuBRm2VlJse7LCiO6YyCrtEoPmWXSQ6ooBFdUiSph+jRJRQAVuiH6sWlTRONNAIqLCE1hC2NcAK6wiJrDonnFcBjdCuQh7iEFGd0wnXK2VLiTsiyAjxDG6ZjRigkYIRSIqbJxmGUVyJxguCEUDimSjHaHUCSpCGBcRp0i0qSJKCACnSoviTWDLkUiVx0LUyosETWES4FpEkAWysqA6olmwkhBbKzoEXQZcsMwC2Z88OyKw3aaEkClTfAQyvDDBOhDQosIqYCKToDPDPgX+iF0QBZmxwbHWFkaSpiyAFlFUWSVNltwIumAiplE0WuiG6MLGVWhrFrIx8ghlMRby9g4AczHCsNHDdo6qk41O01MrHhhe0NHD9pBVSSqiHYaNIIqYGNQIqgi0FUCSiDVQkqhIwqiPYH0hLpBFpIIkOC6UdVBWPSgyYrg1IkgsNBMdIZMfOFj0IdRHsMpEswtQaBrD2GuJsdk6GPlHsQux9oWRRMbMRsKwWFDuRFzJWHSCwIZh7BIxJ5QsAOQSphsosoWALoxdEGsKwAA6McLlEAHmFPSnaHjpZczketEo4s3ozOyjpcdaYOTpYoMsWFAdTHS7Cx0qzlViw1PHdpLRcaOqhpEPDGHL08d2lylj9hmzojGzoo4kLGuYMMWy1Tr9plKTOiONGuqoSMjLp1y3GqZ62a9qJeiyakVIVeLPPNdPtajSzUcHapUtl6a6cKbfyL42ue6/ME5PgmUYRVs73TWs+GwkU8RVjTzXyp3cpW35YxTbXbYwo/a/o67XSVNnxdDOz7uPmjwTH4+pXqOpWnKpOW+Undvs7uwrmyh6nI8u+yPpjAfaLo+qllxVOLfCpem1+NI6OjVjNKUZKUXtTi00+5rYz5HjVNLRWsFfDSzUKtSk+OSbSl3rc/ETh6MFl9UfVWUTR4boT7acVTsq6hiI7m2ujqfijsfjE9Z1f1qoYykqlGd92eD9+k38M48OO3c7bCHceTRVPg12JMBOuDWKKUrM5QaLlyNyusSSjWKM6DJkkDVQlnAQRE4yK+cWcLCi1cYDGoSdYLCglxXIdMPnCxUSuIjmEAUfPikEgwCkOpHYYFtVCbrlNSJJgMsdMThUK6ZKMhDNGjIvUpmPTqlmOIIaNYyZsRxNg0cYzFVRh6cZM55JHbjb9DepY0s08V3mLQpMuRpM5JtLyelji2t0Z+v+NxHU3HDxbztwquO2UabjLN3J2s3y7zxqVKzs9j7T3qFKRyuntQelk5Ussc22UJXUU+cGldX5bvoVhyJbM5ur6eU3qj9Dy1olQw0pyUYpttpJJNtvkrbzuZ/ZXXb9mdJLlKUnbxynWam6mLBxzzyyry+JXapxezJFvnxduzv1nniltucmPo8kpVJUjmtDfY9VntxFSNJWdlD253tsb+FLx4GvpP7JsPSwNaUZ1KlaEJVYzbyr2FdwyLZayfb2ncRbDwb3W7DhfUZL5PSfR40tj5vrYFx2p3Stx27eHabOpmkK9HF05ULubkoOC/zItrNCS5fS1+B7nHRNO1uhpWf/AI4bfQs0cBFO8YQi7WuoxTtyuluLfWWqo5V0el3qDTnyAyrNFjoxSoInFkZvkimir1iXcPHEy53LkaKG6KKOxSOCcaILFtbx+u3IziCUbspMyaLscRsDQlzKEYbBpY5LtHZNGtGa4DtJmdT0jHuCrGp8RBRY6PkNmIRxMbb/AFI9MnxuFhQbpBAXWX6QgsKPCEiSCrDvkSVG3Yd1nNRCEGSyMmqZNUxWOgaiSUAiRJBYUQjTZYpJLeiKm+Y6bJbspbF2lWXIu0JIyY3LeG7zCcdjtw5N+Dew0Yl+nlXIx6FBviX6eF5yt4nl5YQ8yZ7OOU69lGpSjFhlhb7jNhaPzPuVw8dIR/nX+ySOOUH7tmkn8S11WSJQo8/6EKGLg/j800/Uv0VB/EkYPLKHK+xlLI0gHQjxpW5l9YG/xepOOi+0j83ZzvPFcsz3ceMWaf3ciP3ezOXUy9Ce/EoOiAqTsastHvmZmOwDRWLqmnuzTHkjJ02VZ12Vli3fYTnh5LmVFRdz1sPUJ8svL06l7JfjinbaN1vwMzEzcVvKsMYjuxvUrPOzw0OjalXlJWFTwMmUaOk0uBfoaVXBGjs5i4tHqwCdBp7w0MWnvdkHhk7WTYyg6LfMlCLXYakIJonHARFYzJdSXaI2/u9CJthseLqATKQhILGqjtMbRBUFyCQoEumiS61bcg3FcSE6X8t/BgZJ8IpeBo0tLtLcn3ojPSbb3LyGiWzNdOXaTin8v1NB6Sb4JeCCrSL5LyQWIo05P5V5XCxq87/Q0qGkOcYvvSNPC6Rw1v3lOF+whstN+DCp463B+ZZp6Q7Denj8Fl9mnG/IUdK4Zf8Abx7/ANIycYvwdMM00Z0MTCXvJ+dizDRdOVnFP8TDy1ioJ2VCPp+RqaP0zQavKGXutY5Z4ZreDo7I9XB+1EyFoTb78o9zf5hJaIa2qpUfjfyubb05hlKyi+8lHWLDp+6/M5Jxzryn/f0NFlXKj91/JxmgNO4qrVlB0cTRitsJSjsl2O8Uk7bd7Osw9fEx3wqTX+2/0RkatfaHhq9WEI3zWqRkrr5Y1IzST3WeXbbamu/tFpejb3jCWCeR7wivr/wynma203/fgVKOOqW206i74r8yxTlN813pItUcXTlukGWXmjB/h03xX1OWWX/Up55LimDnVvvimaSorsH6uif8XmflErLFeDM6KDW6wF6LhvNnq6Bzw6sJ/h2eKKj1DXDZw+sVNRTSRyzO501opTbzTSMNavpv3r+R7PRQljx1Pk3z5FKvgjEVRoLDGSRurVyC3yBT0LFbVdnZqRyFLDY5mxhcfH4pIzXRil7vmToU4cY/UTA6XDaQp/MaVHFwe5nM4ShFcG/A2MNLkmvAyboqjX6VcxFNNcmInWPQeLKXYSsu07OWqMObRFapxW6XodayoycPU45QX6RJR/VjtYaBS5PviXKWio/LTfegeUWhHAqHZ9fzDQw1+C9Tv46Jj/BpeEn+Qb7phxow/GLuoWg8+jhHwt5ITpyXLyR6DDQsf4MPxFynomkv8qPoHcQqPM4vs9ETzvl6Hpn3bS/hR8kN91U2/cXkLuIdM82jLml5BYtdvoeiPVunL4F6jR1OpcYrzYtafgtNo89dXkl4hqbb/tY9BWqVBfChpas0l8InKvA7OQw+Gjb2kx8fgYujOMFacoSjGUr2i5K2Zpcr38Dq/ueh/wDBLQVF8ZeZn3C0jxrVLRlbR+JqQko1aUpYOlKcW04SrOUaUlF71meWS3q8WelU8A5cPqaVbU2g+k2yXSSpTdpNNOlkyZZLarOEX5l2OCjBe9u2bSZTLgkjPwuAkuJZjh5X2XZGrXknaKb7bbi/gIze9p+hldmns7kKaqLsL1OtJLbtLDou2y1wTp1P5fJFPG16mLyKfoP1oDVknvv5Bo0anGS8iSwj+b0BY5N8P5kJxiZ9TR1Oe9vyK89E0Y8Zmz1TtfoCr4aKV3f6mumSROpNmQsPSXPx2lmng6ctl79ydh1h4vak/Jr6lrDJJbmlz2W8yE7ZTB/cEP0kSjoeC3JeRdhO/B+gRI2UUzLU0Zz0dHgTp6PRfsIfbQdxlXqSEWhB24h3JGBHDwfw+o0sFD5fVmBDSNOPvVV4yQda0YWO+flmZ5TnlhxG/kenOCe92avV4cvqJU6f6Zm/tbhHxfflZTxms2FXuqUnxW5LxZUc+V7ODM+zF87fT+TpIU6XP1CLD0+ZwtTWuC92DXfL+xCOulvh8LnSnkfuCeHGvfO9dCHzMi4Ul8Z59X16k/dpxXe2zPra01ZfKu6K/qbRhN8qjnkoLh2enrEUluqFijUi90zyCem6r+LySX0Bx0hUvfNLzZp2WZ6ke2Rh/MKWHXzHjNPS1RfHL8TL1LWetH435ieJgmj1mNK25hl22PJv2urfOxQ1oq5s2eTdrb7IShJDdPyesuhF70iSopcEeZUNd60eN+/aWlr9W5LyHxyg0N8M9ClQRHoY8UvI4Fa81uSJ/ttWfCPr+ZDa9DRYZvyd5ljyQKpJcDhlrbX5x8iFTWWs98l4IyczSPTS8nZVNIuIH74bbtZHE1NJVZb5MFKtN8ZEW/U2/L/A9EjpRJK738toWWk4rezzVVJ835stYbFpe/UfhctSkuGZSwJco9Cp6ShLcw9Opc4/B6foR3ts1Ket2Ht7z8i4ZJ3uc88aXsm81+rg+rRve1+/b9TJWtuHfxE1rPR4M17kfJChI14wS3Kw5kLWKHgHhpum/iF34A8UvQ0BFSOkYPc7+ATrS5P8Mn6pD7sXwyXCS8BhAZYiz92T7kIWtC0s+f4LbtYTOrlNVR1M3o3UkuDShWiuF+8apUT27F3FFVBZyVDezR5tqDyntGBoki+DHkmkEjSYqaCXJcjRQIdD3CVMnmGzDtkuKFkFYV2JRb3JjsihXHUg0dH1Pkl5MPR0TUfwSfcmS5xXkpQZXpRb3GjQ0ZUfYXcBoKopL2JLvR2ujtCqyc47eNzzep6qUdsas78cccI6pnIYbQEpPizZw+qD4qx11GlCO7KvFCqVItPJON1wun4HHKPUTjqcq+C5IfV71CNfqYdDVKC3llarU+30KeO01WpySeWz7rrxRny1hqKV7v8AFcyhjveTk/nRrXUS31I3lqtDtCLVmmZVPXFrek/CzDx11hxizqjiweVL6v8Akxl+aXn7mhLVmk1azMTFahZm8tRLwNSnrhRttunytcs4fWOjN2UvOyN4xwR3i2vr+9mTl1C2e/3Oa/w8l/EXqSX2fNb6it4nYrFx+ZeaFWxcYRcpSUYpXcm9iN9UXxIwc5ehwlfV2nTe2dR/6aFaXqo2J4fAUeVdvl1at+R0C1xw7nli5S2Xuouz7Fct/f8AQsr1YRur5ZSipLvTZEmuGzTVJK9Jn4LQlOa2Rkv9dOpC/wCI1KOjIx3KP4f7mJpnXqlSh+6cakt1rxt/7JmD/iZVuv3dJLZtbls8E2JY01aVibm/geg9AuS8v7iafZ5f3ORo64uazdJQiuKzSTv3Sptk56edReziKceds136QIcq8DWKT5Z1DrfzLyEcO8dP+LN9qqNX8HWERr+Jp2DyuMySkDT2CzntHCHTJKRV6QdTCg1F2NZLtCrFq1svjd/QoKROMiXFFKbNLDVE38Pc823yRtYanTkryoyVlvjOy/5J3Oew9dRaeV33r2mvHYbeE1nkl7Uqi7Iy2PxZzZYy91fc6scl7zL+Dw6d3DCTqLdd1El9DTp0qsN2FoRzO2WUlO/qmZc9datrRiuXtSS9WVP2hqyf7yVNJu+xuTTW5rKcrhklyl9W/wBzbVFefsdph8JODUpUaCb3qEYrwvKpb6D1NLU4XccPFyW9xTyrtfs28mcPW1oquSbqSla7TWWNr8vZAVdOVJb6tXtvO/8ARWEumm+aJ1w8nSaR10rN+xlprdZRjLxu0U5a3Ym3/Vtfkop/Q5upiHf3m/G4PrPazrjgivBi5m112cneUpN723J7+YWGLfN/iZgddkS65Kw3isuOZI6B41c35r+o/wB5JLZF/iRzqrP9IJCov5n4pEPAjVdQzZekZ391eLZap19l5Sp9yzNoxsNWhf2k2uCT9GzQhWg3ZQpx/wBUpSfrJbTHJBLajaGRvezRpzhL4l5SV/8AiDc7OyjF8m6sUvErYeVFzkpTUVG3tKMMsnxUbsv19PYSnFKnT6Z7ndqHc7qLuc7i06Sb/vyKeTa3+wWm9m6iuf7yLf1YHF4uC3NSd90Xs/oVK2tkH7mHpU3dPMs0n4XsvEzMZph1G27q9t2xO3GxUOnlqtqvmL8wtPJbqY133W8dxCtjZNWcm1vtm2GXLE34+gJ1juWJHHLKy7Wleyvs4rmBVGPF+Fyr0o7rGmloy1JludKPDZ5saKitntfQpdMLpx6WLUvQ0YVVs2W/3O/0Gr4l7Mtu3jczHWGeIYtBXcL8sbt3teKEZjrscehE6yjAlIQjUx8EESQhFEEgtMQhMpG5F/uo9xkOTvvEI58Xk683gWZj3EI2OclFibHEIoSGQ4hkkkh7iEIstYBfvI96OgWGjmXsx8kOI87qW1L5Ho4EtHzNLAYSHyR/CuZHWiCjhG4pRbcVs2XTe1bBCPOi280f1RvPaDOHi9g4hHvnlErDSEIBg2RYhFEMiRY4hksYZjiARBjS3CEAA2IQhgf/2Q=="/>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solidFill>
                <a:srgbClr val="000000"/>
              </a:solidFill>
            </a:endParaRPr>
          </a:p>
        </p:txBody>
      </p:sp>
      <p:sp>
        <p:nvSpPr>
          <p:cNvPr id="46084" name="Text Box 13"/>
          <p:cNvSpPr txBox="1">
            <a:spLocks noChangeArrowheads="1"/>
          </p:cNvSpPr>
          <p:nvPr/>
        </p:nvSpPr>
        <p:spPr bwMode="auto">
          <a:xfrm>
            <a:off x="3238500" y="1300163"/>
            <a:ext cx="5976938" cy="1200150"/>
          </a:xfrm>
          <a:prstGeom prst="rect">
            <a:avLst/>
          </a:prstGeom>
          <a:solidFill>
            <a:srgbClr val="11225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pt-BR" altLang="es-CL" b="1">
                <a:solidFill>
                  <a:srgbClr val="FFFF00"/>
                </a:solidFill>
              </a:rPr>
              <a:t>TÉRMINO DE LA U.T. Nº 2</a:t>
            </a:r>
          </a:p>
          <a:p>
            <a:pPr algn="ctr" eaLnBrk="1" hangingPunct="1">
              <a:spcBef>
                <a:spcPct val="50000"/>
              </a:spcBef>
            </a:pPr>
            <a:endParaRPr lang="pt-BR" altLang="es-CL" b="1">
              <a:solidFill>
                <a:srgbClr val="FFFF00"/>
              </a:solidFill>
            </a:endParaRPr>
          </a:p>
          <a:p>
            <a:pPr algn="ctr" eaLnBrk="1" hangingPunct="1">
              <a:spcBef>
                <a:spcPct val="50000"/>
              </a:spcBef>
            </a:pPr>
            <a:r>
              <a:rPr lang="pt-BR" altLang="es-CL" b="1">
                <a:solidFill>
                  <a:srgbClr val="FFFF00"/>
                </a:solidFill>
              </a:rPr>
              <a:t>RADIOCOMUNICACIONES</a:t>
            </a:r>
            <a:endParaRPr lang="es-CL" altLang="es-CL" sz="1400" b="1">
              <a:solidFill>
                <a:srgbClr val="FFFF00"/>
              </a:solidFill>
            </a:endParaRPr>
          </a:p>
        </p:txBody>
      </p:sp>
      <p:pic>
        <p:nvPicPr>
          <p:cNvPr id="46085"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03389" y="3357564"/>
            <a:ext cx="4105275"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41" descr="100_45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3976" y="3429000"/>
            <a:ext cx="3724275" cy="2795588"/>
          </a:xfrm>
          <a:prstGeom prst="rect">
            <a:avLst/>
          </a:prstGeom>
          <a:noFill/>
          <a:ln w="57150" cmpd="thickThin">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689766"/>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2114</TotalTime>
  <Words>3460</Words>
  <Application>Microsoft Office PowerPoint</Application>
  <PresentationFormat>Panorámica</PresentationFormat>
  <Paragraphs>385</Paragraphs>
  <Slides>39</Slides>
  <Notes>4</Notes>
  <HiddenSlides>0</HiddenSlides>
  <MMClips>0</MMClips>
  <ScaleCrop>false</ScaleCrop>
  <HeadingPairs>
    <vt:vector size="8" baseType="variant">
      <vt:variant>
        <vt:lpstr>Fuentes usadas</vt:lpstr>
      </vt:variant>
      <vt:variant>
        <vt:i4>6</vt:i4>
      </vt:variant>
      <vt:variant>
        <vt:lpstr>Tema</vt:lpstr>
      </vt:variant>
      <vt:variant>
        <vt:i4>1</vt:i4>
      </vt:variant>
      <vt:variant>
        <vt:lpstr>Servidores OLE incrustados</vt:lpstr>
      </vt:variant>
      <vt:variant>
        <vt:i4>1</vt:i4>
      </vt:variant>
      <vt:variant>
        <vt:lpstr>Títulos de diapositiva</vt:lpstr>
      </vt:variant>
      <vt:variant>
        <vt:i4>39</vt:i4>
      </vt:variant>
    </vt:vector>
  </HeadingPairs>
  <TitlesOfParts>
    <vt:vector size="47" baseType="lpstr">
      <vt:lpstr>Arial</vt:lpstr>
      <vt:lpstr>Arial Black</vt:lpstr>
      <vt:lpstr>Calibri</vt:lpstr>
      <vt:lpstr>Calibri Light</vt:lpstr>
      <vt:lpstr>DejaVu Sans</vt:lpstr>
      <vt:lpstr>Wingdings</vt:lpstr>
      <vt:lpstr>Tema de Office</vt:lpstr>
      <vt:lpstr>Diapositiva de Microsoft PowerPoint</vt:lpstr>
      <vt:lpstr>“COMUNICACIONES DE COMBATE”</vt:lpstr>
      <vt:lpstr>“COMUNICACIONES”</vt:lpstr>
      <vt:lpstr>OBJETIVOS Y CONTENIDOS</vt:lpstr>
      <vt:lpstr>GENERALIDADES</vt:lpstr>
      <vt:lpstr>GENERALIDADES</vt:lpstr>
      <vt:lpstr>GENERALIDADES</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UT 2   RADIOCOMUNICACIONES </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1  “DEFINICIONES GENERALES”</dc:title>
  <dc:creator>Juan Carlos Uribe Aranda</dc:creator>
  <cp:lastModifiedBy>16941282-0</cp:lastModifiedBy>
  <cp:revision>99</cp:revision>
  <dcterms:created xsi:type="dcterms:W3CDTF">2020-06-15T15:57:52Z</dcterms:created>
  <dcterms:modified xsi:type="dcterms:W3CDTF">2022-07-15T03:43:04Z</dcterms:modified>
</cp:coreProperties>
</file>