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88"/>
  </p:notesMasterIdLst>
  <p:sldIdLst>
    <p:sldId id="314" r:id="rId5"/>
    <p:sldId id="315" r:id="rId6"/>
    <p:sldId id="414" r:id="rId7"/>
    <p:sldId id="257" r:id="rId8"/>
    <p:sldId id="416" r:id="rId9"/>
    <p:sldId id="417" r:id="rId10"/>
    <p:sldId id="415" r:id="rId11"/>
    <p:sldId id="350" r:id="rId12"/>
    <p:sldId id="349" r:id="rId13"/>
    <p:sldId id="351" r:id="rId14"/>
    <p:sldId id="309" r:id="rId15"/>
    <p:sldId id="437" r:id="rId16"/>
    <p:sldId id="413" r:id="rId17"/>
    <p:sldId id="399" r:id="rId18"/>
    <p:sldId id="420" r:id="rId19"/>
    <p:sldId id="436" r:id="rId20"/>
    <p:sldId id="312" r:id="rId21"/>
    <p:sldId id="316" r:id="rId22"/>
    <p:sldId id="353" r:id="rId23"/>
    <p:sldId id="387" r:id="rId24"/>
    <p:sldId id="317" r:id="rId25"/>
    <p:sldId id="386" r:id="rId26"/>
    <p:sldId id="388" r:id="rId27"/>
    <p:sldId id="439" r:id="rId28"/>
    <p:sldId id="418" r:id="rId29"/>
    <p:sldId id="419" r:id="rId30"/>
    <p:sldId id="321" r:id="rId31"/>
    <p:sldId id="400" r:id="rId32"/>
    <p:sldId id="424" r:id="rId33"/>
    <p:sldId id="410" r:id="rId34"/>
    <p:sldId id="425" r:id="rId35"/>
    <p:sldId id="370" r:id="rId36"/>
    <p:sldId id="421" r:id="rId37"/>
    <p:sldId id="336" r:id="rId38"/>
    <p:sldId id="337" r:id="rId39"/>
    <p:sldId id="342" r:id="rId40"/>
    <p:sldId id="338" r:id="rId41"/>
    <p:sldId id="339" r:id="rId42"/>
    <p:sldId id="422" r:id="rId43"/>
    <p:sldId id="384" r:id="rId44"/>
    <p:sldId id="344" r:id="rId45"/>
    <p:sldId id="345" r:id="rId46"/>
    <p:sldId id="365" r:id="rId47"/>
    <p:sldId id="368" r:id="rId48"/>
    <p:sldId id="423" r:id="rId49"/>
    <p:sldId id="427" r:id="rId50"/>
    <p:sldId id="434" r:id="rId51"/>
    <p:sldId id="435" r:id="rId52"/>
    <p:sldId id="411" r:id="rId53"/>
    <p:sldId id="369" r:id="rId54"/>
    <p:sldId id="373" r:id="rId55"/>
    <p:sldId id="430" r:id="rId56"/>
    <p:sldId id="374" r:id="rId57"/>
    <p:sldId id="371" r:id="rId58"/>
    <p:sldId id="376" r:id="rId59"/>
    <p:sldId id="326" r:id="rId60"/>
    <p:sldId id="323" r:id="rId61"/>
    <p:sldId id="324" r:id="rId62"/>
    <p:sldId id="325" r:id="rId63"/>
    <p:sldId id="327" r:id="rId64"/>
    <p:sldId id="395" r:id="rId65"/>
    <p:sldId id="385" r:id="rId66"/>
    <p:sldId id="383" r:id="rId67"/>
    <p:sldId id="432" r:id="rId68"/>
    <p:sldId id="355" r:id="rId69"/>
    <p:sldId id="396" r:id="rId70"/>
    <p:sldId id="397" r:id="rId71"/>
    <p:sldId id="330" r:id="rId72"/>
    <p:sldId id="428" r:id="rId73"/>
    <p:sldId id="433" r:id="rId74"/>
    <p:sldId id="431" r:id="rId75"/>
    <p:sldId id="426" r:id="rId76"/>
    <p:sldId id="394" r:id="rId77"/>
    <p:sldId id="389" r:id="rId78"/>
    <p:sldId id="404" r:id="rId79"/>
    <p:sldId id="390" r:id="rId80"/>
    <p:sldId id="393" r:id="rId81"/>
    <p:sldId id="377" r:id="rId82"/>
    <p:sldId id="331" r:id="rId83"/>
    <p:sldId id="332" r:id="rId84"/>
    <p:sldId id="391" r:id="rId85"/>
    <p:sldId id="392" r:id="rId86"/>
    <p:sldId id="356" r:id="rId8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2DA8D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7" autoAdjust="0"/>
    <p:restoredTop sz="94660"/>
  </p:normalViewPr>
  <p:slideViewPr>
    <p:cSldViewPr>
      <p:cViewPr varScale="1">
        <p:scale>
          <a:sx n="65" d="100"/>
          <a:sy n="65" d="100"/>
        </p:scale>
        <p:origin x="1320" y="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slide" Target="slides/slide72.xml"/><Relationship Id="rId84" Type="http://schemas.openxmlformats.org/officeDocument/2006/relationships/slide" Target="slides/slide80.xml"/><Relationship Id="rId89"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slide" Target="slides/slide75.xml"/><Relationship Id="rId87" Type="http://schemas.openxmlformats.org/officeDocument/2006/relationships/slide" Target="slides/slide83.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slide" Target="slides/slide78.xml"/><Relationship Id="rId90"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notesMaster" Target="notesMasters/notesMaster1.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4.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E772534-832A-4231-9E80-EA49C2CAFF4D}" type="datetimeFigureOut">
              <a:rPr lang="es-ES" smtClean="0"/>
              <a:pPr/>
              <a:t>04/07/2024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1805FE-EEC5-4407-B760-1F4A9E00F398}" type="slidenum">
              <a:rPr lang="es-ES" smtClean="0"/>
              <a:pPr/>
              <a:t>‹Nº›</a:t>
            </a:fld>
            <a:endParaRPr lang="es-ES"/>
          </a:p>
        </p:txBody>
      </p:sp>
    </p:spTree>
    <p:extLst>
      <p:ext uri="{BB962C8B-B14F-4D97-AF65-F5344CB8AC3E}">
        <p14:creationId xmlns:p14="http://schemas.microsoft.com/office/powerpoint/2010/main" val="38290873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73</a:t>
            </a:fld>
            <a:endParaRPr lang="es-ES"/>
          </a:p>
        </p:txBody>
      </p:sp>
    </p:spTree>
    <p:extLst>
      <p:ext uri="{BB962C8B-B14F-4D97-AF65-F5344CB8AC3E}">
        <p14:creationId xmlns:p14="http://schemas.microsoft.com/office/powerpoint/2010/main" val="23528074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74</a:t>
            </a:fld>
            <a:endParaRPr lang="es-ES"/>
          </a:p>
        </p:txBody>
      </p:sp>
    </p:spTree>
    <p:extLst>
      <p:ext uri="{BB962C8B-B14F-4D97-AF65-F5344CB8AC3E}">
        <p14:creationId xmlns:p14="http://schemas.microsoft.com/office/powerpoint/2010/main" val="15364867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75</a:t>
            </a:fld>
            <a:endParaRPr lang="es-ES"/>
          </a:p>
        </p:txBody>
      </p:sp>
    </p:spTree>
    <p:extLst>
      <p:ext uri="{BB962C8B-B14F-4D97-AF65-F5344CB8AC3E}">
        <p14:creationId xmlns:p14="http://schemas.microsoft.com/office/powerpoint/2010/main" val="13086255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76</a:t>
            </a:fld>
            <a:endParaRPr lang="es-ES"/>
          </a:p>
        </p:txBody>
      </p:sp>
    </p:spTree>
    <p:extLst>
      <p:ext uri="{BB962C8B-B14F-4D97-AF65-F5344CB8AC3E}">
        <p14:creationId xmlns:p14="http://schemas.microsoft.com/office/powerpoint/2010/main" val="21991903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77</a:t>
            </a:fld>
            <a:endParaRPr lang="es-ES"/>
          </a:p>
        </p:txBody>
      </p:sp>
    </p:spTree>
    <p:extLst>
      <p:ext uri="{BB962C8B-B14F-4D97-AF65-F5344CB8AC3E}">
        <p14:creationId xmlns:p14="http://schemas.microsoft.com/office/powerpoint/2010/main" val="21745325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81</a:t>
            </a:fld>
            <a:endParaRPr lang="es-ES"/>
          </a:p>
        </p:txBody>
      </p:sp>
    </p:spTree>
    <p:extLst>
      <p:ext uri="{BB962C8B-B14F-4D97-AF65-F5344CB8AC3E}">
        <p14:creationId xmlns:p14="http://schemas.microsoft.com/office/powerpoint/2010/main" val="26411242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82</a:t>
            </a:fld>
            <a:endParaRPr lang="es-ES"/>
          </a:p>
        </p:txBody>
      </p:sp>
    </p:spTree>
    <p:extLst>
      <p:ext uri="{BB962C8B-B14F-4D97-AF65-F5344CB8AC3E}">
        <p14:creationId xmlns:p14="http://schemas.microsoft.com/office/powerpoint/2010/main" val="9744707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C38C0901-CA30-46FB-B6E4-8DBACF9943FD}" type="datetime1">
              <a:rPr lang="es-ES" smtClean="0"/>
              <a:pPr/>
              <a:t>04/07/2024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B209F23A-443E-43DC-9A76-5538BEDD3DA3}" type="datetime1">
              <a:rPr lang="es-ES" smtClean="0"/>
              <a:pPr/>
              <a:t>04/07/2024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95D303AD-71EA-40B4-960A-4749746F1F37}" type="datetime1">
              <a:rPr lang="es-ES" smtClean="0"/>
              <a:pPr/>
              <a:t>04/07/2024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5AC1E082-348C-4EF2-ABC5-8463FC7F8E9B}" type="datetime1">
              <a:rPr lang="es-ES" smtClean="0"/>
              <a:pPr/>
              <a:t>04/07/2024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EDBC6A14-1846-4688-B8F1-6201895C94C1}" type="datetime1">
              <a:rPr lang="es-ES" smtClean="0"/>
              <a:pPr/>
              <a:t>04/07/2024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02561DE3-AD82-4BAC-BD2C-862F7038691E}" type="datetime1">
              <a:rPr lang="es-ES" smtClean="0"/>
              <a:pPr/>
              <a:t>04/07/2024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9526E27-79BD-4590-BE78-6C359C983F27}" type="datetime1">
              <a:rPr lang="es-ES" smtClean="0"/>
              <a:pPr/>
              <a:t>04/07/2024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9A3C9001-EFEE-462D-8093-B0F544164CFF}" type="datetime1">
              <a:rPr lang="es-ES" smtClean="0"/>
              <a:pPr/>
              <a:t>04/07/2024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0D27A65E-9DCD-41C7-8D41-BFD6E2A58937}" type="datetime1">
              <a:rPr lang="es-ES" smtClean="0"/>
              <a:pPr/>
              <a:t>04/07/2024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5165AB3B-1FCC-4FCB-8BF6-3E2741A76976}" type="datetime1">
              <a:rPr lang="es-ES" smtClean="0"/>
              <a:pPr/>
              <a:t>04/07/2024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D03A2A52-3B2E-4ED4-88B0-013DE32E928B}" type="datetime1">
              <a:rPr lang="es-ES" smtClean="0"/>
              <a:pPr/>
              <a:t>04/07/2024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4500"/>
            </a:lvl1pPr>
          </a:lstStyle>
          <a:p>
            <a:r>
              <a:rPr lang="es-ES"/>
              <a:t>Haga clic para modificar el estilo de título del patrón</a:t>
            </a:r>
            <a:endParaRPr lang="en-US"/>
          </a:p>
        </p:txBody>
      </p:sp>
      <p:sp>
        <p:nvSpPr>
          <p:cNvPr id="3" name="Subtítulo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a:t>Haga clic para editar el estilo de subtítulo del patrón</a:t>
            </a:r>
            <a:endParaRPr lang="en-US"/>
          </a:p>
        </p:txBody>
      </p:sp>
      <p:sp>
        <p:nvSpPr>
          <p:cNvPr id="4" name="Marcador de fecha 3"/>
          <p:cNvSpPr>
            <a:spLocks noGrp="1"/>
          </p:cNvSpPr>
          <p:nvPr>
            <p:ph type="dt" sz="half" idx="10"/>
          </p:nvPr>
        </p:nvSpPr>
        <p:spPr/>
        <p:txBody>
          <a:bodyPr/>
          <a:lstStyle/>
          <a:p>
            <a:pPr defTabSz="685800"/>
            <a:fld id="{ED9C698E-C86D-43CC-865D-08D8F01EB394}" type="datetimeFigureOut">
              <a:rPr lang="en-US" smtClean="0">
                <a:solidFill>
                  <a:prstClr val="black">
                    <a:tint val="75000"/>
                  </a:prstClr>
                </a:solidFill>
              </a:rPr>
              <a:pPr defTabSz="685800"/>
              <a:t>7/4/2024</a:t>
            </a:fld>
            <a:endParaRPr lang="en-US">
              <a:solidFill>
                <a:prstClr val="black">
                  <a:tint val="75000"/>
                </a:prstClr>
              </a:solidFill>
            </a:endParaRPr>
          </a:p>
        </p:txBody>
      </p:sp>
      <p:sp>
        <p:nvSpPr>
          <p:cNvPr id="5" name="Marcador de pie de página 4"/>
          <p:cNvSpPr>
            <a:spLocks noGrp="1"/>
          </p:cNvSpPr>
          <p:nvPr>
            <p:ph type="ftr" sz="quarter" idx="11"/>
          </p:nvPr>
        </p:nvSpPr>
        <p:spPr/>
        <p:txBody>
          <a:bodyPr/>
          <a:lstStyle/>
          <a:p>
            <a:pPr defTabSz="685800"/>
            <a:endParaRPr lang="en-US">
              <a:solidFill>
                <a:prstClr val="black">
                  <a:tint val="75000"/>
                </a:prstClr>
              </a:solidFill>
            </a:endParaRPr>
          </a:p>
        </p:txBody>
      </p:sp>
      <p:sp>
        <p:nvSpPr>
          <p:cNvPr id="6" name="Marcador de número de diapositiva 5"/>
          <p:cNvSpPr>
            <a:spLocks noGrp="1"/>
          </p:cNvSpPr>
          <p:nvPr>
            <p:ph type="sldNum" sz="quarter" idx="12"/>
          </p:nvPr>
        </p:nvSpPr>
        <p:spPr/>
        <p:txBody>
          <a:bodyPr/>
          <a:lstStyle/>
          <a:p>
            <a:pPr defTabSz="685800"/>
            <a:fld id="{70AABED3-7F00-4078-9D24-9949D946EBF1}" type="slidenum">
              <a:rPr lang="en-US" smtClean="0">
                <a:solidFill>
                  <a:prstClr val="black">
                    <a:tint val="75000"/>
                  </a:prstClr>
                </a:solidFill>
              </a:rPr>
              <a:pPr defTabSz="685800"/>
              <a:t>‹Nº›</a:t>
            </a:fld>
            <a:endParaRPr lang="en-US">
              <a:solidFill>
                <a:prstClr val="black">
                  <a:tint val="75000"/>
                </a:prstClr>
              </a:solidFill>
            </a:endParaRPr>
          </a:p>
        </p:txBody>
      </p:sp>
    </p:spTree>
    <p:extLst>
      <p:ext uri="{BB962C8B-B14F-4D97-AF65-F5344CB8AC3E}">
        <p14:creationId xmlns:p14="http://schemas.microsoft.com/office/powerpoint/2010/main" val="13187285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pPr defTabSz="685800"/>
            <a:fld id="{ED9C698E-C86D-43CC-865D-08D8F01EB394}" type="datetimeFigureOut">
              <a:rPr lang="en-US" smtClean="0">
                <a:solidFill>
                  <a:prstClr val="black">
                    <a:tint val="75000"/>
                  </a:prstClr>
                </a:solidFill>
              </a:rPr>
              <a:pPr defTabSz="685800"/>
              <a:t>7/4/2024</a:t>
            </a:fld>
            <a:endParaRPr lang="en-US">
              <a:solidFill>
                <a:prstClr val="black">
                  <a:tint val="75000"/>
                </a:prstClr>
              </a:solidFill>
            </a:endParaRPr>
          </a:p>
        </p:txBody>
      </p:sp>
      <p:sp>
        <p:nvSpPr>
          <p:cNvPr id="5" name="Marcador de pie de página 4"/>
          <p:cNvSpPr>
            <a:spLocks noGrp="1"/>
          </p:cNvSpPr>
          <p:nvPr>
            <p:ph type="ftr" sz="quarter" idx="11"/>
          </p:nvPr>
        </p:nvSpPr>
        <p:spPr/>
        <p:txBody>
          <a:bodyPr/>
          <a:lstStyle/>
          <a:p>
            <a:pPr defTabSz="685800"/>
            <a:endParaRPr lang="en-US">
              <a:solidFill>
                <a:prstClr val="black">
                  <a:tint val="75000"/>
                </a:prstClr>
              </a:solidFill>
            </a:endParaRPr>
          </a:p>
        </p:txBody>
      </p:sp>
      <p:sp>
        <p:nvSpPr>
          <p:cNvPr id="6" name="Marcador de número de diapositiva 5"/>
          <p:cNvSpPr>
            <a:spLocks noGrp="1"/>
          </p:cNvSpPr>
          <p:nvPr>
            <p:ph type="sldNum" sz="quarter" idx="12"/>
          </p:nvPr>
        </p:nvSpPr>
        <p:spPr/>
        <p:txBody>
          <a:bodyPr/>
          <a:lstStyle/>
          <a:p>
            <a:pPr defTabSz="685800"/>
            <a:fld id="{70AABED3-7F00-4078-9D24-9949D946EBF1}" type="slidenum">
              <a:rPr lang="en-US" smtClean="0">
                <a:solidFill>
                  <a:prstClr val="black">
                    <a:tint val="75000"/>
                  </a:prstClr>
                </a:solidFill>
              </a:rPr>
              <a:pPr defTabSz="685800"/>
              <a:t>‹Nº›</a:t>
            </a:fld>
            <a:endParaRPr lang="en-US">
              <a:solidFill>
                <a:prstClr val="black">
                  <a:tint val="75000"/>
                </a:prstClr>
              </a:solidFill>
            </a:endParaRPr>
          </a:p>
        </p:txBody>
      </p:sp>
    </p:spTree>
    <p:extLst>
      <p:ext uri="{BB962C8B-B14F-4D97-AF65-F5344CB8AC3E}">
        <p14:creationId xmlns:p14="http://schemas.microsoft.com/office/powerpoint/2010/main" val="22507741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9"/>
            <a:ext cx="7886700" cy="2852737"/>
          </a:xfrm>
        </p:spPr>
        <p:txBody>
          <a:bodyPr anchor="b"/>
          <a:lstStyle>
            <a:lvl1pPr>
              <a:defRPr sz="4500"/>
            </a:lvl1pPr>
          </a:lstStyle>
          <a:p>
            <a:r>
              <a:rPr lang="es-ES"/>
              <a:t>Haga clic para modificar el estilo de título del patrón</a:t>
            </a:r>
            <a:endParaRPr lang="en-US"/>
          </a:p>
        </p:txBody>
      </p:sp>
      <p:sp>
        <p:nvSpPr>
          <p:cNvPr id="3" name="Marcador de texto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pPr defTabSz="685800"/>
            <a:fld id="{ED9C698E-C86D-43CC-865D-08D8F01EB394}" type="datetimeFigureOut">
              <a:rPr lang="en-US" smtClean="0">
                <a:solidFill>
                  <a:prstClr val="black">
                    <a:tint val="75000"/>
                  </a:prstClr>
                </a:solidFill>
              </a:rPr>
              <a:pPr defTabSz="685800"/>
              <a:t>7/4/2024</a:t>
            </a:fld>
            <a:endParaRPr lang="en-US">
              <a:solidFill>
                <a:prstClr val="black">
                  <a:tint val="75000"/>
                </a:prstClr>
              </a:solidFill>
            </a:endParaRPr>
          </a:p>
        </p:txBody>
      </p:sp>
      <p:sp>
        <p:nvSpPr>
          <p:cNvPr id="5" name="Marcador de pie de página 4"/>
          <p:cNvSpPr>
            <a:spLocks noGrp="1"/>
          </p:cNvSpPr>
          <p:nvPr>
            <p:ph type="ftr" sz="quarter" idx="11"/>
          </p:nvPr>
        </p:nvSpPr>
        <p:spPr/>
        <p:txBody>
          <a:bodyPr/>
          <a:lstStyle/>
          <a:p>
            <a:pPr defTabSz="685800"/>
            <a:endParaRPr lang="en-US">
              <a:solidFill>
                <a:prstClr val="black">
                  <a:tint val="75000"/>
                </a:prstClr>
              </a:solidFill>
            </a:endParaRPr>
          </a:p>
        </p:txBody>
      </p:sp>
      <p:sp>
        <p:nvSpPr>
          <p:cNvPr id="6" name="Marcador de número de diapositiva 5"/>
          <p:cNvSpPr>
            <a:spLocks noGrp="1"/>
          </p:cNvSpPr>
          <p:nvPr>
            <p:ph type="sldNum" sz="quarter" idx="12"/>
          </p:nvPr>
        </p:nvSpPr>
        <p:spPr/>
        <p:txBody>
          <a:bodyPr/>
          <a:lstStyle/>
          <a:p>
            <a:pPr defTabSz="685800"/>
            <a:fld id="{70AABED3-7F00-4078-9D24-9949D946EBF1}" type="slidenum">
              <a:rPr lang="en-US" smtClean="0">
                <a:solidFill>
                  <a:prstClr val="black">
                    <a:tint val="75000"/>
                  </a:prstClr>
                </a:solidFill>
              </a:rPr>
              <a:pPr defTabSz="685800"/>
              <a:t>‹Nº›</a:t>
            </a:fld>
            <a:endParaRPr lang="en-US">
              <a:solidFill>
                <a:prstClr val="black">
                  <a:tint val="75000"/>
                </a:prstClr>
              </a:solidFill>
            </a:endParaRPr>
          </a:p>
        </p:txBody>
      </p:sp>
    </p:spTree>
    <p:extLst>
      <p:ext uri="{BB962C8B-B14F-4D97-AF65-F5344CB8AC3E}">
        <p14:creationId xmlns:p14="http://schemas.microsoft.com/office/powerpoint/2010/main" val="25710209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628650" y="1825625"/>
            <a:ext cx="38862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4629150" y="1825625"/>
            <a:ext cx="38862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fecha 4"/>
          <p:cNvSpPr>
            <a:spLocks noGrp="1"/>
          </p:cNvSpPr>
          <p:nvPr>
            <p:ph type="dt" sz="half" idx="10"/>
          </p:nvPr>
        </p:nvSpPr>
        <p:spPr/>
        <p:txBody>
          <a:bodyPr/>
          <a:lstStyle/>
          <a:p>
            <a:pPr defTabSz="685800"/>
            <a:fld id="{ED9C698E-C86D-43CC-865D-08D8F01EB394}" type="datetimeFigureOut">
              <a:rPr lang="en-US" smtClean="0">
                <a:solidFill>
                  <a:prstClr val="black">
                    <a:tint val="75000"/>
                  </a:prstClr>
                </a:solidFill>
              </a:rPr>
              <a:pPr defTabSz="685800"/>
              <a:t>7/4/2024</a:t>
            </a:fld>
            <a:endParaRPr lang="en-US">
              <a:solidFill>
                <a:prstClr val="black">
                  <a:tint val="75000"/>
                </a:prstClr>
              </a:solidFill>
            </a:endParaRPr>
          </a:p>
        </p:txBody>
      </p:sp>
      <p:sp>
        <p:nvSpPr>
          <p:cNvPr id="6" name="Marcador de pie de página 5"/>
          <p:cNvSpPr>
            <a:spLocks noGrp="1"/>
          </p:cNvSpPr>
          <p:nvPr>
            <p:ph type="ftr" sz="quarter" idx="11"/>
          </p:nvPr>
        </p:nvSpPr>
        <p:spPr/>
        <p:txBody>
          <a:bodyPr/>
          <a:lstStyle/>
          <a:p>
            <a:pPr defTabSz="685800"/>
            <a:endParaRPr lang="en-US">
              <a:solidFill>
                <a:prstClr val="black">
                  <a:tint val="75000"/>
                </a:prstClr>
              </a:solidFill>
            </a:endParaRPr>
          </a:p>
        </p:txBody>
      </p:sp>
      <p:sp>
        <p:nvSpPr>
          <p:cNvPr id="7" name="Marcador de número de diapositiva 6"/>
          <p:cNvSpPr>
            <a:spLocks noGrp="1"/>
          </p:cNvSpPr>
          <p:nvPr>
            <p:ph type="sldNum" sz="quarter" idx="12"/>
          </p:nvPr>
        </p:nvSpPr>
        <p:spPr/>
        <p:txBody>
          <a:bodyPr/>
          <a:lstStyle/>
          <a:p>
            <a:pPr defTabSz="685800"/>
            <a:fld id="{70AABED3-7F00-4078-9D24-9949D946EBF1}" type="slidenum">
              <a:rPr lang="en-US" smtClean="0">
                <a:solidFill>
                  <a:prstClr val="black">
                    <a:tint val="75000"/>
                  </a:prstClr>
                </a:solidFill>
              </a:rPr>
              <a:pPr defTabSz="685800"/>
              <a:t>‹Nº›</a:t>
            </a:fld>
            <a:endParaRPr lang="en-US">
              <a:solidFill>
                <a:prstClr val="black">
                  <a:tint val="75000"/>
                </a:prstClr>
              </a:solidFill>
            </a:endParaRPr>
          </a:p>
        </p:txBody>
      </p:sp>
    </p:spTree>
    <p:extLst>
      <p:ext uri="{BB962C8B-B14F-4D97-AF65-F5344CB8AC3E}">
        <p14:creationId xmlns:p14="http://schemas.microsoft.com/office/powerpoint/2010/main" val="6485755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29841" y="365126"/>
            <a:ext cx="7886700" cy="1325563"/>
          </a:xfrm>
        </p:spPr>
        <p:txBody>
          <a:bodyPr/>
          <a:lstStyle/>
          <a:p>
            <a:r>
              <a:rPr lang="es-ES"/>
              <a:t>Haga clic para modificar el estilo de título del patrón</a:t>
            </a:r>
            <a:endParaRPr lang="en-US"/>
          </a:p>
        </p:txBody>
      </p:sp>
      <p:sp>
        <p:nvSpPr>
          <p:cNvPr id="3" name="Marcador de texto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a:t>Editar el estilo de texto del patrón</a:t>
            </a:r>
          </a:p>
        </p:txBody>
      </p:sp>
      <p:sp>
        <p:nvSpPr>
          <p:cNvPr id="4" name="Marcador de contenido 3"/>
          <p:cNvSpPr>
            <a:spLocks noGrp="1"/>
          </p:cNvSpPr>
          <p:nvPr>
            <p:ph sz="half" idx="2"/>
          </p:nvPr>
        </p:nvSpPr>
        <p:spPr>
          <a:xfrm>
            <a:off x="629842" y="2505075"/>
            <a:ext cx="3868340"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a:t>Editar el estilo de texto del patrón</a:t>
            </a:r>
          </a:p>
        </p:txBody>
      </p:sp>
      <p:sp>
        <p:nvSpPr>
          <p:cNvPr id="6" name="Marcador de contenido 5"/>
          <p:cNvSpPr>
            <a:spLocks noGrp="1"/>
          </p:cNvSpPr>
          <p:nvPr>
            <p:ph sz="quarter" idx="4"/>
          </p:nvPr>
        </p:nvSpPr>
        <p:spPr>
          <a:xfrm>
            <a:off x="4629150" y="2505075"/>
            <a:ext cx="3887391"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Marcador de fecha 6"/>
          <p:cNvSpPr>
            <a:spLocks noGrp="1"/>
          </p:cNvSpPr>
          <p:nvPr>
            <p:ph type="dt" sz="half" idx="10"/>
          </p:nvPr>
        </p:nvSpPr>
        <p:spPr/>
        <p:txBody>
          <a:bodyPr/>
          <a:lstStyle/>
          <a:p>
            <a:pPr defTabSz="685800"/>
            <a:fld id="{ED9C698E-C86D-43CC-865D-08D8F01EB394}" type="datetimeFigureOut">
              <a:rPr lang="en-US" smtClean="0">
                <a:solidFill>
                  <a:prstClr val="black">
                    <a:tint val="75000"/>
                  </a:prstClr>
                </a:solidFill>
              </a:rPr>
              <a:pPr defTabSz="685800"/>
              <a:t>7/4/2024</a:t>
            </a:fld>
            <a:endParaRPr lang="en-US">
              <a:solidFill>
                <a:prstClr val="black">
                  <a:tint val="75000"/>
                </a:prstClr>
              </a:solidFill>
            </a:endParaRPr>
          </a:p>
        </p:txBody>
      </p:sp>
      <p:sp>
        <p:nvSpPr>
          <p:cNvPr id="8" name="Marcador de pie de página 7"/>
          <p:cNvSpPr>
            <a:spLocks noGrp="1"/>
          </p:cNvSpPr>
          <p:nvPr>
            <p:ph type="ftr" sz="quarter" idx="11"/>
          </p:nvPr>
        </p:nvSpPr>
        <p:spPr/>
        <p:txBody>
          <a:bodyPr/>
          <a:lstStyle/>
          <a:p>
            <a:pPr defTabSz="685800"/>
            <a:endParaRPr lang="en-US">
              <a:solidFill>
                <a:prstClr val="black">
                  <a:tint val="75000"/>
                </a:prstClr>
              </a:solidFill>
            </a:endParaRPr>
          </a:p>
        </p:txBody>
      </p:sp>
      <p:sp>
        <p:nvSpPr>
          <p:cNvPr id="9" name="Marcador de número de diapositiva 8"/>
          <p:cNvSpPr>
            <a:spLocks noGrp="1"/>
          </p:cNvSpPr>
          <p:nvPr>
            <p:ph type="sldNum" sz="quarter" idx="12"/>
          </p:nvPr>
        </p:nvSpPr>
        <p:spPr/>
        <p:txBody>
          <a:bodyPr/>
          <a:lstStyle/>
          <a:p>
            <a:pPr defTabSz="685800"/>
            <a:fld id="{70AABED3-7F00-4078-9D24-9949D946EBF1}" type="slidenum">
              <a:rPr lang="en-US" smtClean="0">
                <a:solidFill>
                  <a:prstClr val="black">
                    <a:tint val="75000"/>
                  </a:prstClr>
                </a:solidFill>
              </a:rPr>
              <a:pPr defTabSz="685800"/>
              <a:t>‹Nº›</a:t>
            </a:fld>
            <a:endParaRPr lang="en-US">
              <a:solidFill>
                <a:prstClr val="black">
                  <a:tint val="75000"/>
                </a:prstClr>
              </a:solidFill>
            </a:endParaRPr>
          </a:p>
        </p:txBody>
      </p:sp>
    </p:spTree>
    <p:extLst>
      <p:ext uri="{BB962C8B-B14F-4D97-AF65-F5344CB8AC3E}">
        <p14:creationId xmlns:p14="http://schemas.microsoft.com/office/powerpoint/2010/main" val="20798506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fecha 2"/>
          <p:cNvSpPr>
            <a:spLocks noGrp="1"/>
          </p:cNvSpPr>
          <p:nvPr>
            <p:ph type="dt" sz="half" idx="10"/>
          </p:nvPr>
        </p:nvSpPr>
        <p:spPr/>
        <p:txBody>
          <a:bodyPr/>
          <a:lstStyle/>
          <a:p>
            <a:pPr defTabSz="685800"/>
            <a:fld id="{ED9C698E-C86D-43CC-865D-08D8F01EB394}" type="datetimeFigureOut">
              <a:rPr lang="en-US" smtClean="0">
                <a:solidFill>
                  <a:prstClr val="black">
                    <a:tint val="75000"/>
                  </a:prstClr>
                </a:solidFill>
              </a:rPr>
              <a:pPr defTabSz="685800"/>
              <a:t>7/4/2024</a:t>
            </a:fld>
            <a:endParaRPr lang="en-US">
              <a:solidFill>
                <a:prstClr val="black">
                  <a:tint val="75000"/>
                </a:prstClr>
              </a:solidFill>
            </a:endParaRPr>
          </a:p>
        </p:txBody>
      </p:sp>
      <p:sp>
        <p:nvSpPr>
          <p:cNvPr id="4" name="Marcador de pie de página 3"/>
          <p:cNvSpPr>
            <a:spLocks noGrp="1"/>
          </p:cNvSpPr>
          <p:nvPr>
            <p:ph type="ftr" sz="quarter" idx="11"/>
          </p:nvPr>
        </p:nvSpPr>
        <p:spPr/>
        <p:txBody>
          <a:bodyPr/>
          <a:lstStyle/>
          <a:p>
            <a:pPr defTabSz="685800"/>
            <a:endParaRPr lang="en-US">
              <a:solidFill>
                <a:prstClr val="black">
                  <a:tint val="75000"/>
                </a:prstClr>
              </a:solidFill>
            </a:endParaRPr>
          </a:p>
        </p:txBody>
      </p:sp>
      <p:sp>
        <p:nvSpPr>
          <p:cNvPr id="5" name="Marcador de número de diapositiva 4"/>
          <p:cNvSpPr>
            <a:spLocks noGrp="1"/>
          </p:cNvSpPr>
          <p:nvPr>
            <p:ph type="sldNum" sz="quarter" idx="12"/>
          </p:nvPr>
        </p:nvSpPr>
        <p:spPr/>
        <p:txBody>
          <a:bodyPr/>
          <a:lstStyle/>
          <a:p>
            <a:pPr defTabSz="685800"/>
            <a:fld id="{70AABED3-7F00-4078-9D24-9949D946EBF1}" type="slidenum">
              <a:rPr lang="en-US" smtClean="0">
                <a:solidFill>
                  <a:prstClr val="black">
                    <a:tint val="75000"/>
                  </a:prstClr>
                </a:solidFill>
              </a:rPr>
              <a:pPr defTabSz="685800"/>
              <a:t>‹Nº›</a:t>
            </a:fld>
            <a:endParaRPr lang="en-US">
              <a:solidFill>
                <a:prstClr val="black">
                  <a:tint val="75000"/>
                </a:prstClr>
              </a:solidFill>
            </a:endParaRPr>
          </a:p>
        </p:txBody>
      </p:sp>
    </p:spTree>
    <p:extLst>
      <p:ext uri="{BB962C8B-B14F-4D97-AF65-F5344CB8AC3E}">
        <p14:creationId xmlns:p14="http://schemas.microsoft.com/office/powerpoint/2010/main" val="36995308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defTabSz="685800"/>
            <a:fld id="{ED9C698E-C86D-43CC-865D-08D8F01EB394}" type="datetimeFigureOut">
              <a:rPr lang="en-US" smtClean="0">
                <a:solidFill>
                  <a:prstClr val="black">
                    <a:tint val="75000"/>
                  </a:prstClr>
                </a:solidFill>
              </a:rPr>
              <a:pPr defTabSz="685800"/>
              <a:t>7/4/2024</a:t>
            </a:fld>
            <a:endParaRPr lang="en-US">
              <a:solidFill>
                <a:prstClr val="black">
                  <a:tint val="75000"/>
                </a:prstClr>
              </a:solidFill>
            </a:endParaRPr>
          </a:p>
        </p:txBody>
      </p:sp>
      <p:sp>
        <p:nvSpPr>
          <p:cNvPr id="3" name="Marcador de pie de página 2"/>
          <p:cNvSpPr>
            <a:spLocks noGrp="1"/>
          </p:cNvSpPr>
          <p:nvPr>
            <p:ph type="ftr" sz="quarter" idx="11"/>
          </p:nvPr>
        </p:nvSpPr>
        <p:spPr/>
        <p:txBody>
          <a:bodyPr/>
          <a:lstStyle/>
          <a:p>
            <a:pPr defTabSz="685800"/>
            <a:endParaRPr lang="en-US">
              <a:solidFill>
                <a:prstClr val="black">
                  <a:tint val="75000"/>
                </a:prstClr>
              </a:solidFill>
            </a:endParaRPr>
          </a:p>
        </p:txBody>
      </p:sp>
      <p:sp>
        <p:nvSpPr>
          <p:cNvPr id="4" name="Marcador de número de diapositiva 3"/>
          <p:cNvSpPr>
            <a:spLocks noGrp="1"/>
          </p:cNvSpPr>
          <p:nvPr>
            <p:ph type="sldNum" sz="quarter" idx="12"/>
          </p:nvPr>
        </p:nvSpPr>
        <p:spPr/>
        <p:txBody>
          <a:bodyPr/>
          <a:lstStyle/>
          <a:p>
            <a:pPr defTabSz="685800"/>
            <a:fld id="{70AABED3-7F00-4078-9D24-9949D946EBF1}" type="slidenum">
              <a:rPr lang="en-US" smtClean="0">
                <a:solidFill>
                  <a:prstClr val="black">
                    <a:tint val="75000"/>
                  </a:prstClr>
                </a:solidFill>
              </a:rPr>
              <a:pPr defTabSz="685800"/>
              <a:t>‹Nº›</a:t>
            </a:fld>
            <a:endParaRPr lang="en-US">
              <a:solidFill>
                <a:prstClr val="black">
                  <a:tint val="75000"/>
                </a:prstClr>
              </a:solidFill>
            </a:endParaRPr>
          </a:p>
        </p:txBody>
      </p:sp>
    </p:spTree>
    <p:extLst>
      <p:ext uri="{BB962C8B-B14F-4D97-AF65-F5344CB8AC3E}">
        <p14:creationId xmlns:p14="http://schemas.microsoft.com/office/powerpoint/2010/main" val="4769607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9841" y="457200"/>
            <a:ext cx="2949178" cy="1600200"/>
          </a:xfrm>
        </p:spPr>
        <p:txBody>
          <a:bodyPr anchor="b"/>
          <a:lstStyle>
            <a:lvl1pPr>
              <a:defRPr sz="2400"/>
            </a:lvl1pPr>
          </a:lstStyle>
          <a:p>
            <a:r>
              <a:rPr lang="es-ES"/>
              <a:t>Haga clic para modificar el estilo de título del patrón</a:t>
            </a:r>
            <a:endParaRPr lang="en-US"/>
          </a:p>
        </p:txBody>
      </p:sp>
      <p:sp>
        <p:nvSpPr>
          <p:cNvPr id="3" name="Marcador de contenido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a:t>Editar el estilo de texto del patrón</a:t>
            </a:r>
          </a:p>
        </p:txBody>
      </p:sp>
      <p:sp>
        <p:nvSpPr>
          <p:cNvPr id="5" name="Marcador de fecha 4"/>
          <p:cNvSpPr>
            <a:spLocks noGrp="1"/>
          </p:cNvSpPr>
          <p:nvPr>
            <p:ph type="dt" sz="half" idx="10"/>
          </p:nvPr>
        </p:nvSpPr>
        <p:spPr/>
        <p:txBody>
          <a:bodyPr/>
          <a:lstStyle/>
          <a:p>
            <a:pPr defTabSz="685800"/>
            <a:fld id="{ED9C698E-C86D-43CC-865D-08D8F01EB394}" type="datetimeFigureOut">
              <a:rPr lang="en-US" smtClean="0">
                <a:solidFill>
                  <a:prstClr val="black">
                    <a:tint val="75000"/>
                  </a:prstClr>
                </a:solidFill>
              </a:rPr>
              <a:pPr defTabSz="685800"/>
              <a:t>7/4/2024</a:t>
            </a:fld>
            <a:endParaRPr lang="en-US">
              <a:solidFill>
                <a:prstClr val="black">
                  <a:tint val="75000"/>
                </a:prstClr>
              </a:solidFill>
            </a:endParaRPr>
          </a:p>
        </p:txBody>
      </p:sp>
      <p:sp>
        <p:nvSpPr>
          <p:cNvPr id="6" name="Marcador de pie de página 5"/>
          <p:cNvSpPr>
            <a:spLocks noGrp="1"/>
          </p:cNvSpPr>
          <p:nvPr>
            <p:ph type="ftr" sz="quarter" idx="11"/>
          </p:nvPr>
        </p:nvSpPr>
        <p:spPr/>
        <p:txBody>
          <a:bodyPr/>
          <a:lstStyle/>
          <a:p>
            <a:pPr defTabSz="685800"/>
            <a:endParaRPr lang="en-US">
              <a:solidFill>
                <a:prstClr val="black">
                  <a:tint val="75000"/>
                </a:prstClr>
              </a:solidFill>
            </a:endParaRPr>
          </a:p>
        </p:txBody>
      </p:sp>
      <p:sp>
        <p:nvSpPr>
          <p:cNvPr id="7" name="Marcador de número de diapositiva 6"/>
          <p:cNvSpPr>
            <a:spLocks noGrp="1"/>
          </p:cNvSpPr>
          <p:nvPr>
            <p:ph type="sldNum" sz="quarter" idx="12"/>
          </p:nvPr>
        </p:nvSpPr>
        <p:spPr/>
        <p:txBody>
          <a:bodyPr/>
          <a:lstStyle/>
          <a:p>
            <a:pPr defTabSz="685800"/>
            <a:fld id="{70AABED3-7F00-4078-9D24-9949D946EBF1}" type="slidenum">
              <a:rPr lang="en-US" smtClean="0">
                <a:solidFill>
                  <a:prstClr val="black">
                    <a:tint val="75000"/>
                  </a:prstClr>
                </a:solidFill>
              </a:rPr>
              <a:pPr defTabSz="685800"/>
              <a:t>‹Nº›</a:t>
            </a:fld>
            <a:endParaRPr lang="en-US">
              <a:solidFill>
                <a:prstClr val="black">
                  <a:tint val="75000"/>
                </a:prstClr>
              </a:solidFill>
            </a:endParaRPr>
          </a:p>
        </p:txBody>
      </p:sp>
    </p:spTree>
    <p:extLst>
      <p:ext uri="{BB962C8B-B14F-4D97-AF65-F5344CB8AC3E}">
        <p14:creationId xmlns:p14="http://schemas.microsoft.com/office/powerpoint/2010/main" val="37219321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9841" y="457200"/>
            <a:ext cx="2949178" cy="1600200"/>
          </a:xfrm>
        </p:spPr>
        <p:txBody>
          <a:bodyPr anchor="b"/>
          <a:lstStyle>
            <a:lvl1pPr>
              <a:defRPr sz="2400"/>
            </a:lvl1pPr>
          </a:lstStyle>
          <a:p>
            <a:r>
              <a:rPr lang="es-ES"/>
              <a:t>Haga clic para modificar el estilo de título del patrón</a:t>
            </a:r>
            <a:endParaRPr lang="en-US"/>
          </a:p>
        </p:txBody>
      </p:sp>
      <p:sp>
        <p:nvSpPr>
          <p:cNvPr id="3" name="Marcador de posición de imagen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Marcador de tex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a:t>Editar el estilo de texto del patrón</a:t>
            </a:r>
          </a:p>
        </p:txBody>
      </p:sp>
      <p:sp>
        <p:nvSpPr>
          <p:cNvPr id="5" name="Marcador de fecha 4"/>
          <p:cNvSpPr>
            <a:spLocks noGrp="1"/>
          </p:cNvSpPr>
          <p:nvPr>
            <p:ph type="dt" sz="half" idx="10"/>
          </p:nvPr>
        </p:nvSpPr>
        <p:spPr/>
        <p:txBody>
          <a:bodyPr/>
          <a:lstStyle/>
          <a:p>
            <a:pPr defTabSz="685800"/>
            <a:fld id="{ED9C698E-C86D-43CC-865D-08D8F01EB394}" type="datetimeFigureOut">
              <a:rPr lang="en-US" smtClean="0">
                <a:solidFill>
                  <a:prstClr val="black">
                    <a:tint val="75000"/>
                  </a:prstClr>
                </a:solidFill>
              </a:rPr>
              <a:pPr defTabSz="685800"/>
              <a:t>7/4/2024</a:t>
            </a:fld>
            <a:endParaRPr lang="en-US">
              <a:solidFill>
                <a:prstClr val="black">
                  <a:tint val="75000"/>
                </a:prstClr>
              </a:solidFill>
            </a:endParaRPr>
          </a:p>
        </p:txBody>
      </p:sp>
      <p:sp>
        <p:nvSpPr>
          <p:cNvPr id="6" name="Marcador de pie de página 5"/>
          <p:cNvSpPr>
            <a:spLocks noGrp="1"/>
          </p:cNvSpPr>
          <p:nvPr>
            <p:ph type="ftr" sz="quarter" idx="11"/>
          </p:nvPr>
        </p:nvSpPr>
        <p:spPr/>
        <p:txBody>
          <a:bodyPr/>
          <a:lstStyle/>
          <a:p>
            <a:pPr defTabSz="685800"/>
            <a:endParaRPr lang="en-US">
              <a:solidFill>
                <a:prstClr val="black">
                  <a:tint val="75000"/>
                </a:prstClr>
              </a:solidFill>
            </a:endParaRPr>
          </a:p>
        </p:txBody>
      </p:sp>
      <p:sp>
        <p:nvSpPr>
          <p:cNvPr id="7" name="Marcador de número de diapositiva 6"/>
          <p:cNvSpPr>
            <a:spLocks noGrp="1"/>
          </p:cNvSpPr>
          <p:nvPr>
            <p:ph type="sldNum" sz="quarter" idx="12"/>
          </p:nvPr>
        </p:nvSpPr>
        <p:spPr/>
        <p:txBody>
          <a:bodyPr/>
          <a:lstStyle/>
          <a:p>
            <a:pPr defTabSz="685800"/>
            <a:fld id="{70AABED3-7F00-4078-9D24-9949D946EBF1}" type="slidenum">
              <a:rPr lang="en-US" smtClean="0">
                <a:solidFill>
                  <a:prstClr val="black">
                    <a:tint val="75000"/>
                  </a:prstClr>
                </a:solidFill>
              </a:rPr>
              <a:pPr defTabSz="685800"/>
              <a:t>‹Nº›</a:t>
            </a:fld>
            <a:endParaRPr lang="en-US">
              <a:solidFill>
                <a:prstClr val="black">
                  <a:tint val="75000"/>
                </a:prstClr>
              </a:solidFill>
            </a:endParaRPr>
          </a:p>
        </p:txBody>
      </p:sp>
    </p:spTree>
    <p:extLst>
      <p:ext uri="{BB962C8B-B14F-4D97-AF65-F5344CB8AC3E}">
        <p14:creationId xmlns:p14="http://schemas.microsoft.com/office/powerpoint/2010/main" val="29859980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pPr defTabSz="685800"/>
            <a:fld id="{ED9C698E-C86D-43CC-865D-08D8F01EB394}" type="datetimeFigureOut">
              <a:rPr lang="en-US" smtClean="0">
                <a:solidFill>
                  <a:prstClr val="black">
                    <a:tint val="75000"/>
                  </a:prstClr>
                </a:solidFill>
              </a:rPr>
              <a:pPr defTabSz="685800"/>
              <a:t>7/4/2024</a:t>
            </a:fld>
            <a:endParaRPr lang="en-US">
              <a:solidFill>
                <a:prstClr val="black">
                  <a:tint val="75000"/>
                </a:prstClr>
              </a:solidFill>
            </a:endParaRPr>
          </a:p>
        </p:txBody>
      </p:sp>
      <p:sp>
        <p:nvSpPr>
          <p:cNvPr id="5" name="Marcador de pie de página 4"/>
          <p:cNvSpPr>
            <a:spLocks noGrp="1"/>
          </p:cNvSpPr>
          <p:nvPr>
            <p:ph type="ftr" sz="quarter" idx="11"/>
          </p:nvPr>
        </p:nvSpPr>
        <p:spPr/>
        <p:txBody>
          <a:bodyPr/>
          <a:lstStyle/>
          <a:p>
            <a:pPr defTabSz="685800"/>
            <a:endParaRPr lang="en-US">
              <a:solidFill>
                <a:prstClr val="black">
                  <a:tint val="75000"/>
                </a:prstClr>
              </a:solidFill>
            </a:endParaRPr>
          </a:p>
        </p:txBody>
      </p:sp>
      <p:sp>
        <p:nvSpPr>
          <p:cNvPr id="6" name="Marcador de número de diapositiva 5"/>
          <p:cNvSpPr>
            <a:spLocks noGrp="1"/>
          </p:cNvSpPr>
          <p:nvPr>
            <p:ph type="sldNum" sz="quarter" idx="12"/>
          </p:nvPr>
        </p:nvSpPr>
        <p:spPr/>
        <p:txBody>
          <a:bodyPr/>
          <a:lstStyle/>
          <a:p>
            <a:pPr defTabSz="685800"/>
            <a:fld id="{70AABED3-7F00-4078-9D24-9949D946EBF1}" type="slidenum">
              <a:rPr lang="en-US" smtClean="0">
                <a:solidFill>
                  <a:prstClr val="black">
                    <a:tint val="75000"/>
                  </a:prstClr>
                </a:solidFill>
              </a:rPr>
              <a:pPr defTabSz="685800"/>
              <a:t>‹Nº›</a:t>
            </a:fld>
            <a:endParaRPr lang="en-US">
              <a:solidFill>
                <a:prstClr val="black">
                  <a:tint val="75000"/>
                </a:prstClr>
              </a:solidFill>
            </a:endParaRPr>
          </a:p>
        </p:txBody>
      </p:sp>
    </p:spTree>
    <p:extLst>
      <p:ext uri="{BB962C8B-B14F-4D97-AF65-F5344CB8AC3E}">
        <p14:creationId xmlns:p14="http://schemas.microsoft.com/office/powerpoint/2010/main" val="28854284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43675" y="365125"/>
            <a:ext cx="1971675" cy="5811838"/>
          </a:xfrm>
        </p:spPr>
        <p:txBody>
          <a:bodyPr vert="eaVert"/>
          <a:lstStyle/>
          <a:p>
            <a:r>
              <a:rPr lang="es-ES"/>
              <a:t>Haga clic para modificar el estilo de título del patrón</a:t>
            </a:r>
            <a:endParaRPr lang="en-US"/>
          </a:p>
        </p:txBody>
      </p:sp>
      <p:sp>
        <p:nvSpPr>
          <p:cNvPr id="3" name="Marcador de texto vertical 2"/>
          <p:cNvSpPr>
            <a:spLocks noGrp="1"/>
          </p:cNvSpPr>
          <p:nvPr>
            <p:ph type="body" orient="vert" idx="1"/>
          </p:nvPr>
        </p:nvSpPr>
        <p:spPr>
          <a:xfrm>
            <a:off x="628650" y="365125"/>
            <a:ext cx="5800725"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pPr defTabSz="685800"/>
            <a:fld id="{ED9C698E-C86D-43CC-865D-08D8F01EB394}" type="datetimeFigureOut">
              <a:rPr lang="en-US" smtClean="0">
                <a:solidFill>
                  <a:prstClr val="black">
                    <a:tint val="75000"/>
                  </a:prstClr>
                </a:solidFill>
              </a:rPr>
              <a:pPr defTabSz="685800"/>
              <a:t>7/4/2024</a:t>
            </a:fld>
            <a:endParaRPr lang="en-US">
              <a:solidFill>
                <a:prstClr val="black">
                  <a:tint val="75000"/>
                </a:prstClr>
              </a:solidFill>
            </a:endParaRPr>
          </a:p>
        </p:txBody>
      </p:sp>
      <p:sp>
        <p:nvSpPr>
          <p:cNvPr id="5" name="Marcador de pie de página 4"/>
          <p:cNvSpPr>
            <a:spLocks noGrp="1"/>
          </p:cNvSpPr>
          <p:nvPr>
            <p:ph type="ftr" sz="quarter" idx="11"/>
          </p:nvPr>
        </p:nvSpPr>
        <p:spPr/>
        <p:txBody>
          <a:bodyPr/>
          <a:lstStyle/>
          <a:p>
            <a:pPr defTabSz="685800"/>
            <a:endParaRPr lang="en-US">
              <a:solidFill>
                <a:prstClr val="black">
                  <a:tint val="75000"/>
                </a:prstClr>
              </a:solidFill>
            </a:endParaRPr>
          </a:p>
        </p:txBody>
      </p:sp>
      <p:sp>
        <p:nvSpPr>
          <p:cNvPr id="6" name="Marcador de número de diapositiva 5"/>
          <p:cNvSpPr>
            <a:spLocks noGrp="1"/>
          </p:cNvSpPr>
          <p:nvPr>
            <p:ph type="sldNum" sz="quarter" idx="12"/>
          </p:nvPr>
        </p:nvSpPr>
        <p:spPr/>
        <p:txBody>
          <a:bodyPr/>
          <a:lstStyle/>
          <a:p>
            <a:pPr defTabSz="685800"/>
            <a:fld id="{70AABED3-7F00-4078-9D24-9949D946EBF1}" type="slidenum">
              <a:rPr lang="en-US" smtClean="0">
                <a:solidFill>
                  <a:prstClr val="black">
                    <a:tint val="75000"/>
                  </a:prstClr>
                </a:solidFill>
              </a:rPr>
              <a:pPr defTabSz="685800"/>
              <a:t>‹Nº›</a:t>
            </a:fld>
            <a:endParaRPr lang="en-US">
              <a:solidFill>
                <a:prstClr val="black">
                  <a:tint val="75000"/>
                </a:prstClr>
              </a:solidFill>
            </a:endParaRPr>
          </a:p>
        </p:txBody>
      </p:sp>
    </p:spTree>
    <p:extLst>
      <p:ext uri="{BB962C8B-B14F-4D97-AF65-F5344CB8AC3E}">
        <p14:creationId xmlns:p14="http://schemas.microsoft.com/office/powerpoint/2010/main" val="27628206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8C0901-CA30-46FB-B6E4-8DBACF9943FD}"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81492508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209F23A-443E-43DC-9A76-5538BEDD3DA3}"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1088186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5D303AD-71EA-40B4-960A-4749746F1F37}"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9107910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AC1E082-348C-4EF2-ABC5-8463FC7F8E9B}"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06047018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DBC6A14-1846-4688-B8F1-6201895C94C1}"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8" name="7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9" name="8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7066252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2561DE3-AD82-4BAC-BD2C-862F7038691E}"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4" name="3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80293844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9526E27-79BD-4590-BE78-6C359C983F27}"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3" name="2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4" name="3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01240211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A3C9001-EFEE-462D-8093-B0F544164CFF}"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66059041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D27A65E-9DCD-41C7-8D41-BFD6E2A58937}"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29072922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165AB3B-1FCC-4FCB-8BF6-3E2741A76976}"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7324371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03A2A52-3B2E-4ED4-88B0-013DE32E928B}"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58898685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8C0901-CA30-46FB-B6E4-8DBACF9943FD}"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6211616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209F23A-443E-43DC-9A76-5538BEDD3DA3}"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6642949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5D303AD-71EA-40B4-960A-4749746F1F37}"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04784491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AC1E082-348C-4EF2-ABC5-8463FC7F8E9B}"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32617615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DBC6A14-1846-4688-B8F1-6201895C94C1}"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8" name="7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9" name="8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07372421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2561DE3-AD82-4BAC-BD2C-862F7038691E}"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4" name="3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44430858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9526E27-79BD-4590-BE78-6C359C983F27}"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3" name="2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4" name="3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40922966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A3C9001-EFEE-462D-8093-B0F544164CFF}"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79776583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D27A65E-9DCD-41C7-8D41-BFD6E2A58937}"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19872411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165AB3B-1FCC-4FCB-8BF6-3E2741A76976}"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66573533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03A2A52-3B2E-4ED4-88B0-013DE32E928B}"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4382888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4D2F6D-FA76-477E-8349-32FB5CE1ED90}" type="datetime1">
              <a:rPr lang="es-ES" smtClean="0"/>
              <a:pPr/>
              <a:t>04/07/2024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E8ED36-391F-41F1-8171-AE9E833F903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a:p>
        </p:txBody>
      </p:sp>
      <p:sp>
        <p:nvSpPr>
          <p:cNvPr id="3" name="Marcador de texto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ED9C698E-C86D-43CC-865D-08D8F01EB394}" type="datetimeFigureOut">
              <a:rPr lang="en-US" smtClean="0">
                <a:solidFill>
                  <a:prstClr val="black">
                    <a:tint val="75000"/>
                  </a:prstClr>
                </a:solidFill>
              </a:rPr>
              <a:pPr defTabSz="685800"/>
              <a:t>7/4/2024</a:t>
            </a:fld>
            <a:endParaRPr lang="en-US">
              <a:solidFill>
                <a:prstClr val="black">
                  <a:tint val="75000"/>
                </a:prstClr>
              </a:solidFill>
            </a:endParaRPr>
          </a:p>
        </p:txBody>
      </p:sp>
      <p:sp>
        <p:nvSpPr>
          <p:cNvPr id="5" name="Marcador de pie de página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Marcador de número de diapositiva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70AABED3-7F00-4078-9D24-9949D946EBF1}" type="slidenum">
              <a:rPr lang="en-US" smtClean="0">
                <a:solidFill>
                  <a:prstClr val="black">
                    <a:tint val="75000"/>
                  </a:prstClr>
                </a:solidFill>
              </a:rPr>
              <a:pPr defTabSz="685800"/>
              <a:t>‹Nº›</a:t>
            </a:fld>
            <a:endParaRPr lang="en-US">
              <a:solidFill>
                <a:prstClr val="black">
                  <a:tint val="75000"/>
                </a:prstClr>
              </a:solidFill>
            </a:endParaRPr>
          </a:p>
        </p:txBody>
      </p:sp>
    </p:spTree>
    <p:extLst>
      <p:ext uri="{BB962C8B-B14F-4D97-AF65-F5344CB8AC3E}">
        <p14:creationId xmlns:p14="http://schemas.microsoft.com/office/powerpoint/2010/main" val="1686268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5E9EFF">
                <a:alpha val="90000"/>
              </a:srgbClr>
            </a:gs>
            <a:gs pos="39999">
              <a:srgbClr val="85C2FF"/>
            </a:gs>
            <a:gs pos="70000">
              <a:srgbClr val="C4D6EB"/>
            </a:gs>
            <a:gs pos="100000">
              <a:srgbClr val="FFEBFA"/>
            </a:gs>
          </a:gsLst>
          <a:lin ang="5400000" scaled="0"/>
          <a:tileRect r="-100000" b="-100000"/>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D4D2F6D-FA76-477E-8349-32FB5CE1ED90}"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858235740"/>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5E9EFF">
                <a:alpha val="90000"/>
              </a:srgbClr>
            </a:gs>
            <a:gs pos="39999">
              <a:srgbClr val="85C2FF"/>
            </a:gs>
            <a:gs pos="70000">
              <a:srgbClr val="C4D6EB"/>
            </a:gs>
            <a:gs pos="100000">
              <a:srgbClr val="FFEBFA"/>
            </a:gs>
          </a:gsLst>
          <a:lin ang="5400000" scaled="0"/>
          <a:tileRect r="-100000" b="-100000"/>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D4D2F6D-FA76-477E-8349-32FB5CE1ED90}"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04/07/2024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31238652"/>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slide" Target="slide12.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slide" Target="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slide" Target="slide1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slide" Target="slide68.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slide" Target="slide34.xml"/><Relationship Id="rId2" Type="http://schemas.openxmlformats.org/officeDocument/2006/relationships/slide" Target="slide33.xml"/><Relationship Id="rId1" Type="http://schemas.openxmlformats.org/officeDocument/2006/relationships/slideLayout" Target="../slideLayouts/slideLayout1.xml"/><Relationship Id="rId4" Type="http://schemas.openxmlformats.org/officeDocument/2006/relationships/slide" Target="slide39.xml"/></Relationships>
</file>

<file path=ppt/slides/_rels/slide33.xml.rels><?xml version="1.0" encoding="UTF-8" standalone="yes"?>
<Relationships xmlns="http://schemas.openxmlformats.org/package/2006/relationships"><Relationship Id="rId2" Type="http://schemas.openxmlformats.org/officeDocument/2006/relationships/slide" Target="slide3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slide" Target="slide32.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slide" Target="slide32.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4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slide" Target="slide69.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slide" Target="slide74.xml"/><Relationship Id="rId2" Type="http://schemas.openxmlformats.org/officeDocument/2006/relationships/slide" Target="slide81.xml"/><Relationship Id="rId1" Type="http://schemas.openxmlformats.org/officeDocument/2006/relationships/slideLayout" Target="../slideLayouts/slideLayout1.xml"/><Relationship Id="rId5" Type="http://schemas.openxmlformats.org/officeDocument/2006/relationships/slide" Target="slide71.xml"/><Relationship Id="rId4" Type="http://schemas.openxmlformats.org/officeDocument/2006/relationships/slide" Target="slide76.xml"/></Relationships>
</file>

<file path=ppt/slides/_rels/slide55.xml.rels><?xml version="1.0" encoding="UTF-8" standalone="yes"?>
<Relationships xmlns="http://schemas.openxmlformats.org/package/2006/relationships"><Relationship Id="rId3" Type="http://schemas.openxmlformats.org/officeDocument/2006/relationships/slide" Target="slide72.xml"/><Relationship Id="rId2" Type="http://schemas.openxmlformats.org/officeDocument/2006/relationships/slide" Target="slide78.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hyperlink" Target="http://www.un.org/es/documents/udhr/" TargetMode="External"/><Relationship Id="rId2" Type="http://schemas.openxmlformats.org/officeDocument/2006/relationships/hyperlink" Target="http://www.un.org/es/documents/charter/" TargetMode="External"/><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58.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5.png"/><Relationship Id="rId7" Type="http://schemas.openxmlformats.org/officeDocument/2006/relationships/image" Target="../media/image38.jpeg"/><Relationship Id="rId2" Type="http://schemas.openxmlformats.org/officeDocument/2006/relationships/image" Target="../media/image34.png"/><Relationship Id="rId1" Type="http://schemas.openxmlformats.org/officeDocument/2006/relationships/slideLayout" Target="../slideLayouts/slideLayout1.xml"/><Relationship Id="rId6" Type="http://schemas.openxmlformats.org/officeDocument/2006/relationships/image" Target="../media/image37.jpeg"/><Relationship Id="rId5" Type="http://schemas.openxmlformats.org/officeDocument/2006/relationships/hyperlink" Target="http://www.google.com/imgres?imgurl=http://es.comunicas.org/files/2010/06/un-security-council.jpg&amp;imgrefurl=http://es.comunicas.org/2010/06/09/consejo-de-seguridad-de-la-onu-voto-por-mas-sanciones-para-iran-por-el-tema-nuclear/&amp;usg=__3M1qI89iibWtKu59OCorVAsm53U=&amp;h=332&amp;w=512&amp;sz=55&amp;hl=es&amp;start=12&amp;zoom=1&amp;tbnid=_sBX-3gaBVvVeM:&amp;tbnh=153&amp;tbnw=205&amp;ei=1B_gTf-nONGdgQfWmfTZCg&amp;prev=/search?q=consejo+de+seguridad&amp;um=1&amp;hl=es&amp;sa=N&amp;rls=com.microsoft:es-co:IE-SearchBox&amp;rlz=1I7GPCK_enCO381&amp;biw=1065&amp;bih=664&amp;tbm=isch&amp;um=1&amp;itbs=1&amp;iact=rc&amp;dur=29&amp;page=2&amp;ndsp=12&amp;ved=1t:429,r:2,s:12&amp;tx=69&amp;ty=83" TargetMode="External"/><Relationship Id="rId4" Type="http://schemas.openxmlformats.org/officeDocument/2006/relationships/image" Target="../media/image36.jpeg"/></Relationships>
</file>

<file path=ppt/slides/_rels/slide5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image" Target="../media/image42.png"/><Relationship Id="rId1" Type="http://schemas.openxmlformats.org/officeDocument/2006/relationships/slideLayout" Target="../slideLayouts/slideLayout1.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 Id="rId9" Type="http://schemas.openxmlformats.org/officeDocument/2006/relationships/image" Target="../media/image49.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slide" Target="slide70.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slide" Target="slide30.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slide" Target="slide46.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slide" Target="slide64.xm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slide" Target="slide54.xm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1.png"/><Relationship Id="rId4" Type="http://schemas.openxmlformats.org/officeDocument/2006/relationships/slide" Target="slide55.xml"/></Relationships>
</file>

<file path=ppt/slides/_rels/slide7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54.png"/><Relationship Id="rId4" Type="http://schemas.openxmlformats.org/officeDocument/2006/relationships/slide" Target="slide54.xml"/></Relationships>
</file>

<file path=ppt/slides/_rels/slide7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slide" Target="slide54.xml"/></Relationships>
</file>

<file path=ppt/slides/_rels/slide7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slide" Target="slide55.xml"/><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slide" Target="slide54.xml"/><Relationship Id="rId2" Type="http://schemas.openxmlformats.org/officeDocument/2006/relationships/image" Target="../media/image60.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355916" y="188640"/>
            <a:ext cx="4233275" cy="707886"/>
          </a:xfrm>
          <a:prstGeom prst="rect">
            <a:avLst/>
          </a:prstGeom>
          <a:solidFill>
            <a:schemeClr val="tx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rtlCol="0">
            <a:spAutoFit/>
          </a:bodyPr>
          <a:lstStyle/>
          <a:p>
            <a:r>
              <a:rPr lang="es-CL" sz="4000" dirty="0">
                <a:solidFill>
                  <a:schemeClr val="bg2">
                    <a:lumMod val="75000"/>
                  </a:schemeClr>
                </a:solidFill>
              </a:rPr>
              <a:t>EDUCACIÓN CÍVICA</a:t>
            </a:r>
          </a:p>
        </p:txBody>
      </p:sp>
      <p:sp>
        <p:nvSpPr>
          <p:cNvPr id="3" name="Flecha abajo 2"/>
          <p:cNvSpPr/>
          <p:nvPr/>
        </p:nvSpPr>
        <p:spPr>
          <a:xfrm>
            <a:off x="4407329" y="1052736"/>
            <a:ext cx="336145" cy="7920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CuadroTexto 11"/>
          <p:cNvSpPr txBox="1"/>
          <p:nvPr/>
        </p:nvSpPr>
        <p:spPr>
          <a:xfrm>
            <a:off x="2858713" y="1916832"/>
            <a:ext cx="3433376" cy="584775"/>
          </a:xfrm>
          <a:prstGeom prst="rect">
            <a:avLst/>
          </a:prstGeom>
          <a:solidFill>
            <a:schemeClr val="tx1"/>
          </a:solidFill>
          <a:ln>
            <a:solidFill>
              <a:schemeClr val="bg2"/>
            </a:solidFill>
          </a:ln>
        </p:spPr>
        <p:txBody>
          <a:bodyPr wrap="none" rtlCol="0">
            <a:spAutoFit/>
          </a:bodyPr>
          <a:lstStyle/>
          <a:p>
            <a:r>
              <a:rPr lang="es-CL" sz="3200" dirty="0">
                <a:solidFill>
                  <a:schemeClr val="bg2">
                    <a:lumMod val="75000"/>
                  </a:schemeClr>
                </a:solidFill>
              </a:rPr>
              <a:t>Derechos Humanos</a:t>
            </a:r>
          </a:p>
        </p:txBody>
      </p:sp>
      <p:sp>
        <p:nvSpPr>
          <p:cNvPr id="6" name="CuadroTexto 5"/>
          <p:cNvSpPr txBox="1"/>
          <p:nvPr/>
        </p:nvSpPr>
        <p:spPr>
          <a:xfrm>
            <a:off x="683569" y="2505085"/>
            <a:ext cx="8136903" cy="4585871"/>
          </a:xfrm>
          <a:prstGeom prst="rect">
            <a:avLst/>
          </a:prstGeom>
          <a:noFill/>
        </p:spPr>
        <p:txBody>
          <a:bodyPr wrap="square" rtlCol="0">
            <a:spAutoFit/>
          </a:bodyPr>
          <a:lstStyle/>
          <a:p>
            <a:pPr algn="just"/>
            <a:r>
              <a:rPr lang="es-CL" sz="2800" b="1" dirty="0">
                <a:solidFill>
                  <a:schemeClr val="bg1"/>
                </a:solidFill>
              </a:rPr>
              <a:t>Objetivos:</a:t>
            </a:r>
          </a:p>
          <a:p>
            <a:pPr algn="just"/>
            <a:r>
              <a:rPr lang="es-MX" sz="2400" b="1" dirty="0">
                <a:solidFill>
                  <a:schemeClr val="bg1"/>
                </a:solidFill>
              </a:rPr>
              <a:t>Comprender </a:t>
            </a:r>
            <a:r>
              <a:rPr lang="es-MX" sz="2400" dirty="0">
                <a:solidFill>
                  <a:schemeClr val="bg1"/>
                </a:solidFill>
              </a:rPr>
              <a:t> las dimensiones </a:t>
            </a:r>
            <a:r>
              <a:rPr lang="es-MX" sz="2400" u="sng" dirty="0">
                <a:solidFill>
                  <a:schemeClr val="bg1"/>
                </a:solidFill>
              </a:rPr>
              <a:t>conceptuales, morales </a:t>
            </a:r>
            <a:r>
              <a:rPr lang="es-MX" sz="2400" dirty="0">
                <a:solidFill>
                  <a:schemeClr val="bg1"/>
                </a:solidFill>
              </a:rPr>
              <a:t>y el contexto histórico de los DD.HH.</a:t>
            </a:r>
            <a:endParaRPr lang="es-CL" sz="2400" dirty="0">
              <a:solidFill>
                <a:schemeClr val="bg1"/>
              </a:solidFill>
            </a:endParaRPr>
          </a:p>
          <a:p>
            <a:pPr algn="just"/>
            <a:endParaRPr lang="es-CL" sz="2400" dirty="0">
              <a:solidFill>
                <a:schemeClr val="bg1"/>
              </a:solidFill>
            </a:endParaRPr>
          </a:p>
          <a:p>
            <a:pPr algn="just"/>
            <a:r>
              <a:rPr lang="es-MX" sz="2400" b="1" dirty="0">
                <a:solidFill>
                  <a:schemeClr val="bg1"/>
                </a:solidFill>
              </a:rPr>
              <a:t>Comprender </a:t>
            </a:r>
            <a:r>
              <a:rPr lang="es-MX" sz="2400" dirty="0">
                <a:solidFill>
                  <a:schemeClr val="bg1"/>
                </a:solidFill>
              </a:rPr>
              <a:t>los </a:t>
            </a:r>
            <a:r>
              <a:rPr lang="es-MX" sz="2400" u="sng" dirty="0">
                <a:solidFill>
                  <a:schemeClr val="bg1"/>
                </a:solidFill>
              </a:rPr>
              <a:t>principios y normas jurídicas </a:t>
            </a:r>
            <a:r>
              <a:rPr lang="es-MX" sz="2400" dirty="0">
                <a:solidFill>
                  <a:schemeClr val="bg1"/>
                </a:solidFill>
              </a:rPr>
              <a:t>que regulan el tratamiento de los DD.HH., en el ámbito del derecho internacional como del derecho nacional.</a:t>
            </a:r>
            <a:endParaRPr lang="es-CL" sz="2400" dirty="0">
              <a:solidFill>
                <a:schemeClr val="bg1"/>
              </a:solidFill>
            </a:endParaRPr>
          </a:p>
          <a:p>
            <a:pPr algn="just"/>
            <a:endParaRPr lang="es-CL" sz="2400" dirty="0">
              <a:solidFill>
                <a:schemeClr val="bg1"/>
              </a:solidFill>
            </a:endParaRPr>
          </a:p>
          <a:p>
            <a:pPr algn="just"/>
            <a:r>
              <a:rPr lang="es-MX" sz="2400" b="1" dirty="0">
                <a:solidFill>
                  <a:schemeClr val="bg1"/>
                </a:solidFill>
              </a:rPr>
              <a:t>Comprender </a:t>
            </a:r>
            <a:r>
              <a:rPr lang="es-MX" sz="2400" dirty="0">
                <a:solidFill>
                  <a:schemeClr val="bg1"/>
                </a:solidFill>
              </a:rPr>
              <a:t>los principios y normas que </a:t>
            </a:r>
            <a:r>
              <a:rPr lang="es-MX" sz="2400" u="sng" dirty="0">
                <a:solidFill>
                  <a:schemeClr val="bg1"/>
                </a:solidFill>
              </a:rPr>
              <a:t>regulan las dimensiones</a:t>
            </a:r>
            <a:r>
              <a:rPr lang="es-MX" sz="2400" dirty="0">
                <a:solidFill>
                  <a:schemeClr val="bg1"/>
                </a:solidFill>
              </a:rPr>
              <a:t> específicas de los DD.HH., en el desempeño profesional, desde la perspectiva material y personal.</a:t>
            </a:r>
            <a:endParaRPr lang="es-CL" sz="2400" dirty="0">
              <a:solidFill>
                <a:schemeClr val="bg1"/>
              </a:solidFill>
            </a:endParaRPr>
          </a:p>
          <a:p>
            <a:r>
              <a:rPr lang="es-CL" sz="2400" dirty="0">
                <a:solidFill>
                  <a:srgbClr val="FF0000"/>
                </a:solidFill>
              </a:rPr>
              <a:t> </a:t>
            </a:r>
          </a:p>
        </p:txBody>
      </p:sp>
    </p:spTree>
    <p:extLst>
      <p:ext uri="{BB962C8B-B14F-4D97-AF65-F5344CB8AC3E}">
        <p14:creationId xmlns:p14="http://schemas.microsoft.com/office/powerpoint/2010/main" val="27031333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5950496" y="3284984"/>
            <a:ext cx="2736304" cy="1296144"/>
          </a:xfrm>
          <a:prstGeom prst="snip1Rect">
            <a:avLst/>
          </a:prstGeom>
          <a:solidFill>
            <a:schemeClr val="tx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bg1"/>
                </a:solidFill>
              </a:rPr>
              <a:t>UT 3: ENFOQUE DE GÉNERO</a:t>
            </a:r>
          </a:p>
        </p:txBody>
      </p:sp>
      <p:sp>
        <p:nvSpPr>
          <p:cNvPr id="9" name="8 Recortar rectángulo de esquina sencilla"/>
          <p:cNvSpPr/>
          <p:nvPr/>
        </p:nvSpPr>
        <p:spPr>
          <a:xfrm>
            <a:off x="3076881" y="3284984"/>
            <a:ext cx="2660895" cy="1296144"/>
          </a:xfrm>
          <a:prstGeom prst="snip1Rect">
            <a:avLst/>
          </a:prstGeom>
          <a:solidFill>
            <a:schemeClr val="tx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bg1"/>
                </a:solidFill>
              </a:rPr>
              <a:t>UT 2: DERECHO PENAL EN DERECHOS HUMANOS Y ROL DE LAS FFAA</a:t>
            </a:r>
          </a:p>
        </p:txBody>
      </p:sp>
      <p:sp>
        <p:nvSpPr>
          <p:cNvPr id="10" name="9 Recortar rectángulo de esquina sencilla"/>
          <p:cNvSpPr/>
          <p:nvPr/>
        </p:nvSpPr>
        <p:spPr>
          <a:xfrm>
            <a:off x="251520" y="3284984"/>
            <a:ext cx="2607193" cy="1296144"/>
          </a:xfrm>
          <a:prstGeom prst="snip1Rect">
            <a:avLst/>
          </a:prstGeom>
          <a:solidFill>
            <a:schemeClr val="tx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bg1"/>
                </a:solidFill>
              </a:rPr>
              <a:t>UT 1: DERECHOS HUMANOS</a:t>
            </a:r>
          </a:p>
        </p:txBody>
      </p:sp>
      <p:sp>
        <p:nvSpPr>
          <p:cNvPr id="2" name="CuadroTexto 1"/>
          <p:cNvSpPr txBox="1"/>
          <p:nvPr/>
        </p:nvSpPr>
        <p:spPr>
          <a:xfrm>
            <a:off x="2355916" y="404664"/>
            <a:ext cx="4233275" cy="707886"/>
          </a:xfrm>
          <a:prstGeom prst="rect">
            <a:avLst/>
          </a:prstGeom>
          <a:solidFill>
            <a:schemeClr val="tx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rtlCol="0">
            <a:spAutoFit/>
          </a:bodyPr>
          <a:lstStyle/>
          <a:p>
            <a:r>
              <a:rPr lang="es-CL" sz="4000" dirty="0">
                <a:solidFill>
                  <a:schemeClr val="bg2">
                    <a:lumMod val="75000"/>
                  </a:schemeClr>
                </a:solidFill>
              </a:rPr>
              <a:t>EDUCACIÓN CÍVICA</a:t>
            </a:r>
          </a:p>
        </p:txBody>
      </p:sp>
      <p:sp>
        <p:nvSpPr>
          <p:cNvPr id="3" name="Flecha abajo 2"/>
          <p:cNvSpPr/>
          <p:nvPr/>
        </p:nvSpPr>
        <p:spPr>
          <a:xfrm>
            <a:off x="4407329" y="1268760"/>
            <a:ext cx="336145" cy="7920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CuadroTexto 11"/>
          <p:cNvSpPr txBox="1"/>
          <p:nvPr/>
        </p:nvSpPr>
        <p:spPr>
          <a:xfrm>
            <a:off x="1085086" y="2184919"/>
            <a:ext cx="6980629" cy="584775"/>
          </a:xfrm>
          <a:prstGeom prst="rect">
            <a:avLst/>
          </a:prstGeom>
          <a:solidFill>
            <a:schemeClr val="tx1"/>
          </a:solidFill>
          <a:ln>
            <a:solidFill>
              <a:schemeClr val="bg2"/>
            </a:solidFill>
          </a:ln>
        </p:spPr>
        <p:txBody>
          <a:bodyPr wrap="none" rtlCol="0">
            <a:spAutoFit/>
          </a:bodyPr>
          <a:lstStyle/>
          <a:p>
            <a:r>
              <a:rPr lang="es-CL" sz="3200" dirty="0">
                <a:solidFill>
                  <a:schemeClr val="bg2">
                    <a:lumMod val="75000"/>
                  </a:schemeClr>
                </a:solidFill>
              </a:rPr>
              <a:t>Derechos Humanos + Enfoque de género</a:t>
            </a:r>
          </a:p>
        </p:txBody>
      </p:sp>
      <p:sp>
        <p:nvSpPr>
          <p:cNvPr id="5" name="CuadroTexto 4"/>
          <p:cNvSpPr txBox="1"/>
          <p:nvPr/>
        </p:nvSpPr>
        <p:spPr>
          <a:xfrm>
            <a:off x="265247" y="4730075"/>
            <a:ext cx="2124299" cy="1477328"/>
          </a:xfrm>
          <a:prstGeom prst="rect">
            <a:avLst/>
          </a:prstGeom>
          <a:solidFill>
            <a:schemeClr val="tx1"/>
          </a:solidFill>
        </p:spPr>
        <p:txBody>
          <a:bodyPr wrap="none" rtlCol="0">
            <a:spAutoFit/>
          </a:bodyPr>
          <a:lstStyle/>
          <a:p>
            <a:r>
              <a:rPr lang="es-CL" dirty="0">
                <a:solidFill>
                  <a:schemeClr val="bg1"/>
                </a:solidFill>
              </a:rPr>
              <a:t>5 Sesiones de clases.</a:t>
            </a:r>
          </a:p>
          <a:p>
            <a:endParaRPr lang="es-CL" dirty="0">
              <a:solidFill>
                <a:schemeClr val="bg1"/>
              </a:solidFill>
            </a:endParaRPr>
          </a:p>
          <a:p>
            <a:r>
              <a:rPr lang="es-CL" dirty="0">
                <a:solidFill>
                  <a:schemeClr val="bg1"/>
                </a:solidFill>
              </a:rPr>
              <a:t>1 Certamen</a:t>
            </a:r>
          </a:p>
          <a:p>
            <a:endParaRPr lang="es-CL" dirty="0">
              <a:solidFill>
                <a:schemeClr val="bg1"/>
              </a:solidFill>
            </a:endParaRPr>
          </a:p>
          <a:p>
            <a:r>
              <a:rPr lang="es-CL" b="1" dirty="0">
                <a:solidFill>
                  <a:srgbClr val="FF0000"/>
                </a:solidFill>
              </a:rPr>
              <a:t>1 nota</a:t>
            </a:r>
          </a:p>
        </p:txBody>
      </p:sp>
      <p:sp>
        <p:nvSpPr>
          <p:cNvPr id="4" name="CuadroTexto 3"/>
          <p:cNvSpPr txBox="1"/>
          <p:nvPr/>
        </p:nvSpPr>
        <p:spPr>
          <a:xfrm>
            <a:off x="2544732" y="6270119"/>
            <a:ext cx="3826112" cy="461665"/>
          </a:xfrm>
          <a:prstGeom prst="rect">
            <a:avLst/>
          </a:prstGeom>
          <a:noFill/>
        </p:spPr>
        <p:txBody>
          <a:bodyPr wrap="none" rtlCol="0">
            <a:spAutoFit/>
          </a:bodyPr>
          <a:lstStyle/>
          <a:p>
            <a:r>
              <a:rPr lang="es-CL" sz="2400" b="1" dirty="0">
                <a:solidFill>
                  <a:schemeClr val="bg1"/>
                </a:solidFill>
              </a:rPr>
              <a:t>Total: 3 notas en 14 sesiones</a:t>
            </a:r>
          </a:p>
        </p:txBody>
      </p:sp>
      <p:sp>
        <p:nvSpPr>
          <p:cNvPr id="15" name="CuadroTexto 14"/>
          <p:cNvSpPr txBox="1"/>
          <p:nvPr/>
        </p:nvSpPr>
        <p:spPr>
          <a:xfrm>
            <a:off x="3317853" y="4668720"/>
            <a:ext cx="2124299" cy="1477328"/>
          </a:xfrm>
          <a:prstGeom prst="rect">
            <a:avLst/>
          </a:prstGeom>
          <a:solidFill>
            <a:schemeClr val="tx1"/>
          </a:solidFill>
        </p:spPr>
        <p:txBody>
          <a:bodyPr wrap="none" rtlCol="0">
            <a:spAutoFit/>
          </a:bodyPr>
          <a:lstStyle/>
          <a:p>
            <a:r>
              <a:rPr lang="es-CL" dirty="0">
                <a:solidFill>
                  <a:schemeClr val="bg1"/>
                </a:solidFill>
              </a:rPr>
              <a:t>3 Sesiones de clases.</a:t>
            </a:r>
          </a:p>
          <a:p>
            <a:endParaRPr lang="es-CL" dirty="0">
              <a:solidFill>
                <a:schemeClr val="bg1"/>
              </a:solidFill>
            </a:endParaRPr>
          </a:p>
          <a:p>
            <a:r>
              <a:rPr lang="es-CL" dirty="0">
                <a:solidFill>
                  <a:schemeClr val="bg1"/>
                </a:solidFill>
              </a:rPr>
              <a:t>1 Trabajo</a:t>
            </a:r>
          </a:p>
          <a:p>
            <a:endParaRPr lang="es-CL" dirty="0">
              <a:solidFill>
                <a:schemeClr val="bg1"/>
              </a:solidFill>
            </a:endParaRPr>
          </a:p>
          <a:p>
            <a:r>
              <a:rPr lang="es-CL" b="1" dirty="0">
                <a:solidFill>
                  <a:srgbClr val="FF0000"/>
                </a:solidFill>
              </a:rPr>
              <a:t>1 nota</a:t>
            </a:r>
          </a:p>
        </p:txBody>
      </p:sp>
      <p:sp>
        <p:nvSpPr>
          <p:cNvPr id="16" name="CuadroTexto 15"/>
          <p:cNvSpPr txBox="1"/>
          <p:nvPr/>
        </p:nvSpPr>
        <p:spPr>
          <a:xfrm>
            <a:off x="6342177" y="4730075"/>
            <a:ext cx="2124299" cy="1477328"/>
          </a:xfrm>
          <a:prstGeom prst="rect">
            <a:avLst/>
          </a:prstGeom>
          <a:solidFill>
            <a:schemeClr val="tx1"/>
          </a:solidFill>
        </p:spPr>
        <p:txBody>
          <a:bodyPr wrap="none" rtlCol="0">
            <a:spAutoFit/>
          </a:bodyPr>
          <a:lstStyle/>
          <a:p>
            <a:r>
              <a:rPr lang="es-CL" dirty="0">
                <a:solidFill>
                  <a:schemeClr val="bg1"/>
                </a:solidFill>
              </a:rPr>
              <a:t>2 Sesiones de clases.</a:t>
            </a:r>
          </a:p>
          <a:p>
            <a:endParaRPr lang="es-CL" dirty="0">
              <a:solidFill>
                <a:schemeClr val="bg1"/>
              </a:solidFill>
            </a:endParaRPr>
          </a:p>
          <a:p>
            <a:r>
              <a:rPr lang="es-CL" dirty="0">
                <a:solidFill>
                  <a:schemeClr val="bg1"/>
                </a:solidFill>
              </a:rPr>
              <a:t>1 Exposición</a:t>
            </a:r>
          </a:p>
          <a:p>
            <a:endParaRPr lang="es-CL" dirty="0">
              <a:solidFill>
                <a:schemeClr val="bg1"/>
              </a:solidFill>
            </a:endParaRPr>
          </a:p>
          <a:p>
            <a:r>
              <a:rPr lang="es-CL" b="1" dirty="0">
                <a:solidFill>
                  <a:srgbClr val="FF0000"/>
                </a:solidFill>
              </a:rPr>
              <a:t>1 nota</a:t>
            </a:r>
          </a:p>
        </p:txBody>
      </p:sp>
    </p:spTree>
    <p:extLst>
      <p:ext uri="{BB962C8B-B14F-4D97-AF65-F5344CB8AC3E}">
        <p14:creationId xmlns:p14="http://schemas.microsoft.com/office/powerpoint/2010/main" val="16938159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t="-4000" b="-4000"/>
          </a:stretch>
        </a:blipFill>
        <a:effectLst/>
      </p:bgPr>
    </p:bg>
    <p:spTree>
      <p:nvGrpSpPr>
        <p:cNvPr id="1" name=""/>
        <p:cNvGrpSpPr/>
        <p:nvPr/>
      </p:nvGrpSpPr>
      <p:grpSpPr>
        <a:xfrm>
          <a:off x="0" y="0"/>
          <a:ext cx="0" cy="0"/>
          <a:chOff x="0" y="0"/>
          <a:chExt cx="0" cy="0"/>
        </a:xfrm>
      </p:grpSpPr>
      <p:pic>
        <p:nvPicPr>
          <p:cNvPr id="5" name="Imagen 4"/>
          <p:cNvPicPr>
            <a:picLocks noChangeAspect="1"/>
          </p:cNvPicPr>
          <p:nvPr/>
        </p:nvPicPr>
        <p:blipFill>
          <a:blip r:embed="rId3"/>
          <a:stretch>
            <a:fillRect/>
          </a:stretch>
        </p:blipFill>
        <p:spPr>
          <a:xfrm>
            <a:off x="0" y="-13160"/>
            <a:ext cx="9144000" cy="6851786"/>
          </a:xfrm>
          <a:prstGeom prst="rect">
            <a:avLst/>
          </a:prstGeom>
        </p:spPr>
      </p:pic>
      <p:sp>
        <p:nvSpPr>
          <p:cNvPr id="2" name="CuadroTexto 1"/>
          <p:cNvSpPr txBox="1"/>
          <p:nvPr/>
        </p:nvSpPr>
        <p:spPr>
          <a:xfrm>
            <a:off x="6228184" y="3043401"/>
            <a:ext cx="2304256" cy="830997"/>
          </a:xfrm>
          <a:prstGeom prst="rect">
            <a:avLst/>
          </a:prstGeom>
          <a:solidFill>
            <a:schemeClr val="accent1">
              <a:lumMod val="50000"/>
            </a:schemeClr>
          </a:solidFill>
        </p:spPr>
        <p:txBody>
          <a:bodyPr wrap="square" rtlCol="0">
            <a:spAutoFit/>
          </a:bodyPr>
          <a:lstStyle/>
          <a:p>
            <a:pPr algn="ctr"/>
            <a:r>
              <a:rPr lang="es-ES" sz="2400" dirty="0">
                <a:solidFill>
                  <a:srgbClr val="FFFF00"/>
                </a:solidFill>
              </a:rPr>
              <a:t>Página Web del MINDEF</a:t>
            </a:r>
            <a:endParaRPr lang="en-US" sz="2400" dirty="0">
              <a:solidFill>
                <a:srgbClr val="FFFF00"/>
              </a:solidFill>
            </a:endParaRPr>
          </a:p>
        </p:txBody>
      </p:sp>
    </p:spTree>
    <p:extLst>
      <p:ext uri="{BB962C8B-B14F-4D97-AF65-F5344CB8AC3E}">
        <p14:creationId xmlns:p14="http://schemas.microsoft.com/office/powerpoint/2010/main" val="34269375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4" name="13 CuadroTexto"/>
          <p:cNvSpPr txBox="1"/>
          <p:nvPr/>
        </p:nvSpPr>
        <p:spPr>
          <a:xfrm>
            <a:off x="733129" y="2895327"/>
            <a:ext cx="6522619" cy="461665"/>
          </a:xfrm>
          <a:prstGeom prst="rect">
            <a:avLst/>
          </a:prstGeom>
          <a:noFill/>
        </p:spPr>
        <p:txBody>
          <a:bodyPr wrap="none" rtlCol="0">
            <a:spAutoFit/>
          </a:bodyPr>
          <a:lstStyle/>
          <a:p>
            <a:r>
              <a:rPr lang="es-ES" sz="2400" dirty="0">
                <a:solidFill>
                  <a:srgbClr val="002060"/>
                </a:solidFill>
              </a:rPr>
              <a:t>B. </a:t>
            </a:r>
            <a:r>
              <a:rPr lang="es-CL" sz="2400" dirty="0">
                <a:solidFill>
                  <a:srgbClr val="002060"/>
                </a:solidFill>
              </a:rPr>
              <a:t>BASES JURÍDICAS EN LOS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710817" y="3831431"/>
            <a:ext cx="7821623" cy="461665"/>
          </a:xfrm>
          <a:prstGeom prst="rect">
            <a:avLst/>
          </a:prstGeom>
        </p:spPr>
        <p:txBody>
          <a:bodyPr wrap="square">
            <a:spAutoFit/>
          </a:bodyPr>
          <a:lstStyle/>
          <a:p>
            <a:r>
              <a:rPr lang="es-CL" sz="2400" dirty="0">
                <a:solidFill>
                  <a:schemeClr val="bg2">
                    <a:lumMod val="75000"/>
                  </a:schemeClr>
                </a:solidFill>
              </a:rPr>
              <a:t>C. REGÍMENES JURÍDICOS EN DD.HH.</a:t>
            </a:r>
          </a:p>
        </p:txBody>
      </p:sp>
      <p:sp>
        <p:nvSpPr>
          <p:cNvPr id="17" name="13 CuadroTexto"/>
          <p:cNvSpPr txBox="1"/>
          <p:nvPr/>
        </p:nvSpPr>
        <p:spPr>
          <a:xfrm>
            <a:off x="785685" y="1816474"/>
            <a:ext cx="5320174" cy="461665"/>
          </a:xfrm>
          <a:prstGeom prst="rect">
            <a:avLst/>
          </a:prstGeom>
          <a:noFill/>
        </p:spPr>
        <p:txBody>
          <a:bodyPr wrap="none" rtlCol="0">
            <a:spAutoFit/>
          </a:bodyPr>
          <a:lstStyle/>
          <a:p>
            <a:r>
              <a:rPr lang="es-ES" sz="2400" dirty="0">
                <a:solidFill>
                  <a:srgbClr val="002060"/>
                </a:solidFill>
              </a:rPr>
              <a:t>A. TEORÍA DE</a:t>
            </a:r>
            <a:r>
              <a:rPr lang="es-CL" sz="2400" dirty="0">
                <a:solidFill>
                  <a:srgbClr val="002060"/>
                </a:solidFill>
              </a:rPr>
              <a:t> LOS DERECHOS HUMANOS.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srgbClr val="1F497D">
                    <a:lumMod val="40000"/>
                    <a:lumOff val="60000"/>
                  </a:srgbClr>
                </a:solidFill>
                <a:effectLst/>
                <a:uLnTx/>
                <a:uFillTx/>
                <a:latin typeface="Calibri"/>
                <a:ea typeface="+mn-ea"/>
                <a:cs typeface="+mn-cs"/>
              </a:rPr>
              <a:t>UT 3: ENFOQUE DE GÉNERO</a:t>
            </a:r>
          </a:p>
        </p:txBody>
      </p:sp>
      <p:sp>
        <p:nvSpPr>
          <p:cNvPr id="9" name="8 Recortar rectángulo de esquina sencilla"/>
          <p:cNvSpPr/>
          <p:nvPr/>
        </p:nvSpPr>
        <p:spPr>
          <a:xfrm>
            <a:off x="3203848"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white"/>
                </a:solidFill>
                <a:effectLst/>
                <a:uLnTx/>
                <a:uFillTx/>
                <a:latin typeface="Calibri"/>
                <a:ea typeface="+mn-ea"/>
                <a:cs typeface="+mn-cs"/>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srgbClr val="1F497D">
                    <a:lumMod val="40000"/>
                    <a:lumOff val="60000"/>
                  </a:srgbClr>
                </a:solidFill>
                <a:effectLst/>
                <a:uLnTx/>
                <a:uFillTx/>
                <a:latin typeface="Calibri"/>
                <a:ea typeface="+mn-ea"/>
                <a:cs typeface="+mn-cs"/>
              </a:rPr>
              <a:t>UT 1: DERECHOS HUMANOS</a:t>
            </a:r>
          </a:p>
        </p:txBody>
      </p:sp>
      <p:sp>
        <p:nvSpPr>
          <p:cNvPr id="12" name="11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srgbClr val="002060"/>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s-E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13" name="12 CuadroTexto"/>
          <p:cNvSpPr txBox="1"/>
          <p:nvPr/>
        </p:nvSpPr>
        <p:spPr>
          <a:xfrm>
            <a:off x="661188" y="1702635"/>
            <a:ext cx="4005199"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srgbClr val="002060"/>
                </a:solidFill>
                <a:effectLst/>
                <a:uLnTx/>
                <a:uFillTx/>
                <a:latin typeface="Calibri"/>
                <a:ea typeface="+mn-ea"/>
                <a:cs typeface="+mn-cs"/>
              </a:rPr>
              <a:t>A. DERECHO PENAL EN DD.HH.</a:t>
            </a:r>
          </a:p>
        </p:txBody>
      </p:sp>
      <p:sp>
        <p:nvSpPr>
          <p:cNvPr id="14" name="13 CuadroTexto"/>
          <p:cNvSpPr txBox="1"/>
          <p:nvPr/>
        </p:nvSpPr>
        <p:spPr>
          <a:xfrm>
            <a:off x="661188" y="3068960"/>
            <a:ext cx="8109655"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srgbClr val="002060"/>
                </a:solidFill>
                <a:effectLst/>
                <a:uLnTx/>
                <a:uFillTx/>
                <a:latin typeface="Calibri"/>
                <a:ea typeface="+mn-ea"/>
                <a:cs typeface="+mn-cs"/>
              </a:rPr>
              <a:t>B. ROL DE LAS FF.AA. EN EL RESPETO, PROMOCIÓN Y PROTECCIÓN DE LOS DD.HH.</a:t>
            </a:r>
          </a:p>
        </p:txBody>
      </p:sp>
      <p:sp>
        <p:nvSpPr>
          <p:cNvPr id="16" name="15 Elipse"/>
          <p:cNvSpPr/>
          <p:nvPr/>
        </p:nvSpPr>
        <p:spPr>
          <a:xfrm>
            <a:off x="3059832" y="-1"/>
            <a:ext cx="3168351" cy="93610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2626980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white"/>
                </a:solidFill>
                <a:effectLst/>
                <a:uLnTx/>
                <a:uFillTx/>
                <a:latin typeface="Calibri"/>
                <a:ea typeface="+mn-ea"/>
                <a:cs typeface="+mn-cs"/>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white">
                    <a:lumMod val="65000"/>
                  </a:prstClr>
                </a:solidFill>
                <a:effectLst/>
                <a:uLnTx/>
                <a:uFillTx/>
                <a:latin typeface="Calibri"/>
                <a:ea typeface="+mn-ea"/>
                <a:cs typeface="+mn-cs"/>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srgbClr val="1F497D">
                    <a:lumMod val="40000"/>
                    <a:lumOff val="60000"/>
                  </a:srgbClr>
                </a:solidFill>
                <a:effectLst/>
                <a:uLnTx/>
                <a:uFillTx/>
                <a:latin typeface="Calibri"/>
                <a:ea typeface="+mn-ea"/>
                <a:cs typeface="+mn-cs"/>
              </a:rPr>
              <a:t>UT 1: DERECHOS HUMANOS</a:t>
            </a:r>
          </a:p>
        </p:txBody>
      </p:sp>
      <p:sp>
        <p:nvSpPr>
          <p:cNvPr id="11" name="10 Rectángulo"/>
          <p:cNvSpPr/>
          <p:nvPr/>
        </p:nvSpPr>
        <p:spPr>
          <a:xfrm>
            <a:off x="725860" y="2348880"/>
            <a:ext cx="7776864" cy="2677656"/>
          </a:xfrm>
          <a:prstGeom prst="rect">
            <a:avLst/>
          </a:prstGeom>
          <a:solidFill>
            <a:schemeClr val="tx1"/>
          </a:solidFill>
          <a:ln>
            <a:solidFill>
              <a:schemeClr val="bg2"/>
            </a:solidFill>
          </a:ln>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lphaUcPeriod"/>
              <a:tabLst/>
              <a:defRPr/>
            </a:pPr>
            <a:r>
              <a:rPr kumimoji="0" lang="es-CL" sz="2400" b="0" i="0" u="none" strike="noStrike" kern="1200" cap="none" spc="0" normalizeH="0" baseline="0" noProof="0" dirty="0">
                <a:ln>
                  <a:noFill/>
                </a:ln>
                <a:solidFill>
                  <a:srgbClr val="002060"/>
                </a:solidFill>
                <a:effectLst/>
                <a:uLnTx/>
                <a:uFillTx/>
                <a:latin typeface="Calibri"/>
                <a:ea typeface="+mn-ea"/>
                <a:cs typeface="+mn-cs"/>
              </a:rPr>
              <a:t>Concepto y significado de género.</a:t>
            </a:r>
          </a:p>
          <a:p>
            <a:pPr marL="457200" marR="0" lvl="0" indent="-457200" algn="l" defTabSz="914400" rtl="0" eaLnBrk="1" fontAlgn="auto" latinLnBrk="0" hangingPunct="1">
              <a:lnSpc>
                <a:spcPct val="100000"/>
              </a:lnSpc>
              <a:spcBef>
                <a:spcPts val="0"/>
              </a:spcBef>
              <a:spcAft>
                <a:spcPts val="0"/>
              </a:spcAft>
              <a:buClrTx/>
              <a:buSzTx/>
              <a:buFont typeface="+mj-lt"/>
              <a:buAutoNum type="alphaUcPeriod"/>
              <a:tabLst/>
              <a:defRPr/>
            </a:pPr>
            <a:r>
              <a:rPr kumimoji="0" lang="es-CL" sz="2400" b="0" i="0" u="none" strike="noStrike" kern="1200" cap="none" spc="0" normalizeH="0" baseline="0" noProof="0" dirty="0">
                <a:ln>
                  <a:noFill/>
                </a:ln>
                <a:solidFill>
                  <a:srgbClr val="002060"/>
                </a:solidFill>
                <a:effectLst/>
                <a:uLnTx/>
                <a:uFillTx/>
                <a:latin typeface="Calibri"/>
                <a:ea typeface="+mn-ea"/>
                <a:cs typeface="+mn-cs"/>
              </a:rPr>
              <a:t>Los roles y estereotipos.</a:t>
            </a:r>
          </a:p>
          <a:p>
            <a:pPr marL="457200" marR="0" lvl="0" indent="-457200" algn="l" defTabSz="914400" rtl="0" eaLnBrk="1" fontAlgn="auto" latinLnBrk="0" hangingPunct="1">
              <a:lnSpc>
                <a:spcPct val="100000"/>
              </a:lnSpc>
              <a:spcBef>
                <a:spcPts val="0"/>
              </a:spcBef>
              <a:spcAft>
                <a:spcPts val="0"/>
              </a:spcAft>
              <a:buClrTx/>
              <a:buSzTx/>
              <a:buFont typeface="+mj-lt"/>
              <a:buAutoNum type="alphaUcPeriod"/>
              <a:tabLst/>
              <a:defRPr/>
            </a:pPr>
            <a:r>
              <a:rPr kumimoji="0" lang="es-CL" sz="2400" b="0" i="0" u="none" strike="noStrike" kern="1200" cap="none" spc="0" normalizeH="0" baseline="0" noProof="0" dirty="0">
                <a:ln>
                  <a:noFill/>
                </a:ln>
                <a:solidFill>
                  <a:srgbClr val="002060"/>
                </a:solidFill>
                <a:effectLst/>
                <a:uLnTx/>
                <a:uFillTx/>
                <a:latin typeface="Calibri"/>
                <a:ea typeface="+mn-ea"/>
                <a:cs typeface="+mn-cs"/>
              </a:rPr>
              <a:t>La </a:t>
            </a:r>
            <a:r>
              <a:rPr kumimoji="0" lang="es-CL" sz="2400" b="0" i="0" u="none" strike="noStrike" kern="1200" cap="none" spc="0" normalizeH="0" baseline="0" noProof="0" dirty="0" err="1">
                <a:ln>
                  <a:noFill/>
                </a:ln>
                <a:solidFill>
                  <a:srgbClr val="002060"/>
                </a:solidFill>
                <a:effectLst/>
                <a:uLnTx/>
                <a:uFillTx/>
                <a:latin typeface="Calibri"/>
                <a:ea typeface="+mn-ea"/>
                <a:cs typeface="+mn-cs"/>
              </a:rPr>
              <a:t>transversalización</a:t>
            </a:r>
            <a:r>
              <a:rPr kumimoji="0" lang="es-CL" sz="2400" b="0" i="0" u="none" strike="noStrike" kern="1200" cap="none" spc="0" normalizeH="0" baseline="0" noProof="0" dirty="0">
                <a:ln>
                  <a:noFill/>
                </a:ln>
                <a:solidFill>
                  <a:srgbClr val="002060"/>
                </a:solidFill>
                <a:effectLst/>
                <a:uLnTx/>
                <a:uFillTx/>
                <a:latin typeface="Calibri"/>
                <a:ea typeface="+mn-ea"/>
                <a:cs typeface="+mn-cs"/>
              </a:rPr>
              <a:t> de género.</a:t>
            </a:r>
          </a:p>
          <a:p>
            <a:pPr marL="457200" marR="0" lvl="0" indent="-457200" algn="l" defTabSz="914400" rtl="0" eaLnBrk="1" fontAlgn="auto" latinLnBrk="0" hangingPunct="1">
              <a:lnSpc>
                <a:spcPct val="100000"/>
              </a:lnSpc>
              <a:spcBef>
                <a:spcPts val="0"/>
              </a:spcBef>
              <a:spcAft>
                <a:spcPts val="0"/>
              </a:spcAft>
              <a:buClrTx/>
              <a:buSzTx/>
              <a:buFont typeface="+mj-lt"/>
              <a:buAutoNum type="alphaUcPeriod"/>
              <a:tabLst/>
              <a:defRPr/>
            </a:pPr>
            <a:r>
              <a:rPr kumimoji="0" lang="es-CL" sz="2400" b="0" i="0" u="none" strike="noStrike" kern="1200" cap="none" spc="0" normalizeH="0" baseline="0" noProof="0" dirty="0">
                <a:ln>
                  <a:noFill/>
                </a:ln>
                <a:solidFill>
                  <a:srgbClr val="002060"/>
                </a:solidFill>
                <a:effectLst/>
                <a:uLnTx/>
                <a:uFillTx/>
                <a:latin typeface="Calibri"/>
                <a:ea typeface="+mn-ea"/>
                <a:cs typeface="+mn-cs"/>
              </a:rPr>
              <a:t>Relación entre derechos humanos e </a:t>
            </a:r>
            <a:r>
              <a:rPr kumimoji="0" lang="es-CL" sz="2400" b="0" i="0" u="sng" strike="noStrike" kern="1200" cap="none" spc="0" normalizeH="0" baseline="0" noProof="0" dirty="0">
                <a:ln>
                  <a:noFill/>
                </a:ln>
                <a:solidFill>
                  <a:srgbClr val="002060"/>
                </a:solidFill>
                <a:effectLst/>
                <a:uLnTx/>
                <a:uFillTx/>
                <a:latin typeface="Calibri"/>
                <a:ea typeface="+mn-ea"/>
                <a:cs typeface="+mn-cs"/>
              </a:rPr>
              <a:t>igualdad</a:t>
            </a:r>
            <a:r>
              <a:rPr kumimoji="0" lang="es-CL" sz="2400" b="0" i="0" u="none" strike="noStrike" kern="1200" cap="none" spc="0" normalizeH="0" baseline="0" noProof="0" dirty="0">
                <a:ln>
                  <a:noFill/>
                </a:ln>
                <a:solidFill>
                  <a:srgbClr val="002060"/>
                </a:solidFill>
                <a:effectLst/>
                <a:uLnTx/>
                <a:uFillTx/>
                <a:latin typeface="Calibri"/>
                <a:ea typeface="+mn-ea"/>
                <a:cs typeface="+mn-cs"/>
              </a:rPr>
              <a:t> de género.</a:t>
            </a:r>
          </a:p>
          <a:p>
            <a:pPr marL="457200" marR="0" lvl="0" indent="-457200" algn="l" defTabSz="914400" rtl="0" eaLnBrk="1" fontAlgn="auto" latinLnBrk="0" hangingPunct="1">
              <a:lnSpc>
                <a:spcPct val="100000"/>
              </a:lnSpc>
              <a:spcBef>
                <a:spcPts val="0"/>
              </a:spcBef>
              <a:spcAft>
                <a:spcPts val="0"/>
              </a:spcAft>
              <a:buClrTx/>
              <a:buSzTx/>
              <a:buFont typeface="+mj-lt"/>
              <a:buAutoNum type="alphaUcPeriod"/>
              <a:tabLst/>
              <a:defRPr/>
            </a:pPr>
            <a:r>
              <a:rPr kumimoji="0" lang="es-CL" sz="2400" b="0" i="0" u="none" strike="noStrike" kern="1200" cap="none" spc="0" normalizeH="0" baseline="0" noProof="0" dirty="0">
                <a:ln>
                  <a:noFill/>
                </a:ln>
                <a:solidFill>
                  <a:srgbClr val="002060"/>
                </a:solidFill>
                <a:effectLst/>
                <a:uLnTx/>
                <a:uFillTx/>
                <a:latin typeface="Calibri"/>
                <a:ea typeface="+mn-ea"/>
                <a:cs typeface="+mn-cs"/>
              </a:rPr>
              <a:t>Ley de identidad de género. </a:t>
            </a:r>
          </a:p>
          <a:p>
            <a:pPr marL="457200" marR="0" lvl="0" indent="-457200" algn="l" defTabSz="914400" rtl="0" eaLnBrk="1" fontAlgn="auto" latinLnBrk="0" hangingPunct="1">
              <a:lnSpc>
                <a:spcPct val="100000"/>
              </a:lnSpc>
              <a:spcBef>
                <a:spcPts val="0"/>
              </a:spcBef>
              <a:spcAft>
                <a:spcPts val="0"/>
              </a:spcAft>
              <a:buClrTx/>
              <a:buSzTx/>
              <a:buFont typeface="+mj-lt"/>
              <a:buAutoNum type="alphaUcPeriod"/>
              <a:tabLst/>
              <a:defRPr/>
            </a:pPr>
            <a:r>
              <a:rPr kumimoji="0" lang="es-CL" sz="2400" b="0" i="0" u="none" strike="noStrike" kern="1200" cap="none" spc="0" normalizeH="0" baseline="0" noProof="0" dirty="0">
                <a:ln>
                  <a:noFill/>
                </a:ln>
                <a:solidFill>
                  <a:srgbClr val="002060"/>
                </a:solidFill>
                <a:effectLst/>
                <a:uLnTx/>
                <a:uFillTx/>
                <a:latin typeface="Calibri"/>
                <a:ea typeface="+mn-ea"/>
                <a:cs typeface="+mn-cs"/>
              </a:rPr>
              <a:t>Violencia contra la mujer</a:t>
            </a:r>
          </a:p>
          <a:p>
            <a:pPr marL="457200" marR="0" lvl="0" indent="-457200" algn="l" defTabSz="914400" rtl="0" eaLnBrk="1" fontAlgn="auto" latinLnBrk="0" hangingPunct="1">
              <a:lnSpc>
                <a:spcPct val="100000"/>
              </a:lnSpc>
              <a:spcBef>
                <a:spcPts val="0"/>
              </a:spcBef>
              <a:spcAft>
                <a:spcPts val="0"/>
              </a:spcAft>
              <a:buClrTx/>
              <a:buSzTx/>
              <a:buFont typeface="+mj-lt"/>
              <a:buAutoNum type="alphaUcPeriod"/>
              <a:tabLst/>
              <a:defRPr/>
            </a:pPr>
            <a:endParaRPr kumimoji="0" lang="es-ES" sz="2400" b="0" i="0" u="none" strike="noStrike" kern="1200" cap="none" spc="0" normalizeH="0" baseline="0" noProof="0" dirty="0">
              <a:ln>
                <a:noFill/>
              </a:ln>
              <a:solidFill>
                <a:srgbClr val="002060"/>
              </a:solidFill>
              <a:effectLst/>
              <a:uLnTx/>
              <a:uFillTx/>
              <a:latin typeface="Calibri"/>
              <a:ea typeface="+mn-ea"/>
              <a:cs typeface="+mn-cs"/>
            </a:endParaRPr>
          </a:p>
        </p:txBody>
      </p:sp>
      <p:sp>
        <p:nvSpPr>
          <p:cNvPr id="12" name="11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srgbClr val="002060"/>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s-E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9288856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4" name="13 CuadroTexto"/>
          <p:cNvSpPr txBox="1"/>
          <p:nvPr/>
        </p:nvSpPr>
        <p:spPr>
          <a:xfrm>
            <a:off x="733129" y="2895327"/>
            <a:ext cx="6522619" cy="461665"/>
          </a:xfrm>
          <a:prstGeom prst="rect">
            <a:avLst/>
          </a:prstGeom>
          <a:noFill/>
        </p:spPr>
        <p:txBody>
          <a:bodyPr wrap="none" rtlCol="0">
            <a:spAutoFit/>
          </a:bodyPr>
          <a:lstStyle/>
          <a:p>
            <a:r>
              <a:rPr lang="es-ES" sz="2400" dirty="0">
                <a:solidFill>
                  <a:srgbClr val="002060"/>
                </a:solidFill>
              </a:rPr>
              <a:t>B. </a:t>
            </a:r>
            <a:r>
              <a:rPr lang="es-CL" sz="2400" dirty="0">
                <a:solidFill>
                  <a:srgbClr val="002060"/>
                </a:solidFill>
              </a:rPr>
              <a:t>BASES JURÍDICAS EN LOS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710817" y="3831431"/>
            <a:ext cx="7821623" cy="461665"/>
          </a:xfrm>
          <a:prstGeom prst="rect">
            <a:avLst/>
          </a:prstGeom>
        </p:spPr>
        <p:txBody>
          <a:bodyPr wrap="square">
            <a:spAutoFit/>
          </a:bodyPr>
          <a:lstStyle/>
          <a:p>
            <a:r>
              <a:rPr lang="es-CL" sz="2400" dirty="0">
                <a:solidFill>
                  <a:schemeClr val="bg2">
                    <a:lumMod val="75000"/>
                  </a:schemeClr>
                </a:solidFill>
              </a:rPr>
              <a:t>C. REGÍMENES JURÍDICOS EN DD.HH.</a:t>
            </a:r>
          </a:p>
        </p:txBody>
      </p:sp>
      <p:sp>
        <p:nvSpPr>
          <p:cNvPr id="17" name="13 CuadroTexto"/>
          <p:cNvSpPr txBox="1"/>
          <p:nvPr/>
        </p:nvSpPr>
        <p:spPr>
          <a:xfrm>
            <a:off x="785685" y="1816474"/>
            <a:ext cx="5320174" cy="461665"/>
          </a:xfrm>
          <a:prstGeom prst="rect">
            <a:avLst/>
          </a:prstGeom>
          <a:noFill/>
        </p:spPr>
        <p:txBody>
          <a:bodyPr wrap="none" rtlCol="0">
            <a:spAutoFit/>
          </a:bodyPr>
          <a:lstStyle/>
          <a:p>
            <a:r>
              <a:rPr lang="es-ES" sz="2400" dirty="0">
                <a:solidFill>
                  <a:srgbClr val="002060"/>
                </a:solidFill>
              </a:rPr>
              <a:t>A. TEORÍA DE</a:t>
            </a:r>
            <a:r>
              <a:rPr lang="es-CL" sz="2400" dirty="0">
                <a:solidFill>
                  <a:srgbClr val="002060"/>
                </a:solidFill>
              </a:rPr>
              <a:t> LOS DERECHOS HUMANOS.</a:t>
            </a:r>
          </a:p>
        </p:txBody>
      </p:sp>
      <p:sp>
        <p:nvSpPr>
          <p:cNvPr id="3" name="Flecha izquierda 2"/>
          <p:cNvSpPr/>
          <p:nvPr/>
        </p:nvSpPr>
        <p:spPr>
          <a:xfrm>
            <a:off x="6277340" y="181647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888788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1" name="10 Rectángulo"/>
          <p:cNvSpPr/>
          <p:nvPr/>
        </p:nvSpPr>
        <p:spPr>
          <a:xfrm>
            <a:off x="827584" y="1630731"/>
            <a:ext cx="7776864" cy="461665"/>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CL" sz="2400" dirty="0">
                <a:solidFill>
                  <a:srgbClr val="002060"/>
                </a:solidFill>
              </a:rPr>
              <a:t>Estado de derecho y DD.HH.</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8</a:t>
            </a:fld>
            <a:endParaRPr lang="es-ES" dirty="0">
              <a:solidFill>
                <a:srgbClr val="002060"/>
              </a:solidFill>
            </a:endParaRPr>
          </a:p>
        </p:txBody>
      </p:sp>
      <p:sp>
        <p:nvSpPr>
          <p:cNvPr id="13" name="12 CuadroTexto"/>
          <p:cNvSpPr txBox="1"/>
          <p:nvPr/>
        </p:nvSpPr>
        <p:spPr>
          <a:xfrm>
            <a:off x="782825" y="1113219"/>
            <a:ext cx="5320174" cy="461665"/>
          </a:xfrm>
          <a:prstGeom prst="rect">
            <a:avLst/>
          </a:prstGeom>
          <a:noFill/>
        </p:spPr>
        <p:txBody>
          <a:bodyPr wrap="none" rtlCol="0">
            <a:spAutoFit/>
          </a:bodyPr>
          <a:lstStyle/>
          <a:p>
            <a:r>
              <a:rPr lang="es-ES" sz="2400" dirty="0">
                <a:solidFill>
                  <a:srgbClr val="002060"/>
                </a:solidFill>
              </a:rPr>
              <a:t>A</a:t>
            </a:r>
            <a:r>
              <a:rPr lang="es-ES" sz="2400" dirty="0">
                <a:solidFill>
                  <a:schemeClr val="bg2">
                    <a:lumMod val="75000"/>
                  </a:schemeClr>
                </a:solidFill>
              </a:rPr>
              <a:t>. </a:t>
            </a:r>
            <a:r>
              <a:rPr lang="es-ES_tradnl" sz="2400" dirty="0">
                <a:solidFill>
                  <a:schemeClr val="bg2">
                    <a:lumMod val="75000"/>
                  </a:schemeClr>
                </a:solidFill>
              </a:rPr>
              <a:t>TEORÍA DE LOS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2 Marcador de contenido"/>
          <p:cNvSpPr txBox="1">
            <a:spLocks/>
          </p:cNvSpPr>
          <p:nvPr/>
        </p:nvSpPr>
        <p:spPr>
          <a:xfrm>
            <a:off x="551195" y="2204864"/>
            <a:ext cx="8329642" cy="4653136"/>
          </a:xfrm>
          <a:prstGeom prst="rect">
            <a:avLst/>
          </a:prstGeom>
          <a:solidFill>
            <a:schemeClr val="tx1">
              <a:lumMod val="85000"/>
            </a:schemeClr>
          </a:solidFill>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CL" sz="3000" dirty="0">
                <a:solidFill>
                  <a:schemeClr val="bg1"/>
                </a:solidFill>
              </a:rPr>
              <a:t>El Estado de derecho exige que los </a:t>
            </a:r>
            <a:r>
              <a:rPr lang="es-CL" sz="3000" dirty="0">
                <a:solidFill>
                  <a:srgbClr val="FF0000"/>
                </a:solidFill>
              </a:rPr>
              <a:t>procesos jurídicos</a:t>
            </a:r>
            <a:r>
              <a:rPr lang="es-CL" sz="3000" dirty="0">
                <a:solidFill>
                  <a:schemeClr val="bg1"/>
                </a:solidFill>
              </a:rPr>
              <a:t>, </a:t>
            </a:r>
            <a:r>
              <a:rPr lang="es-CL" sz="3000" dirty="0">
                <a:solidFill>
                  <a:srgbClr val="FF0000"/>
                </a:solidFill>
              </a:rPr>
              <a:t>las instituciones </a:t>
            </a:r>
            <a:r>
              <a:rPr lang="es-CL" sz="3000" dirty="0">
                <a:solidFill>
                  <a:schemeClr val="bg1"/>
                </a:solidFill>
              </a:rPr>
              <a:t>y </a:t>
            </a:r>
            <a:r>
              <a:rPr lang="es-CL" sz="3000" dirty="0">
                <a:solidFill>
                  <a:srgbClr val="FF0000"/>
                </a:solidFill>
              </a:rPr>
              <a:t>las normas sustantivas </a:t>
            </a:r>
            <a:r>
              <a:rPr lang="es-CL" sz="3000" u="sng" dirty="0">
                <a:solidFill>
                  <a:schemeClr val="bg1"/>
                </a:solidFill>
              </a:rPr>
              <a:t>sean compatibles</a:t>
            </a:r>
            <a:r>
              <a:rPr lang="es-CL" sz="3000" dirty="0">
                <a:solidFill>
                  <a:schemeClr val="bg1"/>
                </a:solidFill>
              </a:rPr>
              <a:t> con las normas de los derechos humanos.  </a:t>
            </a:r>
          </a:p>
          <a:p>
            <a:pPr algn="just"/>
            <a:endParaRPr lang="es-CL" sz="3000" dirty="0">
              <a:solidFill>
                <a:schemeClr val="bg1"/>
              </a:solidFill>
            </a:endParaRPr>
          </a:p>
        </p:txBody>
      </p:sp>
      <p:pic>
        <p:nvPicPr>
          <p:cNvPr id="2" name="Imagen 1"/>
          <p:cNvPicPr>
            <a:picLocks noChangeAspect="1"/>
          </p:cNvPicPr>
          <p:nvPr/>
        </p:nvPicPr>
        <p:blipFill>
          <a:blip r:embed="rId2"/>
          <a:stretch>
            <a:fillRect/>
          </a:stretch>
        </p:blipFill>
        <p:spPr>
          <a:xfrm>
            <a:off x="3859261" y="4063733"/>
            <a:ext cx="4716016" cy="2300604"/>
          </a:xfrm>
          <a:prstGeom prst="rect">
            <a:avLst/>
          </a:prstGeom>
        </p:spPr>
      </p:pic>
    </p:spTree>
    <p:extLst>
      <p:ext uri="{BB962C8B-B14F-4D97-AF65-F5344CB8AC3E}">
        <p14:creationId xmlns:p14="http://schemas.microsoft.com/office/powerpoint/2010/main" val="5048023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1" name="10 Rectángulo"/>
          <p:cNvSpPr/>
          <p:nvPr/>
        </p:nvSpPr>
        <p:spPr>
          <a:xfrm>
            <a:off x="827584" y="1630731"/>
            <a:ext cx="7776864" cy="461665"/>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CL" sz="2400" dirty="0">
                <a:solidFill>
                  <a:srgbClr val="002060"/>
                </a:solidFill>
              </a:rPr>
              <a:t>Estado de derecho y DD.HH.</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9</a:t>
            </a:fld>
            <a:endParaRPr lang="es-ES" dirty="0">
              <a:solidFill>
                <a:srgbClr val="002060"/>
              </a:solidFill>
            </a:endParaRPr>
          </a:p>
        </p:txBody>
      </p:sp>
      <p:sp>
        <p:nvSpPr>
          <p:cNvPr id="13" name="12 CuadroTexto"/>
          <p:cNvSpPr txBox="1"/>
          <p:nvPr/>
        </p:nvSpPr>
        <p:spPr>
          <a:xfrm>
            <a:off x="782825" y="1113219"/>
            <a:ext cx="5320174" cy="830997"/>
          </a:xfrm>
          <a:prstGeom prst="rect">
            <a:avLst/>
          </a:prstGeom>
          <a:noFill/>
        </p:spPr>
        <p:txBody>
          <a:bodyPr wrap="none" rtlCol="0">
            <a:spAutoFit/>
          </a:bodyPr>
          <a:lstStyle/>
          <a:p>
            <a:r>
              <a:rPr lang="es-ES" sz="2400" dirty="0">
                <a:solidFill>
                  <a:srgbClr val="002060"/>
                </a:solidFill>
              </a:rPr>
              <a:t>A</a:t>
            </a:r>
            <a:r>
              <a:rPr lang="es-ES" sz="2400" dirty="0">
                <a:solidFill>
                  <a:schemeClr val="bg2">
                    <a:lumMod val="75000"/>
                  </a:schemeClr>
                </a:solidFill>
              </a:rPr>
              <a:t>. </a:t>
            </a:r>
            <a:r>
              <a:rPr lang="es-ES_tradnl" sz="2400" dirty="0">
                <a:solidFill>
                  <a:schemeClr val="bg2">
                    <a:lumMod val="75000"/>
                  </a:schemeClr>
                </a:solidFill>
              </a:rPr>
              <a:t>TEORÍA DE LOS DERECHOS HUMANOS.</a:t>
            </a:r>
          </a:p>
          <a:p>
            <a:r>
              <a:rPr lang="es-ES" sz="2400" dirty="0">
                <a:solidFill>
                  <a:srgbClr val="002060"/>
                </a:solidFill>
              </a:rPr>
              <a:t> </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2 Marcador de contenido"/>
          <p:cNvSpPr txBox="1">
            <a:spLocks/>
          </p:cNvSpPr>
          <p:nvPr/>
        </p:nvSpPr>
        <p:spPr>
          <a:xfrm>
            <a:off x="551195" y="2204864"/>
            <a:ext cx="8329642" cy="3888432"/>
          </a:xfrm>
          <a:prstGeom prst="rect">
            <a:avLst/>
          </a:prstGeom>
          <a:solidFill>
            <a:schemeClr val="tx1">
              <a:lumMod val="85000"/>
            </a:schemeClr>
          </a:solidFill>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CL" sz="3000" dirty="0">
                <a:solidFill>
                  <a:schemeClr val="bg1"/>
                </a:solidFill>
              </a:rPr>
              <a:t>El Estado de derecho </a:t>
            </a:r>
            <a:r>
              <a:rPr lang="es-CL" sz="3000" u="sng" dirty="0">
                <a:solidFill>
                  <a:schemeClr val="bg1"/>
                </a:solidFill>
              </a:rPr>
              <a:t>es el mecanismo de aplicación </a:t>
            </a:r>
            <a:r>
              <a:rPr lang="es-CL" sz="3000" dirty="0">
                <a:solidFill>
                  <a:schemeClr val="bg1"/>
                </a:solidFill>
              </a:rPr>
              <a:t>de los derechos humanos.</a:t>
            </a:r>
          </a:p>
          <a:p>
            <a:pPr algn="just"/>
            <a:endParaRPr lang="es-CL" sz="3000" dirty="0">
              <a:solidFill>
                <a:schemeClr val="bg1"/>
              </a:solidFill>
            </a:endParaRPr>
          </a:p>
          <a:p>
            <a:pPr algn="just"/>
            <a:r>
              <a:rPr lang="es-CL" sz="3000" dirty="0">
                <a:solidFill>
                  <a:schemeClr val="bg1"/>
                </a:solidFill>
              </a:rPr>
              <a:t>El Estado de derecho debe cimentarse en un contexto nacional, e incluir </a:t>
            </a:r>
            <a:r>
              <a:rPr lang="es-CL" sz="3000" u="sng" dirty="0">
                <a:solidFill>
                  <a:schemeClr val="bg1"/>
                </a:solidFill>
              </a:rPr>
              <a:t>la cultura, la historia y la política del país</a:t>
            </a:r>
            <a:r>
              <a:rPr lang="es-CL" sz="3000" dirty="0">
                <a:solidFill>
                  <a:schemeClr val="bg1"/>
                </a:solidFill>
              </a:rPr>
              <a:t>. </a:t>
            </a:r>
            <a:endParaRPr lang="es-CL" dirty="0">
              <a:solidFill>
                <a:schemeClr val="bg1"/>
              </a:solidFill>
            </a:endParaRPr>
          </a:p>
        </p:txBody>
      </p:sp>
    </p:spTree>
    <p:extLst>
      <p:ext uri="{BB962C8B-B14F-4D97-AF65-F5344CB8AC3E}">
        <p14:creationId xmlns:p14="http://schemas.microsoft.com/office/powerpoint/2010/main" val="36597034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0017" y="980728"/>
            <a:ext cx="9123983" cy="4832092"/>
          </a:xfrm>
          <a:prstGeom prst="rect">
            <a:avLst/>
          </a:prstGeom>
          <a:solidFill>
            <a:schemeClr val="tx1"/>
          </a:solidFill>
        </p:spPr>
        <p:txBody>
          <a:bodyPr wrap="square">
            <a:spAutoFit/>
          </a:bodyPr>
          <a:lstStyle/>
          <a:p>
            <a:pPr algn="just"/>
            <a:r>
              <a:rPr lang="es-CL" sz="2800" dirty="0">
                <a:solidFill>
                  <a:schemeClr val="bg1"/>
                </a:solidFill>
              </a:rPr>
              <a:t>Según el Secretario General de las NNUU, el estado de derecho indica que:</a:t>
            </a:r>
          </a:p>
          <a:p>
            <a:pPr algn="just"/>
            <a:endParaRPr lang="es-CL" sz="2800" dirty="0">
              <a:solidFill>
                <a:schemeClr val="bg1"/>
              </a:solidFill>
            </a:endParaRPr>
          </a:p>
          <a:p>
            <a:pPr algn="just"/>
            <a:r>
              <a:rPr lang="es-CL" sz="2800" dirty="0">
                <a:solidFill>
                  <a:schemeClr val="bg1"/>
                </a:solidFill>
              </a:rPr>
              <a:t>«…las personas, instituciones y entidades, públicas y privadas, están sometidas a leyes que se promulgan públicamente, se hacen cumplir por igual y se aplican…» </a:t>
            </a:r>
          </a:p>
          <a:p>
            <a:pPr algn="just"/>
            <a:endParaRPr lang="es-CL" sz="2800" dirty="0">
              <a:solidFill>
                <a:schemeClr val="bg1"/>
              </a:solidFill>
            </a:endParaRPr>
          </a:p>
          <a:p>
            <a:pPr algn="just"/>
            <a:r>
              <a:rPr lang="es-CL" sz="2800" dirty="0">
                <a:solidFill>
                  <a:schemeClr val="bg1"/>
                </a:solidFill>
              </a:rPr>
              <a:t>Asimismo, exige que </a:t>
            </a:r>
            <a:r>
              <a:rPr lang="es-CL" sz="2800" u="sng" dirty="0">
                <a:solidFill>
                  <a:schemeClr val="bg1"/>
                </a:solidFill>
              </a:rPr>
              <a:t>se adopten medidas </a:t>
            </a:r>
            <a:r>
              <a:rPr lang="es-CL" sz="2800" dirty="0">
                <a:solidFill>
                  <a:schemeClr val="bg1"/>
                </a:solidFill>
              </a:rPr>
              <a:t>para garantizar el respeto de los principios de primacía de la ley; igualdad ante la ley, separación de poderes, legalidad, no arbitrariedad, y transparencia procesal y legal»</a:t>
            </a:r>
          </a:p>
        </p:txBody>
      </p:sp>
    </p:spTree>
    <p:extLst>
      <p:ext uri="{BB962C8B-B14F-4D97-AF65-F5344CB8AC3E}">
        <p14:creationId xmlns:p14="http://schemas.microsoft.com/office/powerpoint/2010/main" val="27725099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1" name="10 Rectángulo"/>
          <p:cNvSpPr/>
          <p:nvPr/>
        </p:nvSpPr>
        <p:spPr>
          <a:xfrm>
            <a:off x="782824" y="1484784"/>
            <a:ext cx="7776864" cy="461665"/>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CL" sz="2400" dirty="0">
                <a:solidFill>
                  <a:srgbClr val="002060"/>
                </a:solidFill>
              </a:rPr>
              <a:t>Estado de derecho y DD.HH.</a:t>
            </a:r>
          </a:p>
        </p:txBody>
      </p:sp>
      <p:sp>
        <p:nvSpPr>
          <p:cNvPr id="13" name="12 CuadroTexto"/>
          <p:cNvSpPr txBox="1"/>
          <p:nvPr/>
        </p:nvSpPr>
        <p:spPr>
          <a:xfrm>
            <a:off x="782824" y="1113219"/>
            <a:ext cx="6381463" cy="830997"/>
          </a:xfrm>
          <a:prstGeom prst="rect">
            <a:avLst/>
          </a:prstGeom>
          <a:noFill/>
        </p:spPr>
        <p:txBody>
          <a:bodyPr wrap="square" rtlCol="0">
            <a:spAutoFit/>
          </a:bodyPr>
          <a:lstStyle/>
          <a:p>
            <a:r>
              <a:rPr lang="es-ES" sz="2400" dirty="0">
                <a:solidFill>
                  <a:srgbClr val="002060"/>
                </a:solidFill>
              </a:rPr>
              <a:t>A</a:t>
            </a:r>
            <a:r>
              <a:rPr lang="es-ES" sz="2400" dirty="0">
                <a:solidFill>
                  <a:schemeClr val="bg2">
                    <a:lumMod val="75000"/>
                  </a:schemeClr>
                </a:solidFill>
              </a:rPr>
              <a:t>. </a:t>
            </a:r>
            <a:r>
              <a:rPr lang="es-ES_tradnl" sz="2400" dirty="0">
                <a:solidFill>
                  <a:schemeClr val="bg2">
                    <a:lumMod val="75000"/>
                  </a:schemeClr>
                </a:solidFill>
              </a:rPr>
              <a:t>TEORÍA DE LOS DERECHOS HUMANOS.</a:t>
            </a:r>
          </a:p>
          <a:p>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2 Marcador de contenido"/>
          <p:cNvSpPr txBox="1">
            <a:spLocks/>
          </p:cNvSpPr>
          <p:nvPr/>
        </p:nvSpPr>
        <p:spPr>
          <a:xfrm>
            <a:off x="323528" y="2060848"/>
            <a:ext cx="8496944" cy="3775584"/>
          </a:xfrm>
          <a:prstGeom prst="rect">
            <a:avLst/>
          </a:prstGeom>
          <a:solidFill>
            <a:schemeClr val="tx1">
              <a:lumMod val="85000"/>
            </a:schemeClr>
          </a:solidFill>
        </p:spPr>
        <p:txBody>
          <a:bodyPr vert="horz" lIns="91440" tIns="45720" rIns="91440" bIns="45720" rtlCol="0">
            <a:normAutofit fontScale="77500" lnSpcReduction="2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dirty="0">
              <a:solidFill>
                <a:schemeClr val="bg1"/>
              </a:solidFill>
            </a:endParaRPr>
          </a:p>
          <a:p>
            <a:pPr algn="just"/>
            <a:r>
              <a:rPr lang="es-CL" dirty="0">
                <a:solidFill>
                  <a:schemeClr val="bg1"/>
                </a:solidFill>
              </a:rPr>
              <a:t>Cada Estado, por tanto, experimenta el desarrollo nacional de su sistema de estado de derecho de manera diferente. No obstante, comparten características </a:t>
            </a:r>
            <a:r>
              <a:rPr lang="es-CL" u="sng" dirty="0">
                <a:solidFill>
                  <a:schemeClr val="bg1"/>
                </a:solidFill>
              </a:rPr>
              <a:t>fundadas en reglas y normas internacionales</a:t>
            </a:r>
            <a:r>
              <a:rPr lang="es-CL" dirty="0">
                <a:solidFill>
                  <a:schemeClr val="bg1"/>
                </a:solidFill>
              </a:rPr>
              <a:t>. </a:t>
            </a:r>
          </a:p>
          <a:p>
            <a:pPr algn="just"/>
            <a:endParaRPr lang="es-CL" dirty="0">
              <a:solidFill>
                <a:schemeClr val="bg1"/>
              </a:solidFill>
            </a:endParaRPr>
          </a:p>
          <a:p>
            <a:pPr algn="just"/>
            <a:r>
              <a:rPr lang="es-CL" dirty="0">
                <a:solidFill>
                  <a:schemeClr val="bg1"/>
                </a:solidFill>
              </a:rPr>
              <a:t>El estado de derecho y los derechos humanos son las dos caras del mismo principio: la libertad para vivir con dignidad. </a:t>
            </a:r>
          </a:p>
          <a:p>
            <a:pPr algn="just"/>
            <a:endParaRPr lang="es-CL" dirty="0">
              <a:solidFill>
                <a:schemeClr val="bg1"/>
              </a:solidFill>
            </a:endParaRPr>
          </a:p>
          <a:p>
            <a:pPr algn="just"/>
            <a:r>
              <a:rPr lang="es-CL" dirty="0">
                <a:solidFill>
                  <a:srgbClr val="FF0000"/>
                </a:solidFill>
              </a:rPr>
              <a:t>Es el Estado quien debe garantizar los DD.HH. de las personas.</a:t>
            </a:r>
          </a:p>
          <a:p>
            <a:pPr algn="just"/>
            <a:endParaRPr lang="es-CL" dirty="0">
              <a:solidFill>
                <a:schemeClr val="bg1"/>
              </a:solidFill>
            </a:endParaRPr>
          </a:p>
          <a:p>
            <a:pPr algn="just"/>
            <a:endParaRPr lang="es-CL" dirty="0">
              <a:solidFill>
                <a:schemeClr val="bg1"/>
              </a:solidFill>
            </a:endParaRPr>
          </a:p>
          <a:p>
            <a:pPr algn="just"/>
            <a:endParaRPr lang="es-CL" dirty="0">
              <a:solidFill>
                <a:schemeClr val="bg1"/>
              </a:solidFill>
            </a:endParaRPr>
          </a:p>
        </p:txBody>
      </p:sp>
      <p:sp>
        <p:nvSpPr>
          <p:cNvPr id="2" name="Flecha: a la derecha 1">
            <a:hlinkClick r:id="rId2" action="ppaction://hlinksldjump"/>
            <a:extLst>
              <a:ext uri="{FF2B5EF4-FFF2-40B4-BE49-F238E27FC236}">
                <a16:creationId xmlns:a16="http://schemas.microsoft.com/office/drawing/2014/main" id="{18F9857C-EA1C-5B46-DB0D-6D1D999117D1}"/>
              </a:ext>
            </a:extLst>
          </p:cNvPr>
          <p:cNvSpPr/>
          <p:nvPr/>
        </p:nvSpPr>
        <p:spPr>
          <a:xfrm rot="14158126">
            <a:off x="6933656" y="5815946"/>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8321374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1" name="10 Rectángulo"/>
          <p:cNvSpPr/>
          <p:nvPr/>
        </p:nvSpPr>
        <p:spPr>
          <a:xfrm>
            <a:off x="782824" y="1484784"/>
            <a:ext cx="7776864" cy="461665"/>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CL" sz="2400" dirty="0">
                <a:solidFill>
                  <a:srgbClr val="002060"/>
                </a:solidFill>
              </a:rPr>
              <a:t>Estado de derecho y DD.HH.</a:t>
            </a:r>
          </a:p>
        </p:txBody>
      </p:sp>
      <p:sp>
        <p:nvSpPr>
          <p:cNvPr id="13" name="12 CuadroTexto"/>
          <p:cNvSpPr txBox="1"/>
          <p:nvPr/>
        </p:nvSpPr>
        <p:spPr>
          <a:xfrm>
            <a:off x="782824" y="1113219"/>
            <a:ext cx="6381463" cy="830997"/>
          </a:xfrm>
          <a:prstGeom prst="rect">
            <a:avLst/>
          </a:prstGeom>
          <a:noFill/>
        </p:spPr>
        <p:txBody>
          <a:bodyPr wrap="square" rtlCol="0">
            <a:spAutoFit/>
          </a:bodyPr>
          <a:lstStyle/>
          <a:p>
            <a:r>
              <a:rPr lang="es-ES" sz="2400" dirty="0">
                <a:solidFill>
                  <a:srgbClr val="002060"/>
                </a:solidFill>
              </a:rPr>
              <a:t>A</a:t>
            </a:r>
            <a:r>
              <a:rPr lang="es-ES" sz="2400" dirty="0">
                <a:solidFill>
                  <a:schemeClr val="bg2">
                    <a:lumMod val="75000"/>
                  </a:schemeClr>
                </a:solidFill>
              </a:rPr>
              <a:t>. </a:t>
            </a:r>
            <a:r>
              <a:rPr lang="es-ES_tradnl" sz="2400" dirty="0">
                <a:solidFill>
                  <a:schemeClr val="bg2">
                    <a:lumMod val="75000"/>
                  </a:schemeClr>
                </a:solidFill>
              </a:rPr>
              <a:t>TEORÍA DE LOS DERECHOS HUMANOS.</a:t>
            </a:r>
          </a:p>
          <a:p>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2 Marcador de contenido"/>
          <p:cNvSpPr txBox="1">
            <a:spLocks/>
          </p:cNvSpPr>
          <p:nvPr/>
        </p:nvSpPr>
        <p:spPr>
          <a:xfrm>
            <a:off x="323528" y="2143493"/>
            <a:ext cx="8496944" cy="3775584"/>
          </a:xfrm>
          <a:prstGeom prst="rect">
            <a:avLst/>
          </a:prstGeom>
          <a:solidFill>
            <a:schemeClr val="tx1">
              <a:lumMod val="85000"/>
            </a:schemeClr>
          </a:solidFill>
        </p:spPr>
        <p:txBody>
          <a:bodyPr vert="horz" lIns="91440" tIns="45720" rIns="91440" bIns="45720" rtlCol="0">
            <a:normAutofit fontScale="92500" lnSpcReduction="2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CL" dirty="0">
                <a:solidFill>
                  <a:schemeClr val="bg1"/>
                </a:solidFill>
              </a:rPr>
              <a:t>¿Qué es un estado de derecho fallido?</a:t>
            </a:r>
          </a:p>
          <a:p>
            <a:pPr algn="just"/>
            <a:endParaRPr lang="es-CL" dirty="0">
              <a:solidFill>
                <a:schemeClr val="bg1"/>
              </a:solidFill>
            </a:endParaRPr>
          </a:p>
          <a:p>
            <a:pPr marL="457200" indent="-457200" algn="just">
              <a:buFont typeface="Arial" panose="020B0604020202020204" pitchFamily="34" charset="0"/>
              <a:buChar char="•"/>
            </a:pPr>
            <a:r>
              <a:rPr lang="es-CL" dirty="0">
                <a:solidFill>
                  <a:schemeClr val="bg1"/>
                </a:solidFill>
              </a:rPr>
              <a:t>Pérdida del control físico del territorio o del monopolio en el uso legítimo de la fuerza.</a:t>
            </a:r>
          </a:p>
          <a:p>
            <a:pPr marL="457200" indent="-457200" algn="just">
              <a:buFont typeface="Arial" panose="020B0604020202020204" pitchFamily="34" charset="0"/>
              <a:buChar char="•"/>
            </a:pPr>
            <a:r>
              <a:rPr lang="es-CL" dirty="0">
                <a:solidFill>
                  <a:schemeClr val="bg1"/>
                </a:solidFill>
              </a:rPr>
              <a:t>Incapacidad para responder ante emergencias.</a:t>
            </a:r>
          </a:p>
          <a:p>
            <a:pPr marL="457200" indent="-457200" algn="just">
              <a:buFont typeface="Arial" panose="020B0604020202020204" pitchFamily="34" charset="0"/>
              <a:buChar char="•"/>
            </a:pPr>
            <a:r>
              <a:rPr lang="es-CL" dirty="0">
                <a:solidFill>
                  <a:schemeClr val="bg1"/>
                </a:solidFill>
              </a:rPr>
              <a:t>Vulnerabilidad ente emergencias o desastres nacionales.</a:t>
            </a:r>
          </a:p>
          <a:p>
            <a:pPr marL="457200" indent="-457200" algn="just">
              <a:buFont typeface="Arial" panose="020B0604020202020204" pitchFamily="34" charset="0"/>
              <a:buChar char="•"/>
            </a:pPr>
            <a:r>
              <a:rPr lang="es-CL" dirty="0">
                <a:solidFill>
                  <a:schemeClr val="bg1"/>
                </a:solidFill>
              </a:rPr>
              <a:t>Incapacidad para interactuar con otros Estados.</a:t>
            </a:r>
          </a:p>
          <a:p>
            <a:pPr marL="457200" indent="-457200" algn="just">
              <a:buFont typeface="Arial" panose="020B0604020202020204" pitchFamily="34" charset="0"/>
              <a:buChar char="•"/>
            </a:pPr>
            <a:endParaRPr lang="es-CL" dirty="0">
              <a:solidFill>
                <a:schemeClr val="bg1"/>
              </a:solidFill>
            </a:endParaRPr>
          </a:p>
          <a:p>
            <a:pPr marL="457200" indent="-457200" algn="just">
              <a:buFont typeface="Arial" panose="020B0604020202020204" pitchFamily="34" charset="0"/>
              <a:buChar char="•"/>
            </a:pPr>
            <a:endParaRPr lang="es-CL" dirty="0">
              <a:solidFill>
                <a:schemeClr val="bg1"/>
              </a:solidFill>
            </a:endParaRPr>
          </a:p>
          <a:p>
            <a:pPr algn="just"/>
            <a:endParaRPr lang="es-CL" dirty="0">
              <a:solidFill>
                <a:schemeClr val="bg1"/>
              </a:solidFill>
            </a:endParaRPr>
          </a:p>
          <a:p>
            <a:pPr algn="just"/>
            <a:endParaRPr lang="es-CL" dirty="0">
              <a:solidFill>
                <a:schemeClr val="bg1"/>
              </a:solidFill>
            </a:endParaRPr>
          </a:p>
        </p:txBody>
      </p:sp>
      <p:sp>
        <p:nvSpPr>
          <p:cNvPr id="3" name="Estrella: 5 puntas 2">
            <a:hlinkClick r:id="rId2" action="ppaction://hlinksldjump"/>
            <a:extLst>
              <a:ext uri="{FF2B5EF4-FFF2-40B4-BE49-F238E27FC236}">
                <a16:creationId xmlns:a16="http://schemas.microsoft.com/office/drawing/2014/main" id="{B3AAF539-1500-1D90-24E4-0D8838C421CA}"/>
              </a:ext>
            </a:extLst>
          </p:cNvPr>
          <p:cNvSpPr/>
          <p:nvPr/>
        </p:nvSpPr>
        <p:spPr>
          <a:xfrm>
            <a:off x="7101864" y="6088572"/>
            <a:ext cx="648072" cy="461665"/>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9920670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1" name="10 Rectángulo"/>
          <p:cNvSpPr/>
          <p:nvPr/>
        </p:nvSpPr>
        <p:spPr>
          <a:xfrm>
            <a:off x="909936" y="1599183"/>
            <a:ext cx="7776864" cy="461665"/>
          </a:xfrm>
          <a:prstGeom prst="rect">
            <a:avLst/>
          </a:prstGeom>
          <a:solidFill>
            <a:schemeClr val="tx1"/>
          </a:solidFill>
          <a:ln>
            <a:solidFill>
              <a:schemeClr val="bg2"/>
            </a:solidFill>
          </a:ln>
        </p:spPr>
        <p:txBody>
          <a:bodyPr wrap="square">
            <a:spAutoFit/>
          </a:bodyPr>
          <a:lstStyle/>
          <a:p>
            <a:r>
              <a:rPr lang="es-CL" sz="2400" dirty="0">
                <a:solidFill>
                  <a:srgbClr val="002060"/>
                </a:solidFill>
              </a:rPr>
              <a:t>2. Definición de DD.HH.</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4" name="Rectángulo 3"/>
          <p:cNvSpPr/>
          <p:nvPr/>
        </p:nvSpPr>
        <p:spPr>
          <a:xfrm>
            <a:off x="2951106" y="2373566"/>
            <a:ext cx="3162854" cy="923330"/>
          </a:xfrm>
          <a:prstGeom prst="rect">
            <a:avLst/>
          </a:prstGeom>
          <a:noFill/>
          <a:ln>
            <a:noFill/>
          </a:ln>
        </p:spPr>
        <p:txBody>
          <a:bodyPr wrap="none" lIns="91440" tIns="45720" rIns="91440" bIns="45720">
            <a:spAutoFit/>
          </a:bodyPr>
          <a:lstStyle/>
          <a:p>
            <a:pPr algn="ctr"/>
            <a:r>
              <a:rPr lang="es-ES" sz="5400" b="1" dirty="0">
                <a:ln w="22225">
                  <a:solidFill>
                    <a:schemeClr val="accent2"/>
                  </a:solidFill>
                  <a:prstDash val="solid"/>
                </a:ln>
                <a:solidFill>
                  <a:srgbClr val="FF0000"/>
                </a:solidFill>
              </a:rPr>
              <a:t>DIGNIDAD</a:t>
            </a:r>
            <a:endParaRPr lang="es-ES" sz="54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3" name="Rectángulo 12"/>
          <p:cNvSpPr/>
          <p:nvPr/>
        </p:nvSpPr>
        <p:spPr>
          <a:xfrm>
            <a:off x="197897" y="4633735"/>
            <a:ext cx="3005951" cy="1754326"/>
          </a:xfrm>
          <a:prstGeom prst="rect">
            <a:avLst/>
          </a:prstGeom>
          <a:noFill/>
          <a:ln>
            <a:noFill/>
          </a:ln>
        </p:spPr>
        <p:txBody>
          <a:bodyPr wrap="none" lIns="91440" tIns="45720" rIns="91440" bIns="45720">
            <a:spAutoFit/>
          </a:bodyPr>
          <a:lstStyle/>
          <a:p>
            <a:pPr algn="ctr"/>
            <a:r>
              <a:rPr lang="es-ES" sz="3600" b="1" dirty="0">
                <a:ln w="22225">
                  <a:solidFill>
                    <a:schemeClr val="accent2"/>
                  </a:solidFill>
                  <a:prstDash val="solid"/>
                </a:ln>
                <a:solidFill>
                  <a:srgbClr val="FF0000"/>
                </a:solidFill>
              </a:rPr>
              <a:t>Igualdad</a:t>
            </a:r>
          </a:p>
          <a:p>
            <a:pPr algn="ctr"/>
            <a:r>
              <a:rPr lang="es-ES" sz="3600" b="1" dirty="0">
                <a:ln w="22225">
                  <a:solidFill>
                    <a:schemeClr val="accent2"/>
                  </a:solidFill>
                  <a:prstDash val="solid"/>
                </a:ln>
                <a:solidFill>
                  <a:srgbClr val="FF0000"/>
                </a:solidFill>
                <a:effectLst>
                  <a:outerShdw dist="38100" dir="2640000" algn="bl" rotWithShape="0">
                    <a:schemeClr val="accent1"/>
                  </a:outerShdw>
                </a:effectLst>
              </a:rPr>
              <a:t>de </a:t>
            </a:r>
          </a:p>
          <a:p>
            <a:pPr algn="ctr"/>
            <a:r>
              <a:rPr lang="es-ES" sz="3600" b="1" dirty="0">
                <a:ln w="22225">
                  <a:solidFill>
                    <a:schemeClr val="accent2"/>
                  </a:solidFill>
                  <a:prstDash val="solid"/>
                </a:ln>
                <a:solidFill>
                  <a:srgbClr val="FF0000"/>
                </a:solidFill>
                <a:effectLst>
                  <a:outerShdw dist="38100" dir="2640000" algn="bl" rotWithShape="0">
                    <a:schemeClr val="accent1"/>
                  </a:outerShdw>
                </a:effectLst>
              </a:rPr>
              <a:t>oportunidades</a:t>
            </a:r>
            <a:endParaRPr lang="es-ES" sz="36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5" name="Rectángulo 14"/>
          <p:cNvSpPr/>
          <p:nvPr/>
        </p:nvSpPr>
        <p:spPr>
          <a:xfrm>
            <a:off x="6012671" y="4632194"/>
            <a:ext cx="2120389" cy="769441"/>
          </a:xfrm>
          <a:prstGeom prst="rect">
            <a:avLst/>
          </a:prstGeom>
          <a:noFill/>
          <a:ln>
            <a:noFill/>
          </a:ln>
        </p:spPr>
        <p:txBody>
          <a:bodyPr wrap="none" lIns="91440" tIns="45720" rIns="91440" bIns="45720">
            <a:spAutoFit/>
          </a:bodyPr>
          <a:lstStyle/>
          <a:p>
            <a:pPr algn="ctr"/>
            <a:r>
              <a:rPr lang="es-ES" sz="4400" b="1" dirty="0">
                <a:ln w="22225">
                  <a:solidFill>
                    <a:schemeClr val="accent2"/>
                  </a:solidFill>
                  <a:prstDash val="solid"/>
                </a:ln>
                <a:solidFill>
                  <a:srgbClr val="FF0000"/>
                </a:solidFill>
              </a:rPr>
              <a:t>Libertad</a:t>
            </a:r>
            <a:endParaRPr lang="es-ES" sz="44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5" name="Flecha derecha 4"/>
          <p:cNvSpPr/>
          <p:nvPr/>
        </p:nvSpPr>
        <p:spPr>
          <a:xfrm rot="8014251">
            <a:off x="1820012" y="3624152"/>
            <a:ext cx="1584176" cy="6361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Imagen 6"/>
          <p:cNvPicPr>
            <a:picLocks noChangeAspect="1"/>
          </p:cNvPicPr>
          <p:nvPr/>
        </p:nvPicPr>
        <p:blipFill>
          <a:blip r:embed="rId2"/>
          <a:stretch>
            <a:fillRect/>
          </a:stretch>
        </p:blipFill>
        <p:spPr>
          <a:xfrm rot="16005530">
            <a:off x="5804604" y="3284391"/>
            <a:ext cx="1255885" cy="1292464"/>
          </a:xfrm>
          <a:prstGeom prst="rect">
            <a:avLst/>
          </a:prstGeom>
        </p:spPr>
      </p:pic>
      <p:pic>
        <p:nvPicPr>
          <p:cNvPr id="2" name="Imagen 1"/>
          <p:cNvPicPr>
            <a:picLocks noChangeAspect="1"/>
          </p:cNvPicPr>
          <p:nvPr/>
        </p:nvPicPr>
        <p:blipFill>
          <a:blip r:embed="rId3"/>
          <a:stretch>
            <a:fillRect/>
          </a:stretch>
        </p:blipFill>
        <p:spPr>
          <a:xfrm rot="2979362">
            <a:off x="3884315" y="3610088"/>
            <a:ext cx="1371719" cy="1335140"/>
          </a:xfrm>
          <a:prstGeom prst="rect">
            <a:avLst/>
          </a:prstGeom>
        </p:spPr>
      </p:pic>
      <p:sp>
        <p:nvSpPr>
          <p:cNvPr id="17" name="Rectángulo 16"/>
          <p:cNvSpPr/>
          <p:nvPr/>
        </p:nvSpPr>
        <p:spPr>
          <a:xfrm>
            <a:off x="3491880" y="5611887"/>
            <a:ext cx="2077813" cy="769441"/>
          </a:xfrm>
          <a:prstGeom prst="rect">
            <a:avLst/>
          </a:prstGeom>
          <a:noFill/>
          <a:ln>
            <a:noFill/>
          </a:ln>
        </p:spPr>
        <p:txBody>
          <a:bodyPr wrap="none" lIns="91440" tIns="45720" rIns="91440" bIns="45720">
            <a:spAutoFit/>
          </a:bodyPr>
          <a:lstStyle/>
          <a:p>
            <a:pPr algn="ctr"/>
            <a:r>
              <a:rPr lang="es-ES" sz="4400" b="1" dirty="0">
                <a:ln w="22225">
                  <a:solidFill>
                    <a:schemeClr val="accent2"/>
                  </a:solidFill>
                  <a:prstDash val="solid"/>
                </a:ln>
                <a:solidFill>
                  <a:srgbClr val="FF0000"/>
                </a:solidFill>
              </a:rPr>
              <a:t>Respeto</a:t>
            </a:r>
            <a:endParaRPr lang="es-ES" sz="44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6" name="CuadroTexto 5"/>
          <p:cNvSpPr txBox="1"/>
          <p:nvPr/>
        </p:nvSpPr>
        <p:spPr>
          <a:xfrm>
            <a:off x="3246617" y="3278756"/>
            <a:ext cx="2586739" cy="3662541"/>
          </a:xfrm>
          <a:prstGeom prst="rect">
            <a:avLst/>
          </a:prstGeom>
          <a:solidFill>
            <a:schemeClr val="tx1">
              <a:lumMod val="85000"/>
            </a:schemeClr>
          </a:solidFill>
        </p:spPr>
        <p:txBody>
          <a:bodyPr wrap="square" rtlCol="0">
            <a:spAutoFit/>
          </a:bodyPr>
          <a:lstStyle/>
          <a:p>
            <a:r>
              <a:rPr lang="es-ES" sz="4000" b="1" dirty="0">
                <a:solidFill>
                  <a:srgbClr val="FF0000"/>
                </a:solidFill>
              </a:rPr>
              <a:t>RESPETO:</a:t>
            </a:r>
          </a:p>
          <a:p>
            <a:r>
              <a:rPr lang="es-ES" sz="2400" b="1" dirty="0">
                <a:solidFill>
                  <a:schemeClr val="bg1"/>
                </a:solidFill>
              </a:rPr>
              <a:t>Vivienda</a:t>
            </a:r>
          </a:p>
          <a:p>
            <a:r>
              <a:rPr lang="es-ES" sz="2400" b="1" dirty="0">
                <a:solidFill>
                  <a:schemeClr val="bg1"/>
                </a:solidFill>
              </a:rPr>
              <a:t>Salud</a:t>
            </a:r>
          </a:p>
          <a:p>
            <a:r>
              <a:rPr lang="es-ES" sz="2400" b="1" dirty="0">
                <a:solidFill>
                  <a:schemeClr val="bg1"/>
                </a:solidFill>
              </a:rPr>
              <a:t>Educación</a:t>
            </a:r>
          </a:p>
          <a:p>
            <a:r>
              <a:rPr lang="es-ES" sz="2400" b="1" dirty="0">
                <a:solidFill>
                  <a:schemeClr val="bg1"/>
                </a:solidFill>
              </a:rPr>
              <a:t>Cultura</a:t>
            </a:r>
          </a:p>
          <a:p>
            <a:r>
              <a:rPr lang="es-ES" sz="2400" b="1" dirty="0">
                <a:solidFill>
                  <a:schemeClr val="bg1"/>
                </a:solidFill>
              </a:rPr>
              <a:t>Trabajo</a:t>
            </a:r>
          </a:p>
          <a:p>
            <a:r>
              <a:rPr lang="es-ES" sz="2400" b="1" dirty="0">
                <a:solidFill>
                  <a:schemeClr val="bg1"/>
                </a:solidFill>
              </a:rPr>
              <a:t>Seguridad social</a:t>
            </a:r>
          </a:p>
          <a:p>
            <a:r>
              <a:rPr lang="es-ES" sz="2400" b="1" dirty="0">
                <a:solidFill>
                  <a:schemeClr val="bg1"/>
                </a:solidFill>
              </a:rPr>
              <a:t>Protección a la familia y los niños</a:t>
            </a:r>
          </a:p>
        </p:txBody>
      </p:sp>
    </p:spTree>
    <p:extLst>
      <p:ext uri="{BB962C8B-B14F-4D97-AF65-F5344CB8AC3E}">
        <p14:creationId xmlns:p14="http://schemas.microsoft.com/office/powerpoint/2010/main" val="3948471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3 CuadroTexto"/>
          <p:cNvSpPr txBox="1"/>
          <p:nvPr/>
        </p:nvSpPr>
        <p:spPr>
          <a:xfrm>
            <a:off x="488646" y="961695"/>
            <a:ext cx="5320174" cy="461665"/>
          </a:xfrm>
          <a:prstGeom prst="rect">
            <a:avLst/>
          </a:prstGeom>
          <a:noFill/>
        </p:spPr>
        <p:txBody>
          <a:bodyPr wrap="none" rtlCol="0">
            <a:spAutoFit/>
          </a:bodyPr>
          <a:lstStyle/>
          <a:p>
            <a:r>
              <a:rPr lang="es-ES" sz="2400" dirty="0">
                <a:solidFill>
                  <a:srgbClr val="002060"/>
                </a:solidFill>
              </a:rPr>
              <a:t>A. TEORÍA DE</a:t>
            </a:r>
            <a:r>
              <a:rPr lang="es-CL" sz="2400" dirty="0">
                <a:solidFill>
                  <a:srgbClr val="002060"/>
                </a:solidFill>
              </a:rPr>
              <a:t> LOS DERECHOS HUMANOS.</a:t>
            </a:r>
          </a:p>
        </p:txBody>
      </p:sp>
      <p:sp>
        <p:nvSpPr>
          <p:cNvPr id="5" name="Rectángulo 4"/>
          <p:cNvSpPr/>
          <p:nvPr/>
        </p:nvSpPr>
        <p:spPr>
          <a:xfrm>
            <a:off x="173300" y="1772816"/>
            <a:ext cx="8856983" cy="6063198"/>
          </a:xfrm>
          <a:prstGeom prst="rect">
            <a:avLst/>
          </a:prstGeom>
        </p:spPr>
        <p:txBody>
          <a:bodyPr wrap="square">
            <a:spAutoFit/>
          </a:bodyPr>
          <a:lstStyle/>
          <a:p>
            <a:r>
              <a:rPr lang="es-ES" sz="2800" b="1" u="sng" dirty="0">
                <a:solidFill>
                  <a:schemeClr val="bg1"/>
                </a:solidFill>
              </a:rPr>
              <a:t>Algunos Derechos Humanos:</a:t>
            </a:r>
          </a:p>
          <a:p>
            <a:r>
              <a:rPr lang="es-ES" sz="2800" dirty="0">
                <a:solidFill>
                  <a:schemeClr val="bg1"/>
                </a:solidFill>
              </a:rPr>
              <a:t>Todo persona puede salir de cualquier país, incluso del propio, y </a:t>
            </a:r>
            <a:r>
              <a:rPr lang="es-ES" sz="2800" u="sng" dirty="0">
                <a:solidFill>
                  <a:schemeClr val="bg1"/>
                </a:solidFill>
              </a:rPr>
              <a:t>a regresar a su país</a:t>
            </a:r>
            <a:r>
              <a:rPr lang="es-ES" sz="2800" dirty="0">
                <a:solidFill>
                  <a:schemeClr val="bg1"/>
                </a:solidFill>
              </a:rPr>
              <a:t>. </a:t>
            </a:r>
          </a:p>
          <a:p>
            <a:r>
              <a:rPr lang="es-ES" sz="2800" dirty="0">
                <a:solidFill>
                  <a:schemeClr val="bg1"/>
                </a:solidFill>
              </a:rPr>
              <a:t>Toda persona tiene derecho a la propiedad, individual y colectivamente.</a:t>
            </a:r>
          </a:p>
          <a:p>
            <a:r>
              <a:rPr lang="es-ES" sz="2800" dirty="0">
                <a:solidFill>
                  <a:schemeClr val="bg1"/>
                </a:solidFill>
              </a:rPr>
              <a:t>Toda persona tiene derecho a la libertad de pensamiento, de conciencia y de religión.</a:t>
            </a:r>
          </a:p>
          <a:p>
            <a:r>
              <a:rPr lang="es-ES" sz="2800" dirty="0">
                <a:solidFill>
                  <a:schemeClr val="bg1"/>
                </a:solidFill>
              </a:rPr>
              <a:t>Toda persona tiene derecho a un nivel de vida adecuado que le asegure, así como a su familia, la salud, el bienestar, alimentación, vestido, vivienda, asistencia médica </a:t>
            </a:r>
            <a:r>
              <a:rPr lang="es-ES" sz="2800" b="1" dirty="0">
                <a:solidFill>
                  <a:srgbClr val="FF0000"/>
                </a:solidFill>
              </a:rPr>
              <a:t>(Estado social de derecho). </a:t>
            </a:r>
          </a:p>
          <a:p>
            <a:endParaRPr lang="es-ES" sz="2000" dirty="0">
              <a:solidFill>
                <a:schemeClr val="bg1"/>
              </a:solidFill>
            </a:endParaRPr>
          </a:p>
          <a:p>
            <a:endParaRPr lang="es-ES" sz="2000" dirty="0">
              <a:solidFill>
                <a:schemeClr val="bg1"/>
              </a:solidFill>
            </a:endParaRPr>
          </a:p>
          <a:p>
            <a:endParaRPr lang="es-ES" sz="2000" dirty="0">
              <a:solidFill>
                <a:schemeClr val="bg1"/>
              </a:solidFill>
            </a:endParaRPr>
          </a:p>
          <a:p>
            <a:endParaRPr lang="en-US" sz="2000" dirty="0">
              <a:solidFill>
                <a:schemeClr val="bg1"/>
              </a:solidFill>
            </a:endParaRPr>
          </a:p>
        </p:txBody>
      </p:sp>
      <p:sp>
        <p:nvSpPr>
          <p:cNvPr id="3" name="Flecha derecha 2">
            <a:hlinkClick r:id="rId2" action="ppaction://hlinksldjump"/>
          </p:cNvPr>
          <p:cNvSpPr/>
          <p:nvPr/>
        </p:nvSpPr>
        <p:spPr>
          <a:xfrm rot="10800000">
            <a:off x="4427984" y="4437112"/>
            <a:ext cx="792088"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Imagen 1">
            <a:hlinkClick r:id="rId3" action="ppaction://hlinksldjump"/>
            <a:extLst>
              <a:ext uri="{FF2B5EF4-FFF2-40B4-BE49-F238E27FC236}">
                <a16:creationId xmlns:a16="http://schemas.microsoft.com/office/drawing/2014/main" id="{8A36DE54-02C5-79EA-FCFD-C0C90C2195DC}"/>
              </a:ext>
            </a:extLst>
          </p:cNvPr>
          <p:cNvPicPr>
            <a:picLocks noChangeAspect="1"/>
          </p:cNvPicPr>
          <p:nvPr/>
        </p:nvPicPr>
        <p:blipFill>
          <a:blip r:embed="rId4"/>
          <a:stretch>
            <a:fillRect/>
          </a:stretch>
        </p:blipFill>
        <p:spPr>
          <a:xfrm>
            <a:off x="4601791" y="2684304"/>
            <a:ext cx="823031" cy="420660"/>
          </a:xfrm>
          <a:prstGeom prst="rect">
            <a:avLst/>
          </a:prstGeom>
        </p:spPr>
      </p:pic>
    </p:spTree>
    <p:extLst>
      <p:ext uri="{BB962C8B-B14F-4D97-AF65-F5344CB8AC3E}">
        <p14:creationId xmlns:p14="http://schemas.microsoft.com/office/powerpoint/2010/main" val="27156371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3 CuadroTexto"/>
          <p:cNvSpPr txBox="1"/>
          <p:nvPr/>
        </p:nvSpPr>
        <p:spPr>
          <a:xfrm>
            <a:off x="488646" y="961695"/>
            <a:ext cx="5320174" cy="461665"/>
          </a:xfrm>
          <a:prstGeom prst="rect">
            <a:avLst/>
          </a:prstGeom>
          <a:noFill/>
        </p:spPr>
        <p:txBody>
          <a:bodyPr wrap="none" rtlCol="0">
            <a:spAutoFit/>
          </a:bodyPr>
          <a:lstStyle/>
          <a:p>
            <a:r>
              <a:rPr lang="es-ES" sz="2400" dirty="0">
                <a:solidFill>
                  <a:srgbClr val="002060"/>
                </a:solidFill>
              </a:rPr>
              <a:t>A. TEORÍA DE</a:t>
            </a:r>
            <a:r>
              <a:rPr lang="es-CL" sz="2400" dirty="0">
                <a:solidFill>
                  <a:srgbClr val="002060"/>
                </a:solidFill>
              </a:rPr>
              <a:t> LOS DERECHOS HUMANOS.</a:t>
            </a:r>
          </a:p>
        </p:txBody>
      </p:sp>
      <p:pic>
        <p:nvPicPr>
          <p:cNvPr id="2" name="Imagen 1"/>
          <p:cNvPicPr>
            <a:picLocks noChangeAspect="1"/>
          </p:cNvPicPr>
          <p:nvPr/>
        </p:nvPicPr>
        <p:blipFill>
          <a:blip r:embed="rId2"/>
          <a:stretch>
            <a:fillRect/>
          </a:stretch>
        </p:blipFill>
        <p:spPr>
          <a:xfrm>
            <a:off x="412087" y="1415353"/>
            <a:ext cx="8379409" cy="5442647"/>
          </a:xfrm>
          <a:prstGeom prst="rect">
            <a:avLst/>
          </a:prstGeom>
        </p:spPr>
      </p:pic>
      <p:sp>
        <p:nvSpPr>
          <p:cNvPr id="3" name="Estrella de 5 puntas 2">
            <a:hlinkClick r:id="rId3" action="ppaction://hlinksldjump"/>
          </p:cNvPr>
          <p:cNvSpPr/>
          <p:nvPr/>
        </p:nvSpPr>
        <p:spPr>
          <a:xfrm>
            <a:off x="6876256" y="4509120"/>
            <a:ext cx="648072" cy="57606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820296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3 CuadroTexto"/>
          <p:cNvSpPr txBox="1"/>
          <p:nvPr/>
        </p:nvSpPr>
        <p:spPr>
          <a:xfrm>
            <a:off x="488646" y="961695"/>
            <a:ext cx="5320174" cy="461665"/>
          </a:xfrm>
          <a:prstGeom prst="rect">
            <a:avLst/>
          </a:prstGeom>
          <a:noFill/>
        </p:spPr>
        <p:txBody>
          <a:bodyPr wrap="none" rtlCol="0">
            <a:spAutoFit/>
          </a:bodyPr>
          <a:lstStyle/>
          <a:p>
            <a:r>
              <a:rPr lang="es-ES" sz="2400" dirty="0">
                <a:solidFill>
                  <a:srgbClr val="002060"/>
                </a:solidFill>
              </a:rPr>
              <a:t>A. TEORÍA DE</a:t>
            </a:r>
            <a:r>
              <a:rPr lang="es-CL" sz="2400" dirty="0">
                <a:solidFill>
                  <a:srgbClr val="002060"/>
                </a:solidFill>
              </a:rPr>
              <a:t> LOS DERECHOS HUMANOS.</a:t>
            </a:r>
          </a:p>
        </p:txBody>
      </p:sp>
      <p:sp>
        <p:nvSpPr>
          <p:cNvPr id="3" name="Estrella de 5 puntas 2">
            <a:hlinkClick r:id="rId2" action="ppaction://hlinksldjump"/>
          </p:cNvPr>
          <p:cNvSpPr/>
          <p:nvPr/>
        </p:nvSpPr>
        <p:spPr>
          <a:xfrm>
            <a:off x="8244408" y="6225476"/>
            <a:ext cx="648072" cy="57606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n 4">
            <a:extLst>
              <a:ext uri="{FF2B5EF4-FFF2-40B4-BE49-F238E27FC236}">
                <a16:creationId xmlns:a16="http://schemas.microsoft.com/office/drawing/2014/main" id="{54AC70FF-B223-1029-6D64-0B3BC40BF3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792" y="1423360"/>
            <a:ext cx="9144000" cy="4602892"/>
          </a:xfrm>
          <a:prstGeom prst="rect">
            <a:avLst/>
          </a:prstGeom>
        </p:spPr>
      </p:pic>
    </p:spTree>
    <p:extLst>
      <p:ext uri="{BB962C8B-B14F-4D97-AF65-F5344CB8AC3E}">
        <p14:creationId xmlns:p14="http://schemas.microsoft.com/office/powerpoint/2010/main" val="292171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1" name="10 Rectángulo"/>
          <p:cNvSpPr/>
          <p:nvPr/>
        </p:nvSpPr>
        <p:spPr>
          <a:xfrm>
            <a:off x="909936" y="1599183"/>
            <a:ext cx="7776864" cy="461665"/>
          </a:xfrm>
          <a:prstGeom prst="rect">
            <a:avLst/>
          </a:prstGeom>
          <a:solidFill>
            <a:schemeClr val="tx1"/>
          </a:solidFill>
          <a:ln>
            <a:solidFill>
              <a:schemeClr val="bg2"/>
            </a:solidFill>
          </a:ln>
        </p:spPr>
        <p:txBody>
          <a:bodyPr wrap="square">
            <a:spAutoFit/>
          </a:bodyPr>
          <a:lstStyle/>
          <a:p>
            <a:r>
              <a:rPr lang="es-CL" sz="2400" dirty="0">
                <a:solidFill>
                  <a:srgbClr val="002060"/>
                </a:solidFill>
              </a:rPr>
              <a:t>2. Definición de DD.HH.</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2" name="Rectángulo 1"/>
          <p:cNvSpPr/>
          <p:nvPr/>
        </p:nvSpPr>
        <p:spPr>
          <a:xfrm>
            <a:off x="909936" y="2624713"/>
            <a:ext cx="7776864" cy="3108543"/>
          </a:xfrm>
          <a:prstGeom prst="rect">
            <a:avLst/>
          </a:prstGeom>
        </p:spPr>
        <p:txBody>
          <a:bodyPr wrap="square">
            <a:spAutoFit/>
          </a:bodyPr>
          <a:lstStyle/>
          <a:p>
            <a:pPr algn="ctr"/>
            <a:r>
              <a:rPr lang="es-CL" sz="2800" i="1" dirty="0">
                <a:solidFill>
                  <a:schemeClr val="bg1"/>
                </a:solidFill>
                <a:latin typeface="Arial Rounded MT Bold" panose="020F0704030504030204" pitchFamily="34" charset="0"/>
              </a:rPr>
              <a:t>Son un conjunto de </a:t>
            </a:r>
            <a:r>
              <a:rPr lang="es-CL" sz="2800" i="1" u="sng" dirty="0">
                <a:solidFill>
                  <a:schemeClr val="bg1"/>
                </a:solidFill>
                <a:latin typeface="Arial Rounded MT Bold" panose="020F0704030504030204" pitchFamily="34" charset="0"/>
              </a:rPr>
              <a:t>cualidades y exigencias básicas </a:t>
            </a:r>
            <a:r>
              <a:rPr lang="es-CL" sz="2800" i="1" dirty="0">
                <a:solidFill>
                  <a:schemeClr val="bg1"/>
                </a:solidFill>
                <a:latin typeface="Arial Rounded MT Bold" panose="020F0704030504030204" pitchFamily="34" charset="0"/>
              </a:rPr>
              <a:t>que todos los seres humanos tienen por el hecho de ser persona. </a:t>
            </a:r>
          </a:p>
          <a:p>
            <a:pPr algn="just"/>
            <a:endParaRPr lang="es-CL" sz="2800" dirty="0">
              <a:solidFill>
                <a:schemeClr val="bg1"/>
              </a:solidFill>
            </a:endParaRPr>
          </a:p>
          <a:p>
            <a:pPr algn="just"/>
            <a:endParaRPr lang="es-CL" sz="2800" dirty="0">
              <a:solidFill>
                <a:schemeClr val="bg1"/>
              </a:solidFill>
            </a:endParaRPr>
          </a:p>
          <a:p>
            <a:pPr algn="just"/>
            <a:r>
              <a:rPr lang="es-CL" sz="2800" dirty="0">
                <a:solidFill>
                  <a:schemeClr val="bg1"/>
                </a:solidFill>
              </a:rPr>
              <a:t>En educación y en ciencias sociales referirse a los derechos humanos es acercarse a la ética. </a:t>
            </a:r>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Tree>
    <p:extLst>
      <p:ext uri="{BB962C8B-B14F-4D97-AF65-F5344CB8AC3E}">
        <p14:creationId xmlns:p14="http://schemas.microsoft.com/office/powerpoint/2010/main" val="39407685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1" name="10 Rectángulo"/>
          <p:cNvSpPr/>
          <p:nvPr/>
        </p:nvSpPr>
        <p:spPr>
          <a:xfrm>
            <a:off x="909936" y="1484784"/>
            <a:ext cx="7776864" cy="461665"/>
          </a:xfrm>
          <a:prstGeom prst="rect">
            <a:avLst/>
          </a:prstGeom>
          <a:solidFill>
            <a:schemeClr val="tx1"/>
          </a:solidFill>
          <a:ln>
            <a:solidFill>
              <a:schemeClr val="bg2"/>
            </a:solidFill>
          </a:ln>
        </p:spPr>
        <p:txBody>
          <a:bodyPr wrap="square">
            <a:spAutoFit/>
          </a:bodyPr>
          <a:lstStyle/>
          <a:p>
            <a:r>
              <a:rPr lang="es-CL" sz="2400" dirty="0">
                <a:solidFill>
                  <a:srgbClr val="002060"/>
                </a:solidFill>
              </a:rPr>
              <a:t>2. Definición de DD.HH. </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18</a:t>
            </a:fld>
            <a:endParaRPr lang="es-ES"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13" name="Rectangle 3"/>
          <p:cNvSpPr txBox="1">
            <a:spLocks noChangeArrowheads="1"/>
          </p:cNvSpPr>
          <p:nvPr/>
        </p:nvSpPr>
        <p:spPr>
          <a:xfrm>
            <a:off x="766762" y="2855255"/>
            <a:ext cx="7920038" cy="1296144"/>
          </a:xfrm>
          <a:prstGeom prst="rect">
            <a:avLst/>
          </a:prstGeom>
          <a:solidFill>
            <a:schemeClr val="tx1">
              <a:lumMod val="95000"/>
            </a:schemeClr>
          </a:solidFill>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lnSpc>
                <a:spcPct val="90000"/>
              </a:lnSpc>
            </a:pPr>
            <a:r>
              <a:rPr lang="es-ES" sz="4000" b="1" dirty="0">
                <a:solidFill>
                  <a:schemeClr val="bg1"/>
                </a:solidFill>
              </a:rPr>
              <a:t>Los Derechos humanos tienen: características y obligaciones</a:t>
            </a:r>
            <a:endParaRPr lang="es-ES" sz="3600" dirty="0">
              <a:solidFill>
                <a:schemeClr val="bg1"/>
              </a:solidFill>
            </a:endParaRPr>
          </a:p>
        </p:txBody>
      </p:sp>
    </p:spTree>
    <p:extLst>
      <p:ext uri="{BB962C8B-B14F-4D97-AF65-F5344CB8AC3E}">
        <p14:creationId xmlns:p14="http://schemas.microsoft.com/office/powerpoint/2010/main" val="16059138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1" name="10 Rectángulo"/>
          <p:cNvSpPr/>
          <p:nvPr/>
        </p:nvSpPr>
        <p:spPr>
          <a:xfrm>
            <a:off x="909936" y="1484784"/>
            <a:ext cx="7776864" cy="461665"/>
          </a:xfrm>
          <a:prstGeom prst="rect">
            <a:avLst/>
          </a:prstGeom>
          <a:solidFill>
            <a:schemeClr val="tx1"/>
          </a:solidFill>
          <a:ln>
            <a:solidFill>
              <a:schemeClr val="bg2"/>
            </a:solidFill>
          </a:ln>
        </p:spPr>
        <p:txBody>
          <a:bodyPr wrap="square">
            <a:spAutoFit/>
          </a:bodyPr>
          <a:lstStyle/>
          <a:p>
            <a:r>
              <a:rPr lang="es-CL" sz="2400" dirty="0">
                <a:solidFill>
                  <a:srgbClr val="002060"/>
                </a:solidFill>
              </a:rPr>
              <a:t>2. Definición de DD.HH. </a:t>
            </a:r>
            <a:r>
              <a:rPr lang="es-CL" sz="2400" b="1" dirty="0">
                <a:solidFill>
                  <a:srgbClr val="FF0000"/>
                </a:solidFill>
              </a:rPr>
              <a:t>Sus Características</a:t>
            </a:r>
            <a:r>
              <a:rPr lang="es-CL" sz="2400" b="1" dirty="0">
                <a:solidFill>
                  <a:srgbClr val="002060"/>
                </a:solidFill>
              </a:rPr>
              <a:t>.</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2" name="CuadroTexto 1"/>
          <p:cNvSpPr txBox="1"/>
          <p:nvPr/>
        </p:nvSpPr>
        <p:spPr>
          <a:xfrm>
            <a:off x="865159" y="3572674"/>
            <a:ext cx="1607748" cy="830997"/>
          </a:xfrm>
          <a:prstGeom prst="rect">
            <a:avLst/>
          </a:prstGeom>
          <a:noFill/>
        </p:spPr>
        <p:txBody>
          <a:bodyPr wrap="none" rtlCol="0">
            <a:spAutoFit/>
          </a:bodyPr>
          <a:lstStyle/>
          <a:p>
            <a:r>
              <a:rPr lang="es-CL" sz="2400" dirty="0">
                <a:solidFill>
                  <a:srgbClr val="FF0000"/>
                </a:solidFill>
              </a:rPr>
              <a:t>DERECHOS </a:t>
            </a:r>
          </a:p>
          <a:p>
            <a:r>
              <a:rPr lang="es-CL" sz="2400" dirty="0">
                <a:solidFill>
                  <a:srgbClr val="FF0000"/>
                </a:solidFill>
              </a:rPr>
              <a:t>HUMANOS</a:t>
            </a:r>
          </a:p>
        </p:txBody>
      </p:sp>
      <p:sp>
        <p:nvSpPr>
          <p:cNvPr id="4" name="Flecha derecha 3"/>
          <p:cNvSpPr/>
          <p:nvPr/>
        </p:nvSpPr>
        <p:spPr>
          <a:xfrm rot="19017724">
            <a:off x="2333540" y="2429324"/>
            <a:ext cx="1512168" cy="5242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Flecha derecha 4"/>
          <p:cNvSpPr/>
          <p:nvPr/>
        </p:nvSpPr>
        <p:spPr>
          <a:xfrm rot="20654124">
            <a:off x="2671546" y="3340327"/>
            <a:ext cx="1440160" cy="5215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Flecha derecha 5"/>
          <p:cNvSpPr/>
          <p:nvPr/>
        </p:nvSpPr>
        <p:spPr>
          <a:xfrm rot="267138">
            <a:off x="2772251" y="4130591"/>
            <a:ext cx="1368152" cy="44129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Flecha derecha 6"/>
          <p:cNvSpPr/>
          <p:nvPr/>
        </p:nvSpPr>
        <p:spPr>
          <a:xfrm rot="929906">
            <a:off x="2498064" y="4940901"/>
            <a:ext cx="1670798"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CuadroTexto 14"/>
          <p:cNvSpPr txBox="1"/>
          <p:nvPr/>
        </p:nvSpPr>
        <p:spPr>
          <a:xfrm>
            <a:off x="3955156" y="1916832"/>
            <a:ext cx="4484817" cy="923330"/>
          </a:xfrm>
          <a:prstGeom prst="rect">
            <a:avLst/>
          </a:prstGeom>
          <a:noFill/>
        </p:spPr>
        <p:txBody>
          <a:bodyPr wrap="none" rtlCol="0">
            <a:spAutoFit/>
          </a:bodyPr>
          <a:lstStyle/>
          <a:p>
            <a:r>
              <a:rPr lang="es-CL" b="1" dirty="0">
                <a:solidFill>
                  <a:schemeClr val="bg1"/>
                </a:solidFill>
              </a:rPr>
              <a:t>Inherentes al ser humano (no hay DD.HH. de </a:t>
            </a:r>
          </a:p>
          <a:p>
            <a:r>
              <a:rPr lang="es-CL" b="1" dirty="0">
                <a:solidFill>
                  <a:schemeClr val="bg1"/>
                </a:solidFill>
              </a:rPr>
              <a:t>                                                    los animales)</a:t>
            </a:r>
          </a:p>
          <a:p>
            <a:r>
              <a:rPr lang="es-CL" dirty="0">
                <a:solidFill>
                  <a:schemeClr val="bg1"/>
                </a:solidFill>
              </a:rPr>
              <a:t>Son parte de la naturaleza humana</a:t>
            </a:r>
          </a:p>
        </p:txBody>
      </p:sp>
      <p:sp>
        <p:nvSpPr>
          <p:cNvPr id="17" name="CuadroTexto 16"/>
          <p:cNvSpPr txBox="1"/>
          <p:nvPr/>
        </p:nvSpPr>
        <p:spPr>
          <a:xfrm>
            <a:off x="4389707" y="3082491"/>
            <a:ext cx="3189848" cy="646331"/>
          </a:xfrm>
          <a:prstGeom prst="rect">
            <a:avLst/>
          </a:prstGeom>
          <a:noFill/>
        </p:spPr>
        <p:txBody>
          <a:bodyPr wrap="none" rtlCol="0">
            <a:spAutoFit/>
          </a:bodyPr>
          <a:lstStyle/>
          <a:p>
            <a:r>
              <a:rPr lang="es-CL" b="1" dirty="0">
                <a:solidFill>
                  <a:schemeClr val="bg1"/>
                </a:solidFill>
              </a:rPr>
              <a:t>Universales</a:t>
            </a:r>
          </a:p>
          <a:p>
            <a:r>
              <a:rPr lang="es-CL" dirty="0">
                <a:solidFill>
                  <a:schemeClr val="bg1"/>
                </a:solidFill>
              </a:rPr>
              <a:t>Son de todos los seres humanos</a:t>
            </a:r>
          </a:p>
        </p:txBody>
      </p:sp>
      <p:sp>
        <p:nvSpPr>
          <p:cNvPr id="18" name="CuadroTexto 17"/>
          <p:cNvSpPr txBox="1"/>
          <p:nvPr/>
        </p:nvSpPr>
        <p:spPr>
          <a:xfrm>
            <a:off x="4457858" y="4164687"/>
            <a:ext cx="2099036" cy="646331"/>
          </a:xfrm>
          <a:prstGeom prst="rect">
            <a:avLst/>
          </a:prstGeom>
          <a:noFill/>
        </p:spPr>
        <p:txBody>
          <a:bodyPr wrap="none" rtlCol="0">
            <a:spAutoFit/>
          </a:bodyPr>
          <a:lstStyle/>
          <a:p>
            <a:r>
              <a:rPr lang="es-CL" b="1" dirty="0">
                <a:solidFill>
                  <a:schemeClr val="bg1"/>
                </a:solidFill>
              </a:rPr>
              <a:t>Inalienables</a:t>
            </a:r>
          </a:p>
          <a:p>
            <a:r>
              <a:rPr lang="es-CL" dirty="0">
                <a:solidFill>
                  <a:schemeClr val="bg1"/>
                </a:solidFill>
              </a:rPr>
              <a:t>No se pueden quitar</a:t>
            </a:r>
          </a:p>
        </p:txBody>
      </p:sp>
      <p:sp>
        <p:nvSpPr>
          <p:cNvPr id="19" name="CuadroTexto 18"/>
          <p:cNvSpPr txBox="1"/>
          <p:nvPr/>
        </p:nvSpPr>
        <p:spPr>
          <a:xfrm>
            <a:off x="4205830" y="5335856"/>
            <a:ext cx="2446760" cy="646331"/>
          </a:xfrm>
          <a:prstGeom prst="rect">
            <a:avLst/>
          </a:prstGeom>
          <a:noFill/>
        </p:spPr>
        <p:txBody>
          <a:bodyPr wrap="none" rtlCol="0">
            <a:spAutoFit/>
          </a:bodyPr>
          <a:lstStyle/>
          <a:p>
            <a:r>
              <a:rPr lang="es-CL" b="1" dirty="0">
                <a:solidFill>
                  <a:schemeClr val="bg1"/>
                </a:solidFill>
              </a:rPr>
              <a:t>Inviolables</a:t>
            </a:r>
          </a:p>
          <a:p>
            <a:r>
              <a:rPr lang="es-CL" dirty="0">
                <a:solidFill>
                  <a:schemeClr val="bg1"/>
                </a:solidFill>
              </a:rPr>
              <a:t>No se deben transgredir</a:t>
            </a:r>
          </a:p>
        </p:txBody>
      </p:sp>
      <p:pic>
        <p:nvPicPr>
          <p:cNvPr id="21" name="Imagen 20"/>
          <p:cNvPicPr>
            <a:picLocks noChangeAspect="1"/>
          </p:cNvPicPr>
          <p:nvPr/>
        </p:nvPicPr>
        <p:blipFill>
          <a:blip r:embed="rId2"/>
          <a:stretch>
            <a:fillRect/>
          </a:stretch>
        </p:blipFill>
        <p:spPr>
          <a:xfrm>
            <a:off x="150515" y="5007659"/>
            <a:ext cx="2765301" cy="1775801"/>
          </a:xfrm>
          <a:prstGeom prst="rect">
            <a:avLst/>
          </a:prstGeom>
        </p:spPr>
      </p:pic>
      <p:pic>
        <p:nvPicPr>
          <p:cNvPr id="22" name="Imagen 21"/>
          <p:cNvPicPr>
            <a:picLocks noChangeAspect="1"/>
          </p:cNvPicPr>
          <p:nvPr/>
        </p:nvPicPr>
        <p:blipFill>
          <a:blip r:embed="rId3"/>
          <a:stretch>
            <a:fillRect/>
          </a:stretch>
        </p:blipFill>
        <p:spPr>
          <a:xfrm>
            <a:off x="7631831" y="2840162"/>
            <a:ext cx="1376699" cy="1412833"/>
          </a:xfrm>
          <a:prstGeom prst="rect">
            <a:avLst/>
          </a:prstGeom>
        </p:spPr>
      </p:pic>
      <p:pic>
        <p:nvPicPr>
          <p:cNvPr id="23" name="Imagen 22"/>
          <p:cNvPicPr>
            <a:picLocks noChangeAspect="1"/>
          </p:cNvPicPr>
          <p:nvPr/>
        </p:nvPicPr>
        <p:blipFill>
          <a:blip r:embed="rId4"/>
          <a:stretch>
            <a:fillRect/>
          </a:stretch>
        </p:blipFill>
        <p:spPr>
          <a:xfrm>
            <a:off x="7631832" y="4139949"/>
            <a:ext cx="1377283" cy="1377283"/>
          </a:xfrm>
          <a:prstGeom prst="rect">
            <a:avLst/>
          </a:prstGeom>
        </p:spPr>
      </p:pic>
    </p:spTree>
    <p:extLst>
      <p:ext uri="{BB962C8B-B14F-4D97-AF65-F5344CB8AC3E}">
        <p14:creationId xmlns:p14="http://schemas.microsoft.com/office/powerpoint/2010/main" val="38598486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txBox="1">
            <a:spLocks noChangeArrowheads="1"/>
          </p:cNvSpPr>
          <p:nvPr/>
        </p:nvSpPr>
        <p:spPr>
          <a:xfrm>
            <a:off x="636217" y="1692252"/>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2" name="CuadroTexto 1"/>
          <p:cNvSpPr txBox="1"/>
          <p:nvPr/>
        </p:nvSpPr>
        <p:spPr>
          <a:xfrm>
            <a:off x="2513392" y="97202"/>
            <a:ext cx="4406143" cy="677108"/>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dirty="0">
                <a:solidFill>
                  <a:schemeClr val="bg1"/>
                </a:solidFill>
              </a:rPr>
              <a:t> </a:t>
            </a:r>
            <a:r>
              <a:rPr lang="es-ES" sz="2000" b="1" dirty="0">
                <a:solidFill>
                  <a:srgbClr val="FF0000"/>
                </a:solidFill>
              </a:rPr>
              <a:t>Obligaciones</a:t>
            </a:r>
            <a:r>
              <a:rPr lang="es-ES" sz="2000" b="1" dirty="0">
                <a:solidFill>
                  <a:schemeClr val="bg1"/>
                </a:solidFill>
              </a:rPr>
              <a:t> en los Derechos Humanos</a:t>
            </a:r>
            <a:endParaRPr lang="es-ES" sz="2000" b="1" i="1" dirty="0">
              <a:solidFill>
                <a:schemeClr val="bg1"/>
              </a:solidFill>
            </a:endParaRPr>
          </a:p>
          <a:p>
            <a:endParaRPr lang="en-US" dirty="0">
              <a:solidFill>
                <a:schemeClr val="bg1"/>
              </a:solidFill>
            </a:endParaRPr>
          </a:p>
        </p:txBody>
      </p:sp>
      <p:sp>
        <p:nvSpPr>
          <p:cNvPr id="6" name="CuadroTexto 5"/>
          <p:cNvSpPr txBox="1"/>
          <p:nvPr/>
        </p:nvSpPr>
        <p:spPr>
          <a:xfrm>
            <a:off x="4067945" y="1216645"/>
            <a:ext cx="4574153" cy="646331"/>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a:solidFill>
                  <a:schemeClr val="bg1"/>
                </a:solidFill>
              </a:rPr>
              <a:t>No impedir el acceso o realización de Derechos.</a:t>
            </a:r>
            <a:endParaRPr lang="en-US" dirty="0">
              <a:solidFill>
                <a:schemeClr val="bg1"/>
              </a:solidFill>
            </a:endParaRPr>
          </a:p>
        </p:txBody>
      </p:sp>
      <p:sp>
        <p:nvSpPr>
          <p:cNvPr id="24" name="CuadroTexto 23"/>
          <p:cNvSpPr txBox="1"/>
          <p:nvPr/>
        </p:nvSpPr>
        <p:spPr>
          <a:xfrm>
            <a:off x="4067945" y="2082482"/>
            <a:ext cx="4574154" cy="646331"/>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a:solidFill>
                  <a:schemeClr val="bg1"/>
                </a:solidFill>
              </a:rPr>
              <a:t>Evitar que terceros priven a alguien</a:t>
            </a:r>
          </a:p>
          <a:p>
            <a:r>
              <a:rPr lang="es-ES" dirty="0">
                <a:solidFill>
                  <a:schemeClr val="bg1"/>
                </a:solidFill>
              </a:rPr>
              <a:t>de sus Derechos.</a:t>
            </a:r>
            <a:endParaRPr lang="en-US" dirty="0">
              <a:solidFill>
                <a:schemeClr val="bg1"/>
              </a:solidFill>
            </a:endParaRPr>
          </a:p>
        </p:txBody>
      </p:sp>
      <p:sp>
        <p:nvSpPr>
          <p:cNvPr id="25" name="CuadroTexto 24"/>
          <p:cNvSpPr txBox="1"/>
          <p:nvPr/>
        </p:nvSpPr>
        <p:spPr>
          <a:xfrm>
            <a:off x="4067944" y="2948319"/>
            <a:ext cx="4574153" cy="646331"/>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a:solidFill>
                  <a:schemeClr val="bg1"/>
                </a:solidFill>
              </a:rPr>
              <a:t>Generar condiciones para el ejercicio</a:t>
            </a:r>
          </a:p>
          <a:p>
            <a:r>
              <a:rPr lang="es-ES" dirty="0">
                <a:solidFill>
                  <a:schemeClr val="bg1"/>
                </a:solidFill>
              </a:rPr>
              <a:t>efectivo de los derechos.</a:t>
            </a:r>
          </a:p>
        </p:txBody>
      </p:sp>
      <p:sp>
        <p:nvSpPr>
          <p:cNvPr id="26" name="CuadroTexto 25"/>
          <p:cNvSpPr txBox="1"/>
          <p:nvPr/>
        </p:nvSpPr>
        <p:spPr>
          <a:xfrm>
            <a:off x="4067944" y="3810674"/>
            <a:ext cx="4574152" cy="923330"/>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a:solidFill>
                  <a:schemeClr val="bg1"/>
                </a:solidFill>
              </a:rPr>
              <a:t>Dar a conocer los derechos para que la ciudadanía pueda ejercerlos y exigir su cumplimiento.</a:t>
            </a:r>
          </a:p>
        </p:txBody>
      </p:sp>
      <p:sp>
        <p:nvSpPr>
          <p:cNvPr id="27" name="CuadroTexto 26"/>
          <p:cNvSpPr txBox="1"/>
          <p:nvPr/>
        </p:nvSpPr>
        <p:spPr>
          <a:xfrm>
            <a:off x="4067944" y="4901827"/>
            <a:ext cx="4574152" cy="646331"/>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a:solidFill>
                  <a:schemeClr val="bg1"/>
                </a:solidFill>
              </a:rPr>
              <a:t>De forma integral, procurando restablecer la situación anterior a la violación de los DD.HH.</a:t>
            </a:r>
          </a:p>
        </p:txBody>
      </p:sp>
      <p:sp>
        <p:nvSpPr>
          <p:cNvPr id="23" name="CuadroTexto 22"/>
          <p:cNvSpPr txBox="1"/>
          <p:nvPr/>
        </p:nvSpPr>
        <p:spPr>
          <a:xfrm>
            <a:off x="1403648" y="1268760"/>
            <a:ext cx="1316386" cy="461665"/>
          </a:xfrm>
          <a:prstGeom prst="rect">
            <a:avLst/>
          </a:prstGeom>
          <a:noFill/>
        </p:spPr>
        <p:txBody>
          <a:bodyPr wrap="none" rtlCol="0">
            <a:spAutoFit/>
          </a:bodyPr>
          <a:lstStyle/>
          <a:p>
            <a:r>
              <a:rPr lang="es-ES" sz="2400" b="1" dirty="0">
                <a:solidFill>
                  <a:schemeClr val="bg1"/>
                </a:solidFill>
              </a:rPr>
              <a:t>Respetar</a:t>
            </a:r>
            <a:endParaRPr lang="en-US" sz="2400" b="1" dirty="0">
              <a:solidFill>
                <a:schemeClr val="bg1"/>
              </a:solidFill>
            </a:endParaRPr>
          </a:p>
        </p:txBody>
      </p:sp>
      <p:sp>
        <p:nvSpPr>
          <p:cNvPr id="29" name="CuadroTexto 28"/>
          <p:cNvSpPr txBox="1"/>
          <p:nvPr/>
        </p:nvSpPr>
        <p:spPr>
          <a:xfrm>
            <a:off x="1403648" y="2117718"/>
            <a:ext cx="1284647" cy="461665"/>
          </a:xfrm>
          <a:prstGeom prst="rect">
            <a:avLst/>
          </a:prstGeom>
          <a:noFill/>
        </p:spPr>
        <p:txBody>
          <a:bodyPr wrap="none" rtlCol="0">
            <a:spAutoFit/>
          </a:bodyPr>
          <a:lstStyle/>
          <a:p>
            <a:r>
              <a:rPr lang="es-ES" sz="2400" b="1" dirty="0">
                <a:solidFill>
                  <a:schemeClr val="bg1"/>
                </a:solidFill>
              </a:rPr>
              <a:t>Proteger</a:t>
            </a:r>
            <a:endParaRPr lang="en-US" sz="2400" b="1" dirty="0">
              <a:solidFill>
                <a:schemeClr val="bg1"/>
              </a:solidFill>
            </a:endParaRPr>
          </a:p>
        </p:txBody>
      </p:sp>
      <p:sp>
        <p:nvSpPr>
          <p:cNvPr id="30" name="CuadroTexto 29"/>
          <p:cNvSpPr txBox="1"/>
          <p:nvPr/>
        </p:nvSpPr>
        <p:spPr>
          <a:xfrm>
            <a:off x="1440836" y="3000434"/>
            <a:ext cx="1190967" cy="461665"/>
          </a:xfrm>
          <a:prstGeom prst="rect">
            <a:avLst/>
          </a:prstGeom>
          <a:noFill/>
        </p:spPr>
        <p:txBody>
          <a:bodyPr wrap="none" rtlCol="0">
            <a:spAutoFit/>
          </a:bodyPr>
          <a:lstStyle/>
          <a:p>
            <a:r>
              <a:rPr lang="es-ES" sz="2400" b="1" dirty="0">
                <a:solidFill>
                  <a:schemeClr val="bg1"/>
                </a:solidFill>
              </a:rPr>
              <a:t>Realizar</a:t>
            </a:r>
            <a:endParaRPr lang="en-US" sz="2400" b="1" dirty="0">
              <a:solidFill>
                <a:schemeClr val="bg1"/>
              </a:solidFill>
            </a:endParaRPr>
          </a:p>
        </p:txBody>
      </p:sp>
      <p:sp>
        <p:nvSpPr>
          <p:cNvPr id="31" name="CuadroTexto 30"/>
          <p:cNvSpPr txBox="1"/>
          <p:nvPr/>
        </p:nvSpPr>
        <p:spPr>
          <a:xfrm>
            <a:off x="1440836" y="4001289"/>
            <a:ext cx="1440266" cy="461665"/>
          </a:xfrm>
          <a:prstGeom prst="rect">
            <a:avLst/>
          </a:prstGeom>
          <a:noFill/>
        </p:spPr>
        <p:txBody>
          <a:bodyPr wrap="none" rtlCol="0">
            <a:spAutoFit/>
          </a:bodyPr>
          <a:lstStyle/>
          <a:p>
            <a:r>
              <a:rPr lang="es-ES" sz="2400" b="1" dirty="0">
                <a:solidFill>
                  <a:schemeClr val="bg1"/>
                </a:solidFill>
              </a:rPr>
              <a:t>Promover</a:t>
            </a:r>
            <a:endParaRPr lang="en-US" sz="2400" b="1" dirty="0">
              <a:solidFill>
                <a:schemeClr val="bg1"/>
              </a:solidFill>
            </a:endParaRPr>
          </a:p>
        </p:txBody>
      </p:sp>
      <p:sp>
        <p:nvSpPr>
          <p:cNvPr id="32" name="CuadroTexto 31"/>
          <p:cNvSpPr txBox="1"/>
          <p:nvPr/>
        </p:nvSpPr>
        <p:spPr>
          <a:xfrm>
            <a:off x="1442054" y="4971457"/>
            <a:ext cx="3555012" cy="1938992"/>
          </a:xfrm>
          <a:prstGeom prst="rect">
            <a:avLst/>
          </a:prstGeom>
          <a:noFill/>
        </p:spPr>
        <p:txBody>
          <a:bodyPr wrap="none" rtlCol="0">
            <a:spAutoFit/>
          </a:bodyPr>
          <a:lstStyle/>
          <a:p>
            <a:r>
              <a:rPr lang="es-ES" sz="2400" b="1" dirty="0">
                <a:solidFill>
                  <a:schemeClr val="bg1"/>
                </a:solidFill>
              </a:rPr>
              <a:t>Reparar</a:t>
            </a:r>
          </a:p>
          <a:p>
            <a:pPr marL="342900" indent="-342900">
              <a:buFont typeface="Arial" panose="020B0604020202020204" pitchFamily="34" charset="0"/>
              <a:buChar char="•"/>
            </a:pPr>
            <a:r>
              <a:rPr lang="es-ES" sz="2400" dirty="0">
                <a:solidFill>
                  <a:schemeClr val="bg1"/>
                </a:solidFill>
              </a:rPr>
              <a:t>Restituir</a:t>
            </a:r>
          </a:p>
          <a:p>
            <a:pPr marL="342900" indent="-342900">
              <a:buFont typeface="Arial" panose="020B0604020202020204" pitchFamily="34" charset="0"/>
              <a:buChar char="•"/>
            </a:pPr>
            <a:r>
              <a:rPr lang="es-ES" sz="2400" dirty="0">
                <a:solidFill>
                  <a:schemeClr val="bg1"/>
                </a:solidFill>
              </a:rPr>
              <a:t>Rehabilitar</a:t>
            </a:r>
          </a:p>
          <a:p>
            <a:pPr marL="342900" indent="-342900">
              <a:buFont typeface="Arial" panose="020B0604020202020204" pitchFamily="34" charset="0"/>
              <a:buChar char="•"/>
            </a:pPr>
            <a:r>
              <a:rPr lang="es-ES" sz="2400" dirty="0">
                <a:solidFill>
                  <a:schemeClr val="bg1"/>
                </a:solidFill>
              </a:rPr>
              <a:t>Satisfacer</a:t>
            </a:r>
          </a:p>
          <a:p>
            <a:pPr marL="342900" indent="-342900">
              <a:buFont typeface="Arial" panose="020B0604020202020204" pitchFamily="34" charset="0"/>
              <a:buChar char="•"/>
            </a:pPr>
            <a:r>
              <a:rPr lang="es-ES" sz="2400" dirty="0">
                <a:solidFill>
                  <a:schemeClr val="bg1"/>
                </a:solidFill>
              </a:rPr>
              <a:t>Garantizar no repetición</a:t>
            </a:r>
            <a:endParaRPr lang="en-US" sz="2000" dirty="0">
              <a:solidFill>
                <a:schemeClr val="bg1"/>
              </a:solidFill>
            </a:endParaRPr>
          </a:p>
        </p:txBody>
      </p:sp>
      <p:sp>
        <p:nvSpPr>
          <p:cNvPr id="3" name="Elipse 2"/>
          <p:cNvSpPr/>
          <p:nvPr/>
        </p:nvSpPr>
        <p:spPr>
          <a:xfrm>
            <a:off x="997889" y="3810674"/>
            <a:ext cx="2205959" cy="92333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lecha derecha 3"/>
          <p:cNvSpPr/>
          <p:nvPr/>
        </p:nvSpPr>
        <p:spPr>
          <a:xfrm>
            <a:off x="636217" y="3810674"/>
            <a:ext cx="804619" cy="338406"/>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uadroTexto 4"/>
          <p:cNvSpPr txBox="1"/>
          <p:nvPr/>
        </p:nvSpPr>
        <p:spPr>
          <a:xfrm>
            <a:off x="133793" y="3462099"/>
            <a:ext cx="1793504" cy="369332"/>
          </a:xfrm>
          <a:prstGeom prst="rect">
            <a:avLst/>
          </a:prstGeom>
          <a:noFill/>
        </p:spPr>
        <p:txBody>
          <a:bodyPr wrap="none" rtlCol="0">
            <a:spAutoFit/>
          </a:bodyPr>
          <a:lstStyle/>
          <a:p>
            <a:r>
              <a:rPr lang="es-ES" dirty="0">
                <a:solidFill>
                  <a:srgbClr val="FF0000"/>
                </a:solidFill>
              </a:rPr>
              <a:t>Clases de DD.HH.</a:t>
            </a:r>
            <a:endParaRPr lang="en-US" dirty="0">
              <a:solidFill>
                <a:srgbClr val="FF0000"/>
              </a:solidFill>
            </a:endParaRPr>
          </a:p>
        </p:txBody>
      </p:sp>
    </p:spTree>
    <p:extLst>
      <p:ext uri="{BB962C8B-B14F-4D97-AF65-F5344CB8AC3E}">
        <p14:creationId xmlns:p14="http://schemas.microsoft.com/office/powerpoint/2010/main" val="42342236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1" name="10 Rectángulo"/>
          <p:cNvSpPr/>
          <p:nvPr/>
        </p:nvSpPr>
        <p:spPr>
          <a:xfrm>
            <a:off x="909936" y="1484784"/>
            <a:ext cx="7776864" cy="830997"/>
          </a:xfrm>
          <a:prstGeom prst="rect">
            <a:avLst/>
          </a:prstGeom>
          <a:solidFill>
            <a:schemeClr val="tx1"/>
          </a:solidFill>
          <a:ln>
            <a:solidFill>
              <a:schemeClr val="bg2"/>
            </a:solidFill>
          </a:ln>
        </p:spPr>
        <p:txBody>
          <a:bodyPr wrap="square">
            <a:spAutoFit/>
          </a:bodyPr>
          <a:lstStyle/>
          <a:p>
            <a:pPr algn="ctr"/>
            <a:r>
              <a:rPr lang="es-CL" sz="2400" dirty="0">
                <a:solidFill>
                  <a:srgbClr val="002060"/>
                </a:solidFill>
              </a:rPr>
              <a:t>2. Definición de DD.HH.   </a:t>
            </a:r>
            <a:r>
              <a:rPr lang="es-MX" sz="2400" dirty="0">
                <a:solidFill>
                  <a:srgbClr val="002060"/>
                </a:solidFill>
              </a:rPr>
              <a:t>¿quiénes están obligados a respetar </a:t>
            </a:r>
          </a:p>
          <a:p>
            <a:r>
              <a:rPr lang="es-MX" sz="2400" dirty="0">
                <a:solidFill>
                  <a:srgbClr val="002060"/>
                </a:solidFill>
              </a:rPr>
              <a:t>los derechos humanos?</a:t>
            </a:r>
            <a:endParaRPr lang="es-CL"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15" name="Text Box 7"/>
          <p:cNvSpPr txBox="1">
            <a:spLocks noChangeArrowheads="1"/>
          </p:cNvSpPr>
          <p:nvPr/>
        </p:nvSpPr>
        <p:spPr bwMode="auto">
          <a:xfrm>
            <a:off x="251520" y="2771401"/>
            <a:ext cx="4752975" cy="3416320"/>
          </a:xfrm>
          <a:prstGeom prst="rect">
            <a:avLst/>
          </a:prstGeom>
          <a:noFill/>
          <a:ln w="9525">
            <a:noFill/>
            <a:miter lim="800000"/>
            <a:headEnd/>
            <a:tailEnd/>
          </a:ln>
        </p:spPr>
        <p:txBody>
          <a:bodyPr>
            <a:spAutoFit/>
          </a:bodyPr>
          <a:lstStyle/>
          <a:p>
            <a:pPr algn="just"/>
            <a:r>
              <a:rPr lang="es-ES" sz="2400" u="sng" dirty="0">
                <a:solidFill>
                  <a:srgbClr val="000000"/>
                </a:solidFill>
                <a:latin typeface="Arial" charset="0"/>
              </a:rPr>
              <a:t>Todos</a:t>
            </a:r>
            <a:r>
              <a:rPr lang="es-ES" sz="2400" dirty="0">
                <a:solidFill>
                  <a:srgbClr val="000000"/>
                </a:solidFill>
                <a:latin typeface="Arial" charset="0"/>
              </a:rPr>
              <a:t> estamos obligados a respetar los Derechos Humanos.  </a:t>
            </a:r>
          </a:p>
          <a:p>
            <a:pPr algn="just"/>
            <a:endParaRPr lang="es-ES" sz="2400" dirty="0">
              <a:solidFill>
                <a:srgbClr val="000000"/>
              </a:solidFill>
              <a:latin typeface="Arial" charset="0"/>
            </a:endParaRPr>
          </a:p>
          <a:p>
            <a:pPr algn="just"/>
            <a:r>
              <a:rPr lang="es-ES" sz="2400" dirty="0">
                <a:solidFill>
                  <a:srgbClr val="000000"/>
                </a:solidFill>
                <a:latin typeface="Arial" charset="0"/>
              </a:rPr>
              <a:t>Sin embargo, quienes tienen mayor responsabilidad son las autoridades gubernamentales, es decir, hombres y mujeres que ejercen la función de </a:t>
            </a:r>
            <a:r>
              <a:rPr lang="es-ES" sz="2400" u="sng" dirty="0">
                <a:solidFill>
                  <a:srgbClr val="000000"/>
                </a:solidFill>
                <a:latin typeface="Arial" charset="0"/>
              </a:rPr>
              <a:t>servidores públicos</a:t>
            </a:r>
            <a:r>
              <a:rPr lang="es-ES" sz="2400" dirty="0">
                <a:solidFill>
                  <a:srgbClr val="000000"/>
                </a:solidFill>
                <a:latin typeface="Arial" charset="0"/>
              </a:rPr>
              <a:t>. </a:t>
            </a:r>
            <a:r>
              <a:rPr lang="es-ES" sz="2400" dirty="0">
                <a:solidFill>
                  <a:srgbClr val="FF0000"/>
                </a:solidFill>
                <a:latin typeface="Arial" charset="0"/>
              </a:rPr>
              <a:t>DEBATE</a:t>
            </a:r>
          </a:p>
        </p:txBody>
      </p:sp>
      <p:pic>
        <p:nvPicPr>
          <p:cNvPr id="2" name="Imagen 1"/>
          <p:cNvPicPr>
            <a:picLocks noChangeAspect="1"/>
          </p:cNvPicPr>
          <p:nvPr/>
        </p:nvPicPr>
        <p:blipFill>
          <a:blip r:embed="rId2"/>
          <a:stretch>
            <a:fillRect/>
          </a:stretch>
        </p:blipFill>
        <p:spPr>
          <a:xfrm>
            <a:off x="5724128" y="2865292"/>
            <a:ext cx="2810500" cy="3017782"/>
          </a:xfrm>
          <a:prstGeom prst="rect">
            <a:avLst/>
          </a:prstGeom>
        </p:spPr>
      </p:pic>
      <p:cxnSp>
        <p:nvCxnSpPr>
          <p:cNvPr id="5" name="Conector recto 4"/>
          <p:cNvCxnSpPr/>
          <p:nvPr/>
        </p:nvCxnSpPr>
        <p:spPr>
          <a:xfrm>
            <a:off x="323528" y="4653136"/>
            <a:ext cx="3312368"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6817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1" name="10 Rectángulo"/>
          <p:cNvSpPr/>
          <p:nvPr/>
        </p:nvSpPr>
        <p:spPr>
          <a:xfrm>
            <a:off x="909936" y="1311151"/>
            <a:ext cx="7776864" cy="461665"/>
          </a:xfrm>
          <a:prstGeom prst="rect">
            <a:avLst/>
          </a:prstGeom>
          <a:solidFill>
            <a:schemeClr val="tx1"/>
          </a:solidFill>
          <a:ln>
            <a:solidFill>
              <a:schemeClr val="bg2"/>
            </a:solidFill>
          </a:ln>
        </p:spPr>
        <p:txBody>
          <a:bodyPr wrap="square">
            <a:spAutoFit/>
          </a:bodyPr>
          <a:lstStyle/>
          <a:p>
            <a:r>
              <a:rPr lang="es-CL" sz="2400" dirty="0">
                <a:solidFill>
                  <a:srgbClr val="002060"/>
                </a:solidFill>
              </a:rPr>
              <a:t>2. Definición de DD.HH.</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Rectángulo 2"/>
          <p:cNvSpPr/>
          <p:nvPr/>
        </p:nvSpPr>
        <p:spPr>
          <a:xfrm>
            <a:off x="909936" y="940658"/>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12" name="CuadroTexto 11">
            <a:extLst>
              <a:ext uri="{FF2B5EF4-FFF2-40B4-BE49-F238E27FC236}">
                <a16:creationId xmlns:a16="http://schemas.microsoft.com/office/drawing/2014/main" id="{2C263B5E-D52D-B73D-EDB6-A1C03F2B9E34}"/>
              </a:ext>
            </a:extLst>
          </p:cNvPr>
          <p:cNvSpPr txBox="1"/>
          <p:nvPr/>
        </p:nvSpPr>
        <p:spPr>
          <a:xfrm>
            <a:off x="107504" y="1844824"/>
            <a:ext cx="9036496" cy="4739759"/>
          </a:xfrm>
          <a:prstGeom prst="rect">
            <a:avLst/>
          </a:prstGeom>
          <a:noFill/>
        </p:spPr>
        <p:txBody>
          <a:bodyPr wrap="square">
            <a:spAutoFit/>
          </a:bodyPr>
          <a:lstStyle/>
          <a:p>
            <a:pPr algn="ctr"/>
            <a:r>
              <a:rPr lang="es-MX" sz="2400" b="1" i="0" dirty="0">
                <a:solidFill>
                  <a:srgbClr val="000000"/>
                </a:solidFill>
                <a:effectLst/>
                <a:highlight>
                  <a:srgbClr val="FFFFFF"/>
                </a:highlight>
                <a:latin typeface="var(--font-primary-bold-condensed)"/>
              </a:rPr>
              <a:t>¿Quiénes pueden cometer violaciones de derechos humanos?</a:t>
            </a:r>
          </a:p>
          <a:p>
            <a:pPr algn="just"/>
            <a:endParaRPr lang="es-MX" b="1" i="0" dirty="0">
              <a:solidFill>
                <a:srgbClr val="000000"/>
              </a:solidFill>
              <a:effectLst/>
              <a:highlight>
                <a:srgbClr val="FFFFFF"/>
              </a:highlight>
              <a:latin typeface="var(--font-primary-bold-condensed)"/>
            </a:endParaRPr>
          </a:p>
          <a:p>
            <a:pPr algn="just"/>
            <a:r>
              <a:rPr lang="es-MX" sz="2000" b="0" i="0" dirty="0">
                <a:solidFill>
                  <a:srgbClr val="252525"/>
                </a:solidFill>
                <a:effectLst/>
                <a:highlight>
                  <a:srgbClr val="FFFFFF"/>
                </a:highlight>
                <a:latin typeface="Amnesty Trade Gothic"/>
              </a:rPr>
              <a:t>Cualquier persona puede atentar </a:t>
            </a:r>
            <a:r>
              <a:rPr lang="es-MX" sz="2000" b="1" i="0" dirty="0">
                <a:solidFill>
                  <a:srgbClr val="252525"/>
                </a:solidFill>
                <a:effectLst/>
                <a:highlight>
                  <a:srgbClr val="FFFFFF"/>
                </a:highlight>
                <a:latin typeface="var(--font-primary-bold)"/>
              </a:rPr>
              <a:t>individualmente</a:t>
            </a:r>
            <a:r>
              <a:rPr lang="es-MX" sz="2000" b="0" i="0" dirty="0">
                <a:solidFill>
                  <a:srgbClr val="252525"/>
                </a:solidFill>
                <a:effectLst/>
                <a:highlight>
                  <a:srgbClr val="FFFFFF"/>
                </a:highlight>
                <a:latin typeface="Amnesty Trade Gothic"/>
              </a:rPr>
              <a:t> contra los derechos humanos de otra persona. </a:t>
            </a:r>
          </a:p>
          <a:p>
            <a:pPr algn="just"/>
            <a:r>
              <a:rPr lang="es-MX" sz="2000" b="0" i="0" dirty="0">
                <a:solidFill>
                  <a:srgbClr val="252525"/>
                </a:solidFill>
                <a:effectLst/>
                <a:highlight>
                  <a:srgbClr val="FFFFFF"/>
                </a:highlight>
                <a:latin typeface="Amnesty Trade Gothic"/>
              </a:rPr>
              <a:t>Sin embargo, las más graves violaciones de derechos humanos provienen de actores capaces de ejercer la violencia a gran escala. Es el caso de los </a:t>
            </a:r>
            <a:r>
              <a:rPr lang="es-MX" sz="2000" b="1" i="0" dirty="0">
                <a:solidFill>
                  <a:srgbClr val="252525"/>
                </a:solidFill>
                <a:effectLst/>
                <a:highlight>
                  <a:srgbClr val="FFFFFF"/>
                </a:highlight>
                <a:latin typeface="var(--font-primary-bold)"/>
              </a:rPr>
              <a:t>grupos armados</a:t>
            </a:r>
            <a:r>
              <a:rPr lang="es-MX" sz="2000" b="0" i="0" dirty="0">
                <a:solidFill>
                  <a:srgbClr val="252525"/>
                </a:solidFill>
                <a:effectLst/>
                <a:highlight>
                  <a:srgbClr val="FFFFFF"/>
                </a:highlight>
                <a:latin typeface="Amnesty Trade Gothic"/>
              </a:rPr>
              <a:t> de mayor o menor tamaño que por motivaciones políticas o criminales disputan a los Estados el monopolio del uso de la violencia y, por supuesto, los propios </a:t>
            </a:r>
            <a:r>
              <a:rPr lang="es-MX" sz="2000" b="1" i="0" dirty="0">
                <a:solidFill>
                  <a:srgbClr val="252525"/>
                </a:solidFill>
                <a:effectLst/>
                <a:highlight>
                  <a:srgbClr val="FFFFFF"/>
                </a:highlight>
                <a:latin typeface="var(--font-primary-bold)"/>
              </a:rPr>
              <a:t>Estados y los distintos agentes a su servicio</a:t>
            </a:r>
            <a:r>
              <a:rPr lang="es-MX" sz="2000" b="0" i="0" dirty="0">
                <a:solidFill>
                  <a:srgbClr val="252525"/>
                </a:solidFill>
                <a:effectLst/>
                <a:highlight>
                  <a:srgbClr val="FFFFFF"/>
                </a:highlight>
                <a:latin typeface="Amnesty Trade Gothic"/>
              </a:rPr>
              <a:t> entrenados en el uso de esa violencia (fundamentalmente, las fuerzas militares y policiales).</a:t>
            </a:r>
          </a:p>
          <a:p>
            <a:pPr algn="just"/>
            <a:endParaRPr lang="es-MX" sz="2000" b="0" i="0" dirty="0">
              <a:solidFill>
                <a:srgbClr val="252525"/>
              </a:solidFill>
              <a:effectLst/>
              <a:highlight>
                <a:srgbClr val="FFFFFF"/>
              </a:highlight>
              <a:latin typeface="Amnesty Trade Gothic"/>
            </a:endParaRPr>
          </a:p>
          <a:p>
            <a:pPr algn="just"/>
            <a:r>
              <a:rPr lang="es-MX" sz="2000" b="0" i="0" dirty="0">
                <a:solidFill>
                  <a:srgbClr val="252525"/>
                </a:solidFill>
                <a:effectLst/>
                <a:highlight>
                  <a:srgbClr val="FFFFFF"/>
                </a:highlight>
                <a:latin typeface="Amnesty Trade Gothic"/>
              </a:rPr>
              <a:t>Hay que reseñar que, sea quien sea el agente causante de una violación de los derechos humanos, el Estado siempre tiene una responsabilidad en la misma, pues es el garante primario de los derechos humanos de las personas que viven en su territorio.</a:t>
            </a:r>
          </a:p>
        </p:txBody>
      </p:sp>
      <p:sp>
        <p:nvSpPr>
          <p:cNvPr id="18" name="CuadroTexto 17">
            <a:extLst>
              <a:ext uri="{FF2B5EF4-FFF2-40B4-BE49-F238E27FC236}">
                <a16:creationId xmlns:a16="http://schemas.microsoft.com/office/drawing/2014/main" id="{2A2A216A-D911-7D4F-BF2A-02E315628983}"/>
              </a:ext>
            </a:extLst>
          </p:cNvPr>
          <p:cNvSpPr txBox="1"/>
          <p:nvPr/>
        </p:nvSpPr>
        <p:spPr>
          <a:xfrm>
            <a:off x="6041998" y="6372036"/>
            <a:ext cx="3063083" cy="369332"/>
          </a:xfrm>
          <a:prstGeom prst="rect">
            <a:avLst/>
          </a:prstGeom>
          <a:noFill/>
        </p:spPr>
        <p:txBody>
          <a:bodyPr wrap="none" rtlCol="0">
            <a:spAutoFit/>
          </a:bodyPr>
          <a:lstStyle/>
          <a:p>
            <a:r>
              <a:rPr lang="es-MX" dirty="0">
                <a:solidFill>
                  <a:schemeClr val="bg1"/>
                </a:solidFill>
              </a:rPr>
              <a:t>Fuente: Amnistía Internacional</a:t>
            </a:r>
            <a:endParaRPr lang="es-CL" dirty="0">
              <a:solidFill>
                <a:schemeClr val="bg1"/>
              </a:solidFill>
            </a:endParaRPr>
          </a:p>
        </p:txBody>
      </p:sp>
    </p:spTree>
    <p:extLst>
      <p:ext uri="{BB962C8B-B14F-4D97-AF65-F5344CB8AC3E}">
        <p14:creationId xmlns:p14="http://schemas.microsoft.com/office/powerpoint/2010/main" val="10499376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CuadroTexto 3"/>
          <p:cNvSpPr txBox="1"/>
          <p:nvPr/>
        </p:nvSpPr>
        <p:spPr>
          <a:xfrm>
            <a:off x="1530695" y="1136554"/>
            <a:ext cx="6142194" cy="461665"/>
          </a:xfrm>
          <a:prstGeom prst="rect">
            <a:avLst/>
          </a:prstGeom>
          <a:solidFill>
            <a:schemeClr val="tx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r>
              <a:rPr lang="es-ES" sz="2400" dirty="0">
                <a:solidFill>
                  <a:srgbClr val="FF0000"/>
                </a:solidFill>
              </a:rPr>
              <a:t>¿Qué es una violación a los derechos humanos?</a:t>
            </a:r>
            <a:endParaRPr lang="en-US" sz="2400" dirty="0">
              <a:solidFill>
                <a:srgbClr val="FF0000"/>
              </a:solidFill>
            </a:endParaRPr>
          </a:p>
        </p:txBody>
      </p:sp>
      <p:sp>
        <p:nvSpPr>
          <p:cNvPr id="7" name="Rectángulo 6"/>
          <p:cNvSpPr/>
          <p:nvPr/>
        </p:nvSpPr>
        <p:spPr>
          <a:xfrm>
            <a:off x="663398" y="1930098"/>
            <a:ext cx="3640740" cy="369332"/>
          </a:xfrm>
          <a:prstGeom prst="rect">
            <a:avLst/>
          </a:prstGeom>
        </p:spPr>
        <p:txBody>
          <a:bodyPr wrap="none">
            <a:spAutoFit/>
          </a:bodyPr>
          <a:lstStyle/>
          <a:p>
            <a:r>
              <a:rPr lang="es-ES" dirty="0">
                <a:solidFill>
                  <a:schemeClr val="accent1">
                    <a:lumMod val="75000"/>
                  </a:schemeClr>
                </a:solidFill>
                <a:latin typeface="Goudy Stout" panose="0202090407030B020401" pitchFamily="18" charset="0"/>
              </a:rPr>
              <a:t>Trato indigno</a:t>
            </a:r>
            <a:endParaRPr lang="en-US" dirty="0">
              <a:solidFill>
                <a:schemeClr val="accent1">
                  <a:lumMod val="75000"/>
                </a:schemeClr>
              </a:solidFill>
              <a:latin typeface="Goudy Stout" panose="0202090407030B020401" pitchFamily="18" charset="0"/>
            </a:endParaRPr>
          </a:p>
        </p:txBody>
      </p:sp>
      <p:sp>
        <p:nvSpPr>
          <p:cNvPr id="11" name="CuadroTexto 10"/>
          <p:cNvSpPr txBox="1"/>
          <p:nvPr/>
        </p:nvSpPr>
        <p:spPr>
          <a:xfrm>
            <a:off x="5393315" y="2889897"/>
            <a:ext cx="3308919" cy="707886"/>
          </a:xfrm>
          <a:prstGeom prst="rect">
            <a:avLst/>
          </a:prstGeom>
          <a:noFill/>
        </p:spPr>
        <p:txBody>
          <a:bodyPr wrap="none" rtlCol="0">
            <a:spAutoFit/>
          </a:bodyPr>
          <a:lstStyle/>
          <a:p>
            <a:pPr algn="ctr"/>
            <a:r>
              <a:rPr lang="es-ES" sz="2000" b="1" i="1" dirty="0">
                <a:solidFill>
                  <a:schemeClr val="accent6">
                    <a:lumMod val="75000"/>
                  </a:schemeClr>
                </a:solidFill>
                <a:latin typeface="SimSun-ExtB" panose="02010609060101010101" pitchFamily="49" charset="-122"/>
                <a:ea typeface="SimSun-ExtB" panose="02010609060101010101" pitchFamily="49" charset="-122"/>
              </a:rPr>
              <a:t>Privación injustificada </a:t>
            </a:r>
          </a:p>
          <a:p>
            <a:pPr algn="ctr"/>
            <a:r>
              <a:rPr lang="es-ES" sz="2000" b="1" i="1" dirty="0">
                <a:solidFill>
                  <a:schemeClr val="accent6">
                    <a:lumMod val="75000"/>
                  </a:schemeClr>
                </a:solidFill>
                <a:latin typeface="SimSun-ExtB" panose="02010609060101010101" pitchFamily="49" charset="-122"/>
                <a:ea typeface="SimSun-ExtB" panose="02010609060101010101" pitchFamily="49" charset="-122"/>
              </a:rPr>
              <a:t>de la libertad</a:t>
            </a:r>
            <a:endParaRPr lang="en-US" sz="2000" b="1" i="1" dirty="0">
              <a:solidFill>
                <a:schemeClr val="accent6">
                  <a:lumMod val="75000"/>
                </a:schemeClr>
              </a:solidFill>
              <a:latin typeface="SimSun-ExtB" panose="02010609060101010101" pitchFamily="49" charset="-122"/>
              <a:ea typeface="SimSun-ExtB" panose="02010609060101010101" pitchFamily="49" charset="-122"/>
            </a:endParaRPr>
          </a:p>
        </p:txBody>
      </p:sp>
      <p:sp>
        <p:nvSpPr>
          <p:cNvPr id="13" name="CuadroTexto 12"/>
          <p:cNvSpPr txBox="1"/>
          <p:nvPr/>
        </p:nvSpPr>
        <p:spPr>
          <a:xfrm>
            <a:off x="487569" y="5598765"/>
            <a:ext cx="7718139" cy="400110"/>
          </a:xfrm>
          <a:prstGeom prst="rect">
            <a:avLst/>
          </a:prstGeom>
          <a:noFill/>
        </p:spPr>
        <p:txBody>
          <a:bodyPr wrap="none" rtlCol="0">
            <a:spAutoFit/>
          </a:bodyPr>
          <a:lstStyle/>
          <a:p>
            <a:r>
              <a:rPr lang="es-ES" sz="2000" b="1" dirty="0">
                <a:solidFill>
                  <a:schemeClr val="bg2">
                    <a:lumMod val="75000"/>
                  </a:schemeClr>
                </a:solidFill>
                <a:latin typeface="Castellar" panose="020A0402060406010301" pitchFamily="18" charset="0"/>
              </a:rPr>
              <a:t>Mal trato en centros asistenciales del Estado</a:t>
            </a:r>
            <a:endParaRPr lang="en-US" sz="2000" b="1" dirty="0">
              <a:solidFill>
                <a:schemeClr val="bg2">
                  <a:lumMod val="75000"/>
                </a:schemeClr>
              </a:solidFill>
              <a:latin typeface="Castellar" panose="020A0402060406010301" pitchFamily="18" charset="0"/>
            </a:endParaRPr>
          </a:p>
        </p:txBody>
      </p:sp>
      <p:sp>
        <p:nvSpPr>
          <p:cNvPr id="15" name="CuadroTexto 14"/>
          <p:cNvSpPr txBox="1"/>
          <p:nvPr/>
        </p:nvSpPr>
        <p:spPr>
          <a:xfrm rot="20909889">
            <a:off x="334032" y="3844042"/>
            <a:ext cx="3062120" cy="400110"/>
          </a:xfrm>
          <a:prstGeom prst="rect">
            <a:avLst/>
          </a:prstGeom>
          <a:solidFill>
            <a:schemeClr val="bg2"/>
          </a:solidFill>
        </p:spPr>
        <p:txBody>
          <a:bodyPr wrap="none" rtlCol="0">
            <a:spAutoFit/>
          </a:bodyPr>
          <a:lstStyle/>
          <a:p>
            <a:r>
              <a:rPr lang="es-ES" dirty="0">
                <a:solidFill>
                  <a:srgbClr val="FFFF00"/>
                </a:solidFill>
              </a:rPr>
              <a:t>Falta de libertad de </a:t>
            </a:r>
            <a:r>
              <a:rPr lang="es-ES" sz="2000" dirty="0">
                <a:solidFill>
                  <a:srgbClr val="FFFF00"/>
                </a:solidFill>
              </a:rPr>
              <a:t>expresión</a:t>
            </a:r>
            <a:endParaRPr lang="en-US" dirty="0">
              <a:solidFill>
                <a:srgbClr val="FFFF00"/>
              </a:solidFill>
            </a:endParaRPr>
          </a:p>
        </p:txBody>
      </p:sp>
      <p:sp>
        <p:nvSpPr>
          <p:cNvPr id="17" name="CuadroTexto 16"/>
          <p:cNvSpPr txBox="1"/>
          <p:nvPr/>
        </p:nvSpPr>
        <p:spPr>
          <a:xfrm rot="1207983">
            <a:off x="2371946" y="3937360"/>
            <a:ext cx="6607386" cy="523220"/>
          </a:xfrm>
          <a:prstGeom prst="rect">
            <a:avLst/>
          </a:prstGeom>
          <a:noFill/>
        </p:spPr>
        <p:txBody>
          <a:bodyPr wrap="none" rtlCol="0">
            <a:spAutoFit/>
          </a:bodyPr>
          <a:lstStyle/>
          <a:p>
            <a:r>
              <a:rPr lang="es-ES" sz="2800" dirty="0">
                <a:solidFill>
                  <a:schemeClr val="accent2">
                    <a:lumMod val="75000"/>
                  </a:schemeClr>
                </a:solidFill>
              </a:rPr>
              <a:t>Tortura o trato violento por parte del Estado</a:t>
            </a:r>
            <a:endParaRPr lang="en-US" sz="2800" dirty="0">
              <a:solidFill>
                <a:schemeClr val="accent2">
                  <a:lumMod val="75000"/>
                </a:schemeClr>
              </a:solidFill>
            </a:endParaRPr>
          </a:p>
        </p:txBody>
      </p:sp>
      <p:sp>
        <p:nvSpPr>
          <p:cNvPr id="18" name="CuadroTexto 17"/>
          <p:cNvSpPr txBox="1"/>
          <p:nvPr/>
        </p:nvSpPr>
        <p:spPr>
          <a:xfrm rot="20981399">
            <a:off x="5714478" y="1868525"/>
            <a:ext cx="3035703" cy="707886"/>
          </a:xfrm>
          <a:prstGeom prst="rect">
            <a:avLst/>
          </a:prstGeom>
          <a:noFill/>
          <a:ln w="28575">
            <a:solidFill>
              <a:schemeClr val="bg1"/>
            </a:solidFill>
          </a:ln>
        </p:spPr>
        <p:txBody>
          <a:bodyPr wrap="none" rtlCol="0">
            <a:spAutoFit/>
          </a:bodyPr>
          <a:lstStyle/>
          <a:p>
            <a:pPr algn="r"/>
            <a:r>
              <a:rPr lang="es-ES" sz="2000" b="1" dirty="0">
                <a:solidFill>
                  <a:schemeClr val="tx1">
                    <a:lumMod val="65000"/>
                  </a:schemeClr>
                </a:solidFill>
              </a:rPr>
              <a:t>Falta de accesibilidad para </a:t>
            </a:r>
          </a:p>
          <a:p>
            <a:pPr algn="r"/>
            <a:r>
              <a:rPr lang="es-ES" sz="2000" b="1" dirty="0">
                <a:solidFill>
                  <a:schemeClr val="tx1">
                    <a:lumMod val="65000"/>
                  </a:schemeClr>
                </a:solidFill>
              </a:rPr>
              <a:t>discapacitados. </a:t>
            </a:r>
            <a:endParaRPr lang="en-US" sz="2000" b="1" dirty="0">
              <a:solidFill>
                <a:schemeClr val="tx1">
                  <a:lumMod val="65000"/>
                </a:schemeClr>
              </a:solidFill>
            </a:endParaRPr>
          </a:p>
        </p:txBody>
      </p:sp>
      <p:sp>
        <p:nvSpPr>
          <p:cNvPr id="19" name="CuadroTexto 18"/>
          <p:cNvSpPr txBox="1"/>
          <p:nvPr/>
        </p:nvSpPr>
        <p:spPr>
          <a:xfrm rot="438385">
            <a:off x="2923955" y="4613663"/>
            <a:ext cx="3779753" cy="369332"/>
          </a:xfrm>
          <a:prstGeom prst="rect">
            <a:avLst/>
          </a:prstGeom>
          <a:noFill/>
        </p:spPr>
        <p:txBody>
          <a:bodyPr wrap="none" rtlCol="0">
            <a:spAutoFit/>
          </a:bodyPr>
          <a:lstStyle/>
          <a:p>
            <a:r>
              <a:rPr lang="es-ES" b="1" dirty="0">
                <a:solidFill>
                  <a:schemeClr val="accent3">
                    <a:lumMod val="50000"/>
                  </a:schemeClr>
                </a:solidFill>
                <a:latin typeface="Elephant" panose="02020904090505020303" pitchFamily="18" charset="0"/>
              </a:rPr>
              <a:t>No realizar consultas indígenas</a:t>
            </a:r>
            <a:endParaRPr lang="en-US" b="1" dirty="0">
              <a:solidFill>
                <a:schemeClr val="accent3">
                  <a:lumMod val="50000"/>
                </a:schemeClr>
              </a:solidFill>
              <a:latin typeface="Elephant" panose="02020904090505020303" pitchFamily="18" charset="0"/>
            </a:endParaRPr>
          </a:p>
        </p:txBody>
      </p:sp>
      <p:sp>
        <p:nvSpPr>
          <p:cNvPr id="2" name="CuadroTexto 1"/>
          <p:cNvSpPr txBox="1"/>
          <p:nvPr/>
        </p:nvSpPr>
        <p:spPr>
          <a:xfrm rot="20851393">
            <a:off x="328051" y="2515453"/>
            <a:ext cx="2090637" cy="830997"/>
          </a:xfrm>
          <a:prstGeom prst="rect">
            <a:avLst/>
          </a:prstGeom>
          <a:noFill/>
        </p:spPr>
        <p:txBody>
          <a:bodyPr wrap="none" rtlCol="0">
            <a:spAutoFit/>
          </a:bodyPr>
          <a:lstStyle/>
          <a:p>
            <a:pPr algn="ctr"/>
            <a:r>
              <a:rPr lang="es-ES" sz="2400" dirty="0">
                <a:solidFill>
                  <a:srgbClr val="CC9900"/>
                </a:solidFill>
              </a:rPr>
              <a:t>Discriminación </a:t>
            </a:r>
          </a:p>
          <a:p>
            <a:pPr algn="ctr"/>
            <a:r>
              <a:rPr lang="es-ES" sz="2400" dirty="0">
                <a:solidFill>
                  <a:srgbClr val="CC9900"/>
                </a:solidFill>
              </a:rPr>
              <a:t>arbitraria </a:t>
            </a:r>
            <a:endParaRPr lang="en-US" sz="2400" dirty="0">
              <a:solidFill>
                <a:srgbClr val="CC9900"/>
              </a:solidFill>
            </a:endParaRPr>
          </a:p>
        </p:txBody>
      </p:sp>
      <p:sp>
        <p:nvSpPr>
          <p:cNvPr id="3" name="CuadroTexto 2"/>
          <p:cNvSpPr txBox="1"/>
          <p:nvPr/>
        </p:nvSpPr>
        <p:spPr>
          <a:xfrm>
            <a:off x="3636139" y="2340008"/>
            <a:ext cx="1858201" cy="923330"/>
          </a:xfrm>
          <a:prstGeom prst="rect">
            <a:avLst/>
          </a:prstGeom>
          <a:noFill/>
        </p:spPr>
        <p:txBody>
          <a:bodyPr wrap="none" rtlCol="0">
            <a:spAutoFit/>
          </a:bodyPr>
          <a:lstStyle/>
          <a:p>
            <a:pPr algn="ctr"/>
            <a:r>
              <a:rPr lang="es-ES" b="1" dirty="0">
                <a:solidFill>
                  <a:srgbClr val="2DA8DF"/>
                </a:solidFill>
                <a:latin typeface="Castellar" panose="020A0402060406010301" pitchFamily="18" charset="0"/>
              </a:rPr>
              <a:t>Falta de </a:t>
            </a:r>
          </a:p>
          <a:p>
            <a:pPr algn="ctr"/>
            <a:r>
              <a:rPr lang="es-ES" b="1" dirty="0">
                <a:solidFill>
                  <a:srgbClr val="2DA8DF"/>
                </a:solidFill>
                <a:latin typeface="Castellar" panose="020A0402060406010301" pitchFamily="18" charset="0"/>
              </a:rPr>
              <a:t>Acceso a la</a:t>
            </a:r>
          </a:p>
          <a:p>
            <a:pPr algn="ctr"/>
            <a:r>
              <a:rPr lang="es-ES" b="1" dirty="0">
                <a:solidFill>
                  <a:srgbClr val="2DA8DF"/>
                </a:solidFill>
                <a:latin typeface="Castellar" panose="020A0402060406010301" pitchFamily="18" charset="0"/>
              </a:rPr>
              <a:t>justicia</a:t>
            </a:r>
          </a:p>
        </p:txBody>
      </p:sp>
      <p:sp>
        <p:nvSpPr>
          <p:cNvPr id="5" name="Elipse 4"/>
          <p:cNvSpPr/>
          <p:nvPr/>
        </p:nvSpPr>
        <p:spPr>
          <a:xfrm rot="677743">
            <a:off x="7589455" y="4738174"/>
            <a:ext cx="1232506" cy="74079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1483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circle(in)">
                                      <p:cBhvr>
                                        <p:cTn id="13" dur="2000"/>
                                        <p:tgtEl>
                                          <p:spTgt spid="11">
                                            <p:txEl>
                                              <p:pRg st="0" end="0"/>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11">
                                            <p:txEl>
                                              <p:pRg st="1" end="1"/>
                                            </p:txEl>
                                          </p:spTgt>
                                        </p:tgtEl>
                                        <p:attrNameLst>
                                          <p:attrName>style.visibility</p:attrName>
                                        </p:attrNameLst>
                                      </p:cBhvr>
                                      <p:to>
                                        <p:strVal val="visible"/>
                                      </p:to>
                                    </p:set>
                                    <p:animEffect transition="in" filter="circle(in)">
                                      <p:cBhvr>
                                        <p:cTn id="16" dur="2000"/>
                                        <p:tgtEl>
                                          <p:spTgt spid="11">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26" presetClass="entr" presetSubtype="0" fill="hold" grpId="0" nodeType="clickEffect">
                                  <p:stCondLst>
                                    <p:cond delay="1100"/>
                                  </p:stCondLst>
                                  <p:childTnLst>
                                    <p:set>
                                      <p:cBhvr>
                                        <p:cTn id="27" dur="1" fill="hold">
                                          <p:stCondLst>
                                            <p:cond delay="0"/>
                                          </p:stCondLst>
                                        </p:cTn>
                                        <p:tgtEl>
                                          <p:spTgt spid="15"/>
                                        </p:tgtEl>
                                        <p:attrNameLst>
                                          <p:attrName>style.visibility</p:attrName>
                                        </p:attrNameLst>
                                      </p:cBhvr>
                                      <p:to>
                                        <p:strVal val="visible"/>
                                      </p:to>
                                    </p:set>
                                    <p:animEffect transition="in" filter="wipe(down)">
                                      <p:cBhvr>
                                        <p:cTn id="28" dur="580">
                                          <p:stCondLst>
                                            <p:cond delay="0"/>
                                          </p:stCondLst>
                                        </p:cTn>
                                        <p:tgtEl>
                                          <p:spTgt spid="15"/>
                                        </p:tgtEl>
                                      </p:cBhvr>
                                    </p:animEffect>
                                    <p:anim calcmode="lin" valueType="num">
                                      <p:cBhvr>
                                        <p:cTn id="29"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34" dur="26">
                                          <p:stCondLst>
                                            <p:cond delay="650"/>
                                          </p:stCondLst>
                                        </p:cTn>
                                        <p:tgtEl>
                                          <p:spTgt spid="15"/>
                                        </p:tgtEl>
                                      </p:cBhvr>
                                      <p:to x="100000" y="60000"/>
                                    </p:animScale>
                                    <p:animScale>
                                      <p:cBhvr>
                                        <p:cTn id="35" dur="166" decel="50000">
                                          <p:stCondLst>
                                            <p:cond delay="676"/>
                                          </p:stCondLst>
                                        </p:cTn>
                                        <p:tgtEl>
                                          <p:spTgt spid="15"/>
                                        </p:tgtEl>
                                      </p:cBhvr>
                                      <p:to x="100000" y="100000"/>
                                    </p:animScale>
                                    <p:animScale>
                                      <p:cBhvr>
                                        <p:cTn id="36" dur="26">
                                          <p:stCondLst>
                                            <p:cond delay="1312"/>
                                          </p:stCondLst>
                                        </p:cTn>
                                        <p:tgtEl>
                                          <p:spTgt spid="15"/>
                                        </p:tgtEl>
                                      </p:cBhvr>
                                      <p:to x="100000" y="80000"/>
                                    </p:animScale>
                                    <p:animScale>
                                      <p:cBhvr>
                                        <p:cTn id="37" dur="166" decel="50000">
                                          <p:stCondLst>
                                            <p:cond delay="1338"/>
                                          </p:stCondLst>
                                        </p:cTn>
                                        <p:tgtEl>
                                          <p:spTgt spid="15"/>
                                        </p:tgtEl>
                                      </p:cBhvr>
                                      <p:to x="100000" y="100000"/>
                                    </p:animScale>
                                    <p:animScale>
                                      <p:cBhvr>
                                        <p:cTn id="38" dur="26">
                                          <p:stCondLst>
                                            <p:cond delay="1642"/>
                                          </p:stCondLst>
                                        </p:cTn>
                                        <p:tgtEl>
                                          <p:spTgt spid="15"/>
                                        </p:tgtEl>
                                      </p:cBhvr>
                                      <p:to x="100000" y="90000"/>
                                    </p:animScale>
                                    <p:animScale>
                                      <p:cBhvr>
                                        <p:cTn id="39" dur="166" decel="50000">
                                          <p:stCondLst>
                                            <p:cond delay="1668"/>
                                          </p:stCondLst>
                                        </p:cTn>
                                        <p:tgtEl>
                                          <p:spTgt spid="15"/>
                                        </p:tgtEl>
                                      </p:cBhvr>
                                      <p:to x="100000" y="100000"/>
                                    </p:animScale>
                                    <p:animScale>
                                      <p:cBhvr>
                                        <p:cTn id="40" dur="26">
                                          <p:stCondLst>
                                            <p:cond delay="1808"/>
                                          </p:stCondLst>
                                        </p:cTn>
                                        <p:tgtEl>
                                          <p:spTgt spid="15"/>
                                        </p:tgtEl>
                                      </p:cBhvr>
                                      <p:to x="100000" y="95000"/>
                                    </p:animScale>
                                    <p:animScale>
                                      <p:cBhvr>
                                        <p:cTn id="41" dur="166" decel="50000">
                                          <p:stCondLst>
                                            <p:cond delay="1834"/>
                                          </p:stCondLst>
                                        </p:cTn>
                                        <p:tgtEl>
                                          <p:spTgt spid="15"/>
                                        </p:tgtEl>
                                      </p:cBhvr>
                                      <p:to x="100000" y="100000"/>
                                    </p:animScale>
                                  </p:childTnLst>
                                </p:cTn>
                              </p:par>
                            </p:childTnLst>
                          </p:cTn>
                        </p:par>
                      </p:childTnLst>
                    </p:cTn>
                  </p:par>
                  <p:par>
                    <p:cTn id="42" fill="hold">
                      <p:stCondLst>
                        <p:cond delay="indefinite"/>
                      </p:stCondLst>
                      <p:childTnLst>
                        <p:par>
                          <p:cTn id="43" fill="hold">
                            <p:stCondLst>
                              <p:cond delay="0"/>
                            </p:stCondLst>
                            <p:childTnLst>
                              <p:par>
                                <p:cTn id="44" presetID="26" presetClass="entr" presetSubtype="0" fill="hold" grpId="0" nodeType="click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80">
                                          <p:stCondLst>
                                            <p:cond delay="0"/>
                                          </p:stCondLst>
                                        </p:cTn>
                                        <p:tgtEl>
                                          <p:spTgt spid="17"/>
                                        </p:tgtEl>
                                      </p:cBhvr>
                                    </p:animEffect>
                                    <p:anim calcmode="lin" valueType="num">
                                      <p:cBhvr>
                                        <p:cTn id="47"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52" dur="26">
                                          <p:stCondLst>
                                            <p:cond delay="650"/>
                                          </p:stCondLst>
                                        </p:cTn>
                                        <p:tgtEl>
                                          <p:spTgt spid="17"/>
                                        </p:tgtEl>
                                      </p:cBhvr>
                                      <p:to x="100000" y="60000"/>
                                    </p:animScale>
                                    <p:animScale>
                                      <p:cBhvr>
                                        <p:cTn id="53" dur="166" decel="50000">
                                          <p:stCondLst>
                                            <p:cond delay="676"/>
                                          </p:stCondLst>
                                        </p:cTn>
                                        <p:tgtEl>
                                          <p:spTgt spid="17"/>
                                        </p:tgtEl>
                                      </p:cBhvr>
                                      <p:to x="100000" y="100000"/>
                                    </p:animScale>
                                    <p:animScale>
                                      <p:cBhvr>
                                        <p:cTn id="54" dur="26">
                                          <p:stCondLst>
                                            <p:cond delay="1312"/>
                                          </p:stCondLst>
                                        </p:cTn>
                                        <p:tgtEl>
                                          <p:spTgt spid="17"/>
                                        </p:tgtEl>
                                      </p:cBhvr>
                                      <p:to x="100000" y="80000"/>
                                    </p:animScale>
                                    <p:animScale>
                                      <p:cBhvr>
                                        <p:cTn id="55" dur="166" decel="50000">
                                          <p:stCondLst>
                                            <p:cond delay="1338"/>
                                          </p:stCondLst>
                                        </p:cTn>
                                        <p:tgtEl>
                                          <p:spTgt spid="17"/>
                                        </p:tgtEl>
                                      </p:cBhvr>
                                      <p:to x="100000" y="100000"/>
                                    </p:animScale>
                                    <p:animScale>
                                      <p:cBhvr>
                                        <p:cTn id="56" dur="26">
                                          <p:stCondLst>
                                            <p:cond delay="1642"/>
                                          </p:stCondLst>
                                        </p:cTn>
                                        <p:tgtEl>
                                          <p:spTgt spid="17"/>
                                        </p:tgtEl>
                                      </p:cBhvr>
                                      <p:to x="100000" y="90000"/>
                                    </p:animScale>
                                    <p:animScale>
                                      <p:cBhvr>
                                        <p:cTn id="57" dur="166" decel="50000">
                                          <p:stCondLst>
                                            <p:cond delay="1668"/>
                                          </p:stCondLst>
                                        </p:cTn>
                                        <p:tgtEl>
                                          <p:spTgt spid="17"/>
                                        </p:tgtEl>
                                      </p:cBhvr>
                                      <p:to x="100000" y="100000"/>
                                    </p:animScale>
                                    <p:animScale>
                                      <p:cBhvr>
                                        <p:cTn id="58" dur="26">
                                          <p:stCondLst>
                                            <p:cond delay="1808"/>
                                          </p:stCondLst>
                                        </p:cTn>
                                        <p:tgtEl>
                                          <p:spTgt spid="17"/>
                                        </p:tgtEl>
                                      </p:cBhvr>
                                      <p:to x="100000" y="95000"/>
                                    </p:animScale>
                                    <p:animScale>
                                      <p:cBhvr>
                                        <p:cTn id="59" dur="166" decel="50000">
                                          <p:stCondLst>
                                            <p:cond delay="1834"/>
                                          </p:stCondLst>
                                        </p:cTn>
                                        <p:tgtEl>
                                          <p:spTgt spid="17"/>
                                        </p:tgtEl>
                                      </p:cBhvr>
                                      <p:to x="100000" y="100000"/>
                                    </p:animScale>
                                  </p:childTnLst>
                                </p:cTn>
                              </p:par>
                              <p:par>
                                <p:cTn id="60" presetID="2" presetClass="entr" presetSubtype="4" fill="hold" grpId="0"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additive="base">
                                        <p:cTn id="62" dur="500" fill="hold"/>
                                        <p:tgtEl>
                                          <p:spTgt spid="5"/>
                                        </p:tgtEl>
                                        <p:attrNameLst>
                                          <p:attrName>ppt_x</p:attrName>
                                        </p:attrNameLst>
                                      </p:cBhvr>
                                      <p:tavLst>
                                        <p:tav tm="0">
                                          <p:val>
                                            <p:strVal val="#ppt_x"/>
                                          </p:val>
                                        </p:tav>
                                        <p:tav tm="100000">
                                          <p:val>
                                            <p:strVal val="#ppt_x"/>
                                          </p:val>
                                        </p:tav>
                                      </p:tavLst>
                                    </p:anim>
                                    <p:anim calcmode="lin" valueType="num">
                                      <p:cBhvr additive="base">
                                        <p:cTn id="6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31" presetClass="entr" presetSubtype="0" fill="hold" grpId="0" nodeType="clickEffect">
                                  <p:stCondLst>
                                    <p:cond delay="0"/>
                                  </p:stCondLst>
                                  <p:childTnLst>
                                    <p:set>
                                      <p:cBhvr>
                                        <p:cTn id="67" dur="1" fill="hold">
                                          <p:stCondLst>
                                            <p:cond delay="0"/>
                                          </p:stCondLst>
                                        </p:cTn>
                                        <p:tgtEl>
                                          <p:spTgt spid="18"/>
                                        </p:tgtEl>
                                        <p:attrNameLst>
                                          <p:attrName>style.visibility</p:attrName>
                                        </p:attrNameLst>
                                      </p:cBhvr>
                                      <p:to>
                                        <p:strVal val="visible"/>
                                      </p:to>
                                    </p:set>
                                    <p:anim calcmode="lin" valueType="num">
                                      <p:cBhvr>
                                        <p:cTn id="68" dur="1000" fill="hold"/>
                                        <p:tgtEl>
                                          <p:spTgt spid="18"/>
                                        </p:tgtEl>
                                        <p:attrNameLst>
                                          <p:attrName>ppt_w</p:attrName>
                                        </p:attrNameLst>
                                      </p:cBhvr>
                                      <p:tavLst>
                                        <p:tav tm="0">
                                          <p:val>
                                            <p:fltVal val="0"/>
                                          </p:val>
                                        </p:tav>
                                        <p:tav tm="100000">
                                          <p:val>
                                            <p:strVal val="#ppt_w"/>
                                          </p:val>
                                        </p:tav>
                                      </p:tavLst>
                                    </p:anim>
                                    <p:anim calcmode="lin" valueType="num">
                                      <p:cBhvr>
                                        <p:cTn id="69" dur="1000" fill="hold"/>
                                        <p:tgtEl>
                                          <p:spTgt spid="18"/>
                                        </p:tgtEl>
                                        <p:attrNameLst>
                                          <p:attrName>ppt_h</p:attrName>
                                        </p:attrNameLst>
                                      </p:cBhvr>
                                      <p:tavLst>
                                        <p:tav tm="0">
                                          <p:val>
                                            <p:fltVal val="0"/>
                                          </p:val>
                                        </p:tav>
                                        <p:tav tm="100000">
                                          <p:val>
                                            <p:strVal val="#ppt_h"/>
                                          </p:val>
                                        </p:tav>
                                      </p:tavLst>
                                    </p:anim>
                                    <p:anim calcmode="lin" valueType="num">
                                      <p:cBhvr>
                                        <p:cTn id="70" dur="1000" fill="hold"/>
                                        <p:tgtEl>
                                          <p:spTgt spid="18"/>
                                        </p:tgtEl>
                                        <p:attrNameLst>
                                          <p:attrName>style.rotation</p:attrName>
                                        </p:attrNameLst>
                                      </p:cBhvr>
                                      <p:tavLst>
                                        <p:tav tm="0">
                                          <p:val>
                                            <p:fltVal val="90"/>
                                          </p:val>
                                        </p:tav>
                                        <p:tav tm="100000">
                                          <p:val>
                                            <p:fltVal val="0"/>
                                          </p:val>
                                        </p:tav>
                                      </p:tavLst>
                                    </p:anim>
                                    <p:animEffect transition="in" filter="fade">
                                      <p:cBhvr>
                                        <p:cTn id="71" dur="1000"/>
                                        <p:tgtEl>
                                          <p:spTgt spid="18"/>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4" fill="hold" nodeType="clickEffect">
                                  <p:stCondLst>
                                    <p:cond delay="0"/>
                                  </p:stCondLst>
                                  <p:childTnLst>
                                    <p:set>
                                      <p:cBhvr>
                                        <p:cTn id="75" dur="1" fill="hold">
                                          <p:stCondLst>
                                            <p:cond delay="0"/>
                                          </p:stCondLst>
                                        </p:cTn>
                                        <p:tgtEl>
                                          <p:spTgt spid="19">
                                            <p:txEl>
                                              <p:pRg st="0" end="0"/>
                                            </p:txEl>
                                          </p:spTgt>
                                        </p:tgtEl>
                                        <p:attrNameLst>
                                          <p:attrName>style.visibility</p:attrName>
                                        </p:attrNameLst>
                                      </p:cBhvr>
                                      <p:to>
                                        <p:strVal val="visible"/>
                                      </p:to>
                                    </p:set>
                                    <p:animEffect transition="in" filter="wipe(down)">
                                      <p:cBhvr>
                                        <p:cTn id="76" dur="500"/>
                                        <p:tgtEl>
                                          <p:spTgt spid="19">
                                            <p:txEl>
                                              <p:pRg st="0" end="0"/>
                                            </p:txEl>
                                          </p:spTgt>
                                        </p:tgtEl>
                                      </p:cBhvr>
                                    </p:animEffec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2"/>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26" presetClass="entr" presetSubtype="0" fill="hold" grpId="0" nodeType="clickEffect">
                                  <p:stCondLst>
                                    <p:cond delay="0"/>
                                  </p:stCondLst>
                                  <p:childTnLst>
                                    <p:set>
                                      <p:cBhvr>
                                        <p:cTn id="84" dur="1" fill="hold">
                                          <p:stCondLst>
                                            <p:cond delay="0"/>
                                          </p:stCondLst>
                                        </p:cTn>
                                        <p:tgtEl>
                                          <p:spTgt spid="3"/>
                                        </p:tgtEl>
                                        <p:attrNameLst>
                                          <p:attrName>style.visibility</p:attrName>
                                        </p:attrNameLst>
                                      </p:cBhvr>
                                      <p:to>
                                        <p:strVal val="visible"/>
                                      </p:to>
                                    </p:set>
                                    <p:animEffect transition="in" filter="wipe(down)">
                                      <p:cBhvr>
                                        <p:cTn id="85" dur="580">
                                          <p:stCondLst>
                                            <p:cond delay="0"/>
                                          </p:stCondLst>
                                        </p:cTn>
                                        <p:tgtEl>
                                          <p:spTgt spid="3"/>
                                        </p:tgtEl>
                                      </p:cBhvr>
                                    </p:animEffect>
                                    <p:anim calcmode="lin" valueType="num">
                                      <p:cBhvr>
                                        <p:cTn id="86"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87"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88"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89"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90"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91" dur="26">
                                          <p:stCondLst>
                                            <p:cond delay="650"/>
                                          </p:stCondLst>
                                        </p:cTn>
                                        <p:tgtEl>
                                          <p:spTgt spid="3"/>
                                        </p:tgtEl>
                                      </p:cBhvr>
                                      <p:to x="100000" y="60000"/>
                                    </p:animScale>
                                    <p:animScale>
                                      <p:cBhvr>
                                        <p:cTn id="92" dur="166" decel="50000">
                                          <p:stCondLst>
                                            <p:cond delay="676"/>
                                          </p:stCondLst>
                                        </p:cTn>
                                        <p:tgtEl>
                                          <p:spTgt spid="3"/>
                                        </p:tgtEl>
                                      </p:cBhvr>
                                      <p:to x="100000" y="100000"/>
                                    </p:animScale>
                                    <p:animScale>
                                      <p:cBhvr>
                                        <p:cTn id="93" dur="26">
                                          <p:stCondLst>
                                            <p:cond delay="1312"/>
                                          </p:stCondLst>
                                        </p:cTn>
                                        <p:tgtEl>
                                          <p:spTgt spid="3"/>
                                        </p:tgtEl>
                                      </p:cBhvr>
                                      <p:to x="100000" y="80000"/>
                                    </p:animScale>
                                    <p:animScale>
                                      <p:cBhvr>
                                        <p:cTn id="94" dur="166" decel="50000">
                                          <p:stCondLst>
                                            <p:cond delay="1338"/>
                                          </p:stCondLst>
                                        </p:cTn>
                                        <p:tgtEl>
                                          <p:spTgt spid="3"/>
                                        </p:tgtEl>
                                      </p:cBhvr>
                                      <p:to x="100000" y="100000"/>
                                    </p:animScale>
                                    <p:animScale>
                                      <p:cBhvr>
                                        <p:cTn id="95" dur="26">
                                          <p:stCondLst>
                                            <p:cond delay="1642"/>
                                          </p:stCondLst>
                                        </p:cTn>
                                        <p:tgtEl>
                                          <p:spTgt spid="3"/>
                                        </p:tgtEl>
                                      </p:cBhvr>
                                      <p:to x="100000" y="90000"/>
                                    </p:animScale>
                                    <p:animScale>
                                      <p:cBhvr>
                                        <p:cTn id="96" dur="166" decel="50000">
                                          <p:stCondLst>
                                            <p:cond delay="1668"/>
                                          </p:stCondLst>
                                        </p:cTn>
                                        <p:tgtEl>
                                          <p:spTgt spid="3"/>
                                        </p:tgtEl>
                                      </p:cBhvr>
                                      <p:to x="100000" y="100000"/>
                                    </p:animScale>
                                    <p:animScale>
                                      <p:cBhvr>
                                        <p:cTn id="97" dur="26">
                                          <p:stCondLst>
                                            <p:cond delay="1808"/>
                                          </p:stCondLst>
                                        </p:cTn>
                                        <p:tgtEl>
                                          <p:spTgt spid="3"/>
                                        </p:tgtEl>
                                      </p:cBhvr>
                                      <p:to x="100000" y="95000"/>
                                    </p:animScale>
                                    <p:animScale>
                                      <p:cBhvr>
                                        <p:cTn id="98"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15" grpId="0" animBg="1"/>
      <p:bldP spid="17" grpId="0"/>
      <p:bldP spid="18" grpId="0" animBg="1"/>
      <p:bldP spid="2" grpId="0"/>
      <p:bldP spid="3" grpId="0"/>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1" name="10 Rectángulo"/>
          <p:cNvSpPr/>
          <p:nvPr/>
        </p:nvSpPr>
        <p:spPr>
          <a:xfrm>
            <a:off x="909936" y="1599183"/>
            <a:ext cx="7776864" cy="461665"/>
          </a:xfrm>
          <a:prstGeom prst="rect">
            <a:avLst/>
          </a:prstGeom>
          <a:solidFill>
            <a:schemeClr val="tx1"/>
          </a:solidFill>
          <a:ln>
            <a:solidFill>
              <a:schemeClr val="bg2"/>
            </a:solidFill>
          </a:ln>
        </p:spPr>
        <p:txBody>
          <a:bodyPr wrap="square">
            <a:spAutoFit/>
          </a:bodyPr>
          <a:lstStyle/>
          <a:p>
            <a:r>
              <a:rPr lang="es-CL" sz="2400" dirty="0">
                <a:solidFill>
                  <a:srgbClr val="002060"/>
                </a:solidFill>
              </a:rPr>
              <a:t>2. Definición de DD.HH.</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4" name="Rectángulo 3"/>
          <p:cNvSpPr/>
          <p:nvPr/>
        </p:nvSpPr>
        <p:spPr>
          <a:xfrm>
            <a:off x="2951106" y="2373566"/>
            <a:ext cx="3162854" cy="923330"/>
          </a:xfrm>
          <a:prstGeom prst="rect">
            <a:avLst/>
          </a:prstGeom>
          <a:noFill/>
          <a:ln>
            <a:noFill/>
          </a:ln>
        </p:spPr>
        <p:txBody>
          <a:bodyPr wrap="none" lIns="91440" tIns="45720" rIns="91440" bIns="45720">
            <a:spAutoFit/>
          </a:bodyPr>
          <a:lstStyle/>
          <a:p>
            <a:pPr algn="ctr"/>
            <a:r>
              <a:rPr lang="es-ES" sz="5400" b="1" dirty="0">
                <a:ln w="22225">
                  <a:solidFill>
                    <a:schemeClr val="accent2"/>
                  </a:solidFill>
                  <a:prstDash val="solid"/>
                </a:ln>
                <a:solidFill>
                  <a:srgbClr val="FF0000"/>
                </a:solidFill>
              </a:rPr>
              <a:t>DIGNIDAD</a:t>
            </a:r>
            <a:endParaRPr lang="es-ES" sz="54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3" name="Rectángulo 12"/>
          <p:cNvSpPr/>
          <p:nvPr/>
        </p:nvSpPr>
        <p:spPr>
          <a:xfrm>
            <a:off x="197897" y="4633735"/>
            <a:ext cx="3005951" cy="1754326"/>
          </a:xfrm>
          <a:prstGeom prst="rect">
            <a:avLst/>
          </a:prstGeom>
          <a:noFill/>
          <a:ln>
            <a:noFill/>
          </a:ln>
        </p:spPr>
        <p:txBody>
          <a:bodyPr wrap="none" lIns="91440" tIns="45720" rIns="91440" bIns="45720">
            <a:spAutoFit/>
          </a:bodyPr>
          <a:lstStyle/>
          <a:p>
            <a:pPr algn="ctr"/>
            <a:r>
              <a:rPr lang="es-ES" sz="3600" b="1" dirty="0">
                <a:ln w="22225">
                  <a:solidFill>
                    <a:schemeClr val="accent2"/>
                  </a:solidFill>
                  <a:prstDash val="solid"/>
                </a:ln>
                <a:solidFill>
                  <a:srgbClr val="FF0000"/>
                </a:solidFill>
              </a:rPr>
              <a:t>Igualdad</a:t>
            </a:r>
          </a:p>
          <a:p>
            <a:pPr algn="ctr"/>
            <a:r>
              <a:rPr lang="es-ES" sz="3600" b="1" dirty="0">
                <a:ln w="22225">
                  <a:solidFill>
                    <a:schemeClr val="accent2"/>
                  </a:solidFill>
                  <a:prstDash val="solid"/>
                </a:ln>
                <a:solidFill>
                  <a:srgbClr val="FF0000"/>
                </a:solidFill>
                <a:effectLst>
                  <a:outerShdw dist="38100" dir="2640000" algn="bl" rotWithShape="0">
                    <a:schemeClr val="accent1"/>
                  </a:outerShdw>
                </a:effectLst>
              </a:rPr>
              <a:t>de </a:t>
            </a:r>
          </a:p>
          <a:p>
            <a:pPr algn="ctr"/>
            <a:r>
              <a:rPr lang="es-ES" sz="3600" b="1" dirty="0">
                <a:ln w="22225">
                  <a:solidFill>
                    <a:schemeClr val="accent2"/>
                  </a:solidFill>
                  <a:prstDash val="solid"/>
                </a:ln>
                <a:solidFill>
                  <a:srgbClr val="FF0000"/>
                </a:solidFill>
                <a:effectLst>
                  <a:outerShdw dist="38100" dir="2640000" algn="bl" rotWithShape="0">
                    <a:schemeClr val="accent1"/>
                  </a:outerShdw>
                </a:effectLst>
              </a:rPr>
              <a:t>oportunidades</a:t>
            </a:r>
            <a:endParaRPr lang="es-ES" sz="36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5" name="Rectángulo 14"/>
          <p:cNvSpPr/>
          <p:nvPr/>
        </p:nvSpPr>
        <p:spPr>
          <a:xfrm>
            <a:off x="6012671" y="4632194"/>
            <a:ext cx="2120389" cy="769441"/>
          </a:xfrm>
          <a:prstGeom prst="rect">
            <a:avLst/>
          </a:prstGeom>
          <a:noFill/>
          <a:ln>
            <a:noFill/>
          </a:ln>
        </p:spPr>
        <p:txBody>
          <a:bodyPr wrap="none" lIns="91440" tIns="45720" rIns="91440" bIns="45720">
            <a:spAutoFit/>
          </a:bodyPr>
          <a:lstStyle/>
          <a:p>
            <a:pPr algn="ctr"/>
            <a:r>
              <a:rPr lang="es-ES" sz="4400" b="1" dirty="0">
                <a:ln w="22225">
                  <a:solidFill>
                    <a:schemeClr val="accent2"/>
                  </a:solidFill>
                  <a:prstDash val="solid"/>
                </a:ln>
                <a:solidFill>
                  <a:srgbClr val="FF0000"/>
                </a:solidFill>
              </a:rPr>
              <a:t>Libertad</a:t>
            </a:r>
            <a:endParaRPr lang="es-ES" sz="44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5" name="Flecha derecha 4"/>
          <p:cNvSpPr/>
          <p:nvPr/>
        </p:nvSpPr>
        <p:spPr>
          <a:xfrm rot="8014251">
            <a:off x="1820012" y="3624152"/>
            <a:ext cx="1584176" cy="6361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Imagen 6"/>
          <p:cNvPicPr>
            <a:picLocks noChangeAspect="1"/>
          </p:cNvPicPr>
          <p:nvPr/>
        </p:nvPicPr>
        <p:blipFill>
          <a:blip r:embed="rId2"/>
          <a:stretch>
            <a:fillRect/>
          </a:stretch>
        </p:blipFill>
        <p:spPr>
          <a:xfrm rot="16005530">
            <a:off x="5538153" y="3296000"/>
            <a:ext cx="1255885" cy="1292464"/>
          </a:xfrm>
          <a:prstGeom prst="rect">
            <a:avLst/>
          </a:prstGeom>
        </p:spPr>
      </p:pic>
      <p:pic>
        <p:nvPicPr>
          <p:cNvPr id="2" name="Imagen 1"/>
          <p:cNvPicPr>
            <a:picLocks noChangeAspect="1"/>
          </p:cNvPicPr>
          <p:nvPr/>
        </p:nvPicPr>
        <p:blipFill>
          <a:blip r:embed="rId3"/>
          <a:stretch>
            <a:fillRect/>
          </a:stretch>
        </p:blipFill>
        <p:spPr>
          <a:xfrm rot="2979362">
            <a:off x="3884315" y="3610088"/>
            <a:ext cx="1371719" cy="1335140"/>
          </a:xfrm>
          <a:prstGeom prst="rect">
            <a:avLst/>
          </a:prstGeom>
        </p:spPr>
      </p:pic>
      <p:sp>
        <p:nvSpPr>
          <p:cNvPr id="17" name="Rectángulo 16"/>
          <p:cNvSpPr/>
          <p:nvPr/>
        </p:nvSpPr>
        <p:spPr>
          <a:xfrm>
            <a:off x="3491880" y="5611887"/>
            <a:ext cx="2077813" cy="769441"/>
          </a:xfrm>
          <a:prstGeom prst="rect">
            <a:avLst/>
          </a:prstGeom>
          <a:noFill/>
          <a:ln>
            <a:noFill/>
          </a:ln>
        </p:spPr>
        <p:txBody>
          <a:bodyPr wrap="none" lIns="91440" tIns="45720" rIns="91440" bIns="45720">
            <a:spAutoFit/>
          </a:bodyPr>
          <a:lstStyle/>
          <a:p>
            <a:pPr algn="ctr"/>
            <a:r>
              <a:rPr lang="es-ES" sz="4400" b="1" dirty="0">
                <a:ln w="22225">
                  <a:solidFill>
                    <a:schemeClr val="accent2"/>
                  </a:solidFill>
                  <a:prstDash val="solid"/>
                </a:ln>
                <a:solidFill>
                  <a:srgbClr val="FF0000"/>
                </a:solidFill>
              </a:rPr>
              <a:t>Respeto</a:t>
            </a:r>
            <a:endParaRPr lang="es-ES" sz="44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Tree>
    <p:extLst>
      <p:ext uri="{BB962C8B-B14F-4D97-AF65-F5344CB8AC3E}">
        <p14:creationId xmlns:p14="http://schemas.microsoft.com/office/powerpoint/2010/main" val="22007868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srgbClr val="1F497D">
                    <a:lumMod val="40000"/>
                    <a:lumOff val="60000"/>
                  </a:srgbClr>
                </a:solidFill>
                <a:effectLst/>
                <a:uLnTx/>
                <a:uFillTx/>
                <a:latin typeface="Calibri"/>
                <a:ea typeface="+mn-ea"/>
                <a:cs typeface="+mn-cs"/>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white">
                    <a:lumMod val="75000"/>
                  </a:prstClr>
                </a:solidFill>
                <a:effectLst/>
                <a:uLnTx/>
                <a:uFillTx/>
                <a:latin typeface="Calibri"/>
                <a:ea typeface="+mn-ea"/>
                <a:cs typeface="+mn-cs"/>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white"/>
                </a:solidFill>
                <a:effectLst/>
                <a:uLnTx/>
                <a:uFillTx/>
                <a:latin typeface="Calibri"/>
                <a:ea typeface="+mn-ea"/>
                <a:cs typeface="+mn-cs"/>
              </a:rPr>
              <a:t>UT 1: DERECHOS HUMANOS</a:t>
            </a:r>
          </a:p>
        </p:txBody>
      </p:sp>
      <p:sp>
        <p:nvSpPr>
          <p:cNvPr id="11" name="10 Rectángulo"/>
          <p:cNvSpPr/>
          <p:nvPr/>
        </p:nvSpPr>
        <p:spPr>
          <a:xfrm>
            <a:off x="909936" y="1514004"/>
            <a:ext cx="7776864" cy="461665"/>
          </a:xfrm>
          <a:prstGeom prst="rect">
            <a:avLst/>
          </a:prstGeom>
          <a:solidFill>
            <a:schemeClr val="tx1"/>
          </a:solidFill>
          <a:ln>
            <a:solidFill>
              <a:schemeClr val="bg2"/>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srgbClr val="002060"/>
                </a:solidFill>
                <a:effectLst/>
                <a:uLnTx/>
                <a:uFillTx/>
                <a:latin typeface="Calibri"/>
                <a:ea typeface="+mn-ea"/>
                <a:cs typeface="+mn-cs"/>
              </a:rPr>
              <a:t>3. Evolución histórica de los DD.HH. </a:t>
            </a:r>
            <a:endParaRPr kumimoji="0" lang="es-ES" sz="2400" b="0" i="0" u="none" strike="noStrike" kern="1200" cap="none" spc="0" normalizeH="0" baseline="0" noProof="0" dirty="0">
              <a:ln>
                <a:noFill/>
              </a:ln>
              <a:solidFill>
                <a:srgbClr val="002060"/>
              </a:solidFill>
              <a:effectLst/>
              <a:uLnTx/>
              <a:uFillTx/>
              <a:latin typeface="Calibri"/>
              <a:ea typeface="+mn-ea"/>
              <a:cs typeface="+mn-cs"/>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s-CL" sz="2400" b="0" i="0" u="none" strike="noStrike" kern="1200" cap="none" spc="0" normalizeH="0" baseline="0" noProof="0" dirty="0">
              <a:ln>
                <a:noFill/>
              </a:ln>
              <a:solidFill>
                <a:prstClr val="white">
                  <a:tint val="75000"/>
                </a:prstClr>
              </a:solidFill>
              <a:effectLst/>
              <a:uLnTx/>
              <a:uFillTx/>
              <a:latin typeface="Calibri"/>
              <a:ea typeface="+mn-ea"/>
              <a:cs typeface="+mn-cs"/>
            </a:endParaRPr>
          </a:p>
        </p:txBody>
      </p:sp>
      <p:sp>
        <p:nvSpPr>
          <p:cNvPr id="3" name="Rectángulo 2"/>
          <p:cNvSpPr/>
          <p:nvPr/>
        </p:nvSpPr>
        <p:spPr>
          <a:xfrm>
            <a:off x="909936" y="1061273"/>
            <a:ext cx="4469493"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000" b="0" i="0" u="none" strike="noStrike" kern="1200" cap="none" spc="0" normalizeH="0" baseline="0" noProof="0" dirty="0">
                <a:ln>
                  <a:noFill/>
                </a:ln>
                <a:solidFill>
                  <a:srgbClr val="002060"/>
                </a:solidFill>
                <a:effectLst/>
                <a:uLnTx/>
                <a:uFillTx/>
                <a:latin typeface="Calibri"/>
                <a:ea typeface="+mn-ea"/>
                <a:cs typeface="+mn-cs"/>
              </a:rPr>
              <a:t>A</a:t>
            </a:r>
            <a:r>
              <a:rPr kumimoji="0" lang="es-ES" sz="2000" b="0" i="0" u="none" strike="noStrike" kern="1200" cap="none" spc="0" normalizeH="0" baseline="0" noProof="0" dirty="0">
                <a:ln>
                  <a:noFill/>
                </a:ln>
                <a:solidFill>
                  <a:srgbClr val="1F497D">
                    <a:lumMod val="75000"/>
                  </a:srgbClr>
                </a:solidFill>
                <a:effectLst/>
                <a:uLnTx/>
                <a:uFillTx/>
                <a:latin typeface="Calibri"/>
                <a:ea typeface="+mn-ea"/>
                <a:cs typeface="+mn-cs"/>
              </a:rPr>
              <a:t>. </a:t>
            </a:r>
            <a:r>
              <a:rPr kumimoji="0" lang="es-ES_tradnl" sz="2000" b="0" i="0" u="none" strike="noStrike" kern="1200" cap="none" spc="0" normalizeH="0" baseline="0" noProof="0" dirty="0">
                <a:ln>
                  <a:noFill/>
                </a:ln>
                <a:solidFill>
                  <a:srgbClr val="1F497D">
                    <a:lumMod val="75000"/>
                  </a:srgbClr>
                </a:solidFill>
                <a:effectLst/>
                <a:uLnTx/>
                <a:uFillTx/>
                <a:latin typeface="Calibri"/>
                <a:ea typeface="+mn-ea"/>
                <a:cs typeface="+mn-cs"/>
              </a:rPr>
              <a:t>TEORÍA DE LOS DERECHOS HUMANOS.</a:t>
            </a:r>
          </a:p>
        </p:txBody>
      </p:sp>
      <p:pic>
        <p:nvPicPr>
          <p:cNvPr id="2" name="Imagen 1"/>
          <p:cNvPicPr>
            <a:picLocks noChangeAspect="1"/>
          </p:cNvPicPr>
          <p:nvPr/>
        </p:nvPicPr>
        <p:blipFill>
          <a:blip r:embed="rId2"/>
          <a:stretch>
            <a:fillRect/>
          </a:stretch>
        </p:blipFill>
        <p:spPr>
          <a:xfrm>
            <a:off x="6553200" y="2350703"/>
            <a:ext cx="2381250" cy="1314450"/>
          </a:xfrm>
          <a:prstGeom prst="rect">
            <a:avLst/>
          </a:prstGeom>
        </p:spPr>
      </p:pic>
      <p:sp>
        <p:nvSpPr>
          <p:cNvPr id="5" name="Rectángulo 4"/>
          <p:cNvSpPr/>
          <p:nvPr/>
        </p:nvSpPr>
        <p:spPr>
          <a:xfrm>
            <a:off x="285470" y="2445712"/>
            <a:ext cx="5718423" cy="347787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Calibri"/>
                <a:ea typeface="+mn-ea"/>
                <a:cs typeface="+mn-cs"/>
              </a:rPr>
              <a:t>Originalmente, los individuos tenían derechos sólo por pertenecer a un grupo (familia o clase social).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Calibri"/>
                <a:ea typeface="+mn-ea"/>
                <a:cs typeface="+mn-cs"/>
              </a:rPr>
              <a:t>En 539 a.C., Ciro el Grande, tras conquistar la ciudad de Babilonia, liberó a todos los esclavos y les permitió volver a casa. Aún más, declaró que la gente tenía derecho a escoger su propia religión.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CL"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Calibri"/>
                <a:ea typeface="+mn-ea"/>
                <a:cs typeface="+mn-cs"/>
              </a:rPr>
              <a:t>El </a:t>
            </a:r>
            <a:r>
              <a:rPr kumimoji="0" lang="es-CL" sz="2000" b="0" i="0" u="sng" strike="noStrike" kern="1200" cap="none" spc="0" normalizeH="0" baseline="0" noProof="0" dirty="0">
                <a:ln>
                  <a:noFill/>
                </a:ln>
                <a:solidFill>
                  <a:prstClr val="black"/>
                </a:solidFill>
                <a:effectLst/>
                <a:uLnTx/>
                <a:uFillTx/>
                <a:latin typeface="Calibri"/>
                <a:ea typeface="+mn-ea"/>
                <a:cs typeface="+mn-cs"/>
              </a:rPr>
              <a:t>cilindro de Ciro</a:t>
            </a:r>
            <a:r>
              <a:rPr kumimoji="0" lang="es-CL" sz="2000" b="0" i="0" u="none" strike="noStrike" kern="1200" cap="none" spc="0" normalizeH="0" baseline="0" noProof="0" dirty="0">
                <a:ln>
                  <a:noFill/>
                </a:ln>
                <a:solidFill>
                  <a:prstClr val="black"/>
                </a:solidFill>
                <a:effectLst/>
                <a:uLnTx/>
                <a:uFillTx/>
                <a:latin typeface="Calibri"/>
                <a:ea typeface="+mn-ea"/>
                <a:cs typeface="+mn-cs"/>
              </a:rPr>
              <a:t>, es una tablilla de arcilla con estas proclamaciones inscritas, se considera la primera declaración de derechos humanos en toda la historia</a:t>
            </a:r>
            <a:r>
              <a:rPr kumimoji="0" lang="es-CL" sz="1800" b="0" i="0" u="none" strike="noStrike" kern="1200" cap="none" spc="0" normalizeH="0" baseline="0" noProof="0" dirty="0">
                <a:ln>
                  <a:noFill/>
                </a:ln>
                <a:solidFill>
                  <a:prstClr val="white"/>
                </a:solidFill>
                <a:effectLst/>
                <a:uLnTx/>
                <a:uFillTx/>
                <a:latin typeface="Calibri"/>
                <a:ea typeface="+mn-ea"/>
                <a:cs typeface="+mn-cs"/>
              </a:rPr>
              <a:t>. </a:t>
            </a:r>
          </a:p>
        </p:txBody>
      </p:sp>
      <p:pic>
        <p:nvPicPr>
          <p:cNvPr id="6" name="Imagen 5"/>
          <p:cNvPicPr>
            <a:picLocks noChangeAspect="1"/>
          </p:cNvPicPr>
          <p:nvPr/>
        </p:nvPicPr>
        <p:blipFill>
          <a:blip r:embed="rId3"/>
          <a:stretch>
            <a:fillRect/>
          </a:stretch>
        </p:blipFill>
        <p:spPr>
          <a:xfrm>
            <a:off x="6520027" y="4209152"/>
            <a:ext cx="2414423" cy="1524104"/>
          </a:xfrm>
          <a:prstGeom prst="rect">
            <a:avLst/>
          </a:prstGeom>
        </p:spPr>
      </p:pic>
      <p:sp>
        <p:nvSpPr>
          <p:cNvPr id="4" name="CuadroTexto 3"/>
          <p:cNvSpPr txBox="1"/>
          <p:nvPr/>
        </p:nvSpPr>
        <p:spPr>
          <a:xfrm>
            <a:off x="6402636" y="5871366"/>
            <a:ext cx="2592288" cy="923330"/>
          </a:xfrm>
          <a:prstGeom prst="rect">
            <a:avLst/>
          </a:prstGeom>
          <a:solidFill>
            <a:schemeClr val="accent1">
              <a:lumMod val="75000"/>
            </a:schemeClr>
          </a:solidFill>
        </p:spPr>
        <p:txBody>
          <a:bodyPr wrap="square" rtlCol="0">
            <a:spAutoFit/>
          </a:bodyPr>
          <a:lstStyle/>
          <a:p>
            <a:r>
              <a:rPr lang="es-ES" dirty="0"/>
              <a:t>Ambos cilindros se encuentran en el Museo Británico.</a:t>
            </a:r>
            <a:endParaRPr lang="en-US" dirty="0"/>
          </a:p>
        </p:txBody>
      </p:sp>
    </p:spTree>
    <p:extLst>
      <p:ext uri="{BB962C8B-B14F-4D97-AF65-F5344CB8AC3E}">
        <p14:creationId xmlns:p14="http://schemas.microsoft.com/office/powerpoint/2010/main" val="20718027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srgbClr val="1F497D">
                    <a:lumMod val="40000"/>
                    <a:lumOff val="60000"/>
                  </a:srgbClr>
                </a:solidFill>
                <a:effectLst/>
                <a:uLnTx/>
                <a:uFillTx/>
                <a:latin typeface="Calibri"/>
                <a:ea typeface="+mn-ea"/>
                <a:cs typeface="+mn-cs"/>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white">
                    <a:lumMod val="75000"/>
                  </a:prstClr>
                </a:solidFill>
                <a:effectLst/>
                <a:uLnTx/>
                <a:uFillTx/>
                <a:latin typeface="Calibri"/>
                <a:ea typeface="+mn-ea"/>
                <a:cs typeface="+mn-cs"/>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white"/>
                </a:solidFill>
                <a:effectLst/>
                <a:uLnTx/>
                <a:uFillTx/>
                <a:latin typeface="Calibri"/>
                <a:ea typeface="+mn-ea"/>
                <a:cs typeface="+mn-cs"/>
              </a:rPr>
              <a:t>UT 1: DERECHOS HUMANOS</a:t>
            </a:r>
          </a:p>
        </p:txBody>
      </p:sp>
      <p:sp>
        <p:nvSpPr>
          <p:cNvPr id="11" name="10 Rectángulo"/>
          <p:cNvSpPr/>
          <p:nvPr/>
        </p:nvSpPr>
        <p:spPr>
          <a:xfrm>
            <a:off x="909936" y="1514004"/>
            <a:ext cx="7776864" cy="461665"/>
          </a:xfrm>
          <a:prstGeom prst="rect">
            <a:avLst/>
          </a:prstGeom>
          <a:solidFill>
            <a:schemeClr val="tx1"/>
          </a:solidFill>
          <a:ln>
            <a:solidFill>
              <a:schemeClr val="bg2"/>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srgbClr val="002060"/>
                </a:solidFill>
                <a:effectLst/>
                <a:uLnTx/>
                <a:uFillTx/>
                <a:latin typeface="Calibri"/>
                <a:ea typeface="+mn-ea"/>
                <a:cs typeface="+mn-cs"/>
              </a:rPr>
              <a:t>3. Evolución histórica de los DD.HH. </a:t>
            </a:r>
            <a:endParaRPr kumimoji="0" lang="es-ES" sz="2400" b="0" i="0" u="none" strike="noStrike" kern="1200" cap="none" spc="0" normalizeH="0" baseline="0" noProof="0" dirty="0">
              <a:ln>
                <a:noFill/>
              </a:ln>
              <a:solidFill>
                <a:srgbClr val="002060"/>
              </a:solidFill>
              <a:effectLst/>
              <a:uLnTx/>
              <a:uFillTx/>
              <a:latin typeface="Calibri"/>
              <a:ea typeface="+mn-ea"/>
              <a:cs typeface="+mn-cs"/>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s-CL" sz="2400" b="0" i="0" u="none" strike="noStrike" kern="1200" cap="none" spc="0" normalizeH="0" baseline="0" noProof="0" dirty="0">
              <a:ln>
                <a:noFill/>
              </a:ln>
              <a:solidFill>
                <a:prstClr val="white">
                  <a:tint val="75000"/>
                </a:prstClr>
              </a:solidFill>
              <a:effectLst/>
              <a:uLnTx/>
              <a:uFillTx/>
              <a:latin typeface="Calibri"/>
              <a:ea typeface="+mn-ea"/>
              <a:cs typeface="+mn-cs"/>
            </a:endParaRPr>
          </a:p>
        </p:txBody>
      </p:sp>
      <p:sp>
        <p:nvSpPr>
          <p:cNvPr id="3" name="Rectángulo 2"/>
          <p:cNvSpPr/>
          <p:nvPr/>
        </p:nvSpPr>
        <p:spPr>
          <a:xfrm>
            <a:off x="909936" y="1061273"/>
            <a:ext cx="4469493"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000" b="0" i="0" u="none" strike="noStrike" kern="1200" cap="none" spc="0" normalizeH="0" baseline="0" noProof="0" dirty="0">
                <a:ln>
                  <a:noFill/>
                </a:ln>
                <a:solidFill>
                  <a:srgbClr val="002060"/>
                </a:solidFill>
                <a:effectLst/>
                <a:uLnTx/>
                <a:uFillTx/>
                <a:latin typeface="Calibri"/>
                <a:ea typeface="+mn-ea"/>
                <a:cs typeface="+mn-cs"/>
              </a:rPr>
              <a:t>A</a:t>
            </a:r>
            <a:r>
              <a:rPr kumimoji="0" lang="es-ES" sz="2000" b="0" i="0" u="none" strike="noStrike" kern="1200" cap="none" spc="0" normalizeH="0" baseline="0" noProof="0" dirty="0">
                <a:ln>
                  <a:noFill/>
                </a:ln>
                <a:solidFill>
                  <a:srgbClr val="1F497D">
                    <a:lumMod val="75000"/>
                  </a:srgbClr>
                </a:solidFill>
                <a:effectLst/>
                <a:uLnTx/>
                <a:uFillTx/>
                <a:latin typeface="Calibri"/>
                <a:ea typeface="+mn-ea"/>
                <a:cs typeface="+mn-cs"/>
              </a:rPr>
              <a:t>. </a:t>
            </a:r>
            <a:r>
              <a:rPr kumimoji="0" lang="es-ES_tradnl" sz="2000" b="0" i="0" u="none" strike="noStrike" kern="1200" cap="none" spc="0" normalizeH="0" baseline="0" noProof="0" dirty="0">
                <a:ln>
                  <a:noFill/>
                </a:ln>
                <a:solidFill>
                  <a:srgbClr val="1F497D">
                    <a:lumMod val="75000"/>
                  </a:srgbClr>
                </a:solidFill>
                <a:effectLst/>
                <a:uLnTx/>
                <a:uFillTx/>
                <a:latin typeface="Calibri"/>
                <a:ea typeface="+mn-ea"/>
                <a:cs typeface="+mn-cs"/>
              </a:rPr>
              <a:t>TEORÍA DE LOS DERECHOS HUMANOS.</a:t>
            </a:r>
          </a:p>
        </p:txBody>
      </p:sp>
      <p:sp>
        <p:nvSpPr>
          <p:cNvPr id="4" name="Rectángulo 3"/>
          <p:cNvSpPr/>
          <p:nvPr/>
        </p:nvSpPr>
        <p:spPr>
          <a:xfrm>
            <a:off x="267275" y="2059123"/>
            <a:ext cx="4506712" cy="470898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Calibri"/>
                <a:ea typeface="+mn-ea"/>
                <a:cs typeface="+mn-cs"/>
              </a:rPr>
              <a:t>La idea de los derechos humanos se difundió rápidamente hasta India, Grecia y finalmente Roma. Los hitos más importantes incluyeron: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CL" sz="2000" b="0" i="0" u="none" strike="noStrike" kern="1200" cap="none" spc="0" normalizeH="0" baseline="0" noProof="0" dirty="0">
              <a:ln>
                <a:noFill/>
              </a:ln>
              <a:solidFill>
                <a:prstClr val="black"/>
              </a:solidFill>
              <a:effectLst/>
              <a:uLnTx/>
              <a:uFillTx/>
              <a:latin typeface="Calibri"/>
              <a:ea typeface="+mn-ea"/>
              <a:cs typeface="+mn-cs"/>
            </a:endParaRPr>
          </a:p>
          <a:p>
            <a:pPr marL="457200" marR="0" lvl="1" indent="0" algn="just" defTabSz="914400" rtl="0" eaLnBrk="1" fontAlgn="auto" latinLnBrk="0" hangingPunct="1">
              <a:lnSpc>
                <a:spcPct val="100000"/>
              </a:lnSpc>
              <a:spcBef>
                <a:spcPts val="0"/>
              </a:spcBef>
              <a:spcAft>
                <a:spcPts val="0"/>
              </a:spcAft>
              <a:buClrTx/>
              <a:buSzTx/>
              <a:buFontTx/>
              <a:buNone/>
              <a:tabLst/>
              <a:defRPr/>
            </a:pPr>
            <a:r>
              <a:rPr kumimoji="0" lang="es-CL" sz="2000" b="1" i="0" u="none" strike="noStrike" kern="1200" cap="none" spc="0" normalizeH="0" baseline="0" noProof="0" dirty="0">
                <a:ln>
                  <a:noFill/>
                </a:ln>
                <a:solidFill>
                  <a:prstClr val="black"/>
                </a:solidFill>
                <a:effectLst/>
                <a:uLnTx/>
                <a:uFillTx/>
                <a:latin typeface="Calibri"/>
                <a:ea typeface="+mn-ea"/>
                <a:cs typeface="+mn-cs"/>
              </a:rPr>
              <a:t>1215:  Carta Magna</a:t>
            </a:r>
            <a:r>
              <a:rPr kumimoji="0" lang="es-CL" sz="2000" b="0" i="0" u="none" strike="noStrike" kern="1200" cap="none" spc="0" normalizeH="0" baseline="0" noProof="0" dirty="0">
                <a:ln>
                  <a:noFill/>
                </a:ln>
                <a:solidFill>
                  <a:prstClr val="black"/>
                </a:solidFill>
                <a:effectLst/>
                <a:uLnTx/>
                <a:uFillTx/>
                <a:latin typeface="Calibri"/>
                <a:ea typeface="+mn-ea"/>
                <a:cs typeface="+mn-cs"/>
              </a:rPr>
              <a:t>, dio a la gente nuevos derechos e hizo que el rey de Inglaterra</a:t>
            </a:r>
            <a:r>
              <a:rPr kumimoji="0" lang="es-CL" sz="2000" b="0" i="0" u="none" strike="noStrike" kern="1200" cap="none" spc="0" normalizeH="0" noProof="0" dirty="0">
                <a:ln>
                  <a:noFill/>
                </a:ln>
                <a:solidFill>
                  <a:prstClr val="black"/>
                </a:solidFill>
                <a:effectLst/>
                <a:uLnTx/>
                <a:uFillTx/>
                <a:latin typeface="Calibri"/>
                <a:ea typeface="+mn-ea"/>
                <a:cs typeface="+mn-cs"/>
              </a:rPr>
              <a:t> </a:t>
            </a:r>
            <a:r>
              <a:rPr kumimoji="0" lang="es-CL" sz="2000" b="0" i="0" u="none" strike="noStrike" kern="1200" cap="none" spc="0" normalizeH="0" baseline="0" noProof="0" dirty="0">
                <a:ln>
                  <a:noFill/>
                </a:ln>
                <a:solidFill>
                  <a:prstClr val="black"/>
                </a:solidFill>
                <a:effectLst/>
                <a:uLnTx/>
                <a:uFillTx/>
                <a:latin typeface="Calibri"/>
                <a:ea typeface="+mn-ea"/>
                <a:cs typeface="+mn-cs"/>
              </a:rPr>
              <a:t>estuviera sujeto a la ley.</a:t>
            </a:r>
          </a:p>
          <a:p>
            <a:pPr marL="457200" marR="0" lvl="1" indent="0" algn="just" defTabSz="914400" rtl="0" eaLnBrk="1" fontAlgn="auto" latinLnBrk="0" hangingPunct="1">
              <a:lnSpc>
                <a:spcPct val="100000"/>
              </a:lnSpc>
              <a:spcBef>
                <a:spcPts val="0"/>
              </a:spcBef>
              <a:spcAft>
                <a:spcPts val="0"/>
              </a:spcAft>
              <a:buClrTx/>
              <a:buSzTx/>
              <a:buFontTx/>
              <a:buNone/>
              <a:tabLst/>
              <a:defRPr/>
            </a:pPr>
            <a:endParaRPr kumimoji="0" lang="es-CL" sz="2000" b="0" i="0" u="none" strike="noStrike" kern="1200" cap="none" spc="0" normalizeH="0" baseline="0" noProof="0" dirty="0">
              <a:ln>
                <a:noFill/>
              </a:ln>
              <a:solidFill>
                <a:prstClr val="black"/>
              </a:solidFill>
              <a:effectLst/>
              <a:uLnTx/>
              <a:uFillTx/>
              <a:latin typeface="Calibri"/>
              <a:ea typeface="+mn-ea"/>
              <a:cs typeface="+mn-cs"/>
            </a:endParaRPr>
          </a:p>
          <a:p>
            <a:pPr marL="457200" marR="0" lvl="1" indent="0" algn="just" defTabSz="914400" rtl="0" eaLnBrk="1" fontAlgn="auto" latinLnBrk="0" hangingPunct="1">
              <a:lnSpc>
                <a:spcPct val="100000"/>
              </a:lnSpc>
              <a:spcBef>
                <a:spcPts val="0"/>
              </a:spcBef>
              <a:spcAft>
                <a:spcPts val="0"/>
              </a:spcAft>
              <a:buClrTx/>
              <a:buSzTx/>
              <a:buFontTx/>
              <a:buNone/>
              <a:tabLst/>
              <a:defRPr/>
            </a:pPr>
            <a:endParaRPr kumimoji="0" lang="es-CL" sz="2000" b="0" i="0" u="none" strike="noStrike" kern="1200" cap="none" spc="0" normalizeH="0" baseline="0" noProof="0" dirty="0">
              <a:ln>
                <a:noFill/>
              </a:ln>
              <a:solidFill>
                <a:prstClr val="black"/>
              </a:solidFill>
              <a:effectLst/>
              <a:uLnTx/>
              <a:uFillTx/>
              <a:latin typeface="Calibri"/>
              <a:ea typeface="+mn-ea"/>
              <a:cs typeface="+mn-cs"/>
            </a:endParaRPr>
          </a:p>
          <a:p>
            <a:pPr lvl="1" algn="just">
              <a:defRPr/>
            </a:pPr>
            <a:r>
              <a:rPr kumimoji="0" lang="es-CL" sz="2000" b="1" i="0" u="none" strike="noStrike" kern="1200" cap="none" spc="0" normalizeH="0" baseline="0" noProof="0" dirty="0">
                <a:ln>
                  <a:noFill/>
                </a:ln>
                <a:solidFill>
                  <a:prstClr val="black"/>
                </a:solidFill>
                <a:effectLst/>
                <a:uLnTx/>
                <a:uFillTx/>
                <a:latin typeface="Calibri"/>
                <a:ea typeface="+mn-ea"/>
                <a:cs typeface="+mn-cs"/>
              </a:rPr>
              <a:t>1628:  Petición de Derechos</a:t>
            </a:r>
            <a:r>
              <a:rPr kumimoji="0" lang="es-CL" sz="2000" b="0" i="0" u="none" strike="noStrike" kern="1200" cap="none" spc="0" normalizeH="0" baseline="0" noProof="0" dirty="0">
                <a:ln>
                  <a:noFill/>
                </a:ln>
                <a:solidFill>
                  <a:prstClr val="black"/>
                </a:solidFill>
                <a:effectLst/>
                <a:uLnTx/>
                <a:uFillTx/>
                <a:latin typeface="Calibri"/>
                <a:ea typeface="+mn-ea"/>
                <a:cs typeface="+mn-cs"/>
              </a:rPr>
              <a:t>, </a:t>
            </a:r>
            <a:r>
              <a:rPr lang="es-ES" sz="2000" dirty="0">
                <a:solidFill>
                  <a:prstClr val="black"/>
                </a:solidFill>
              </a:rPr>
              <a:t>garantías concretas para los súbditos que no pueden ser vulneradas por nadie, ni siquiera por el Rey de Inglaterra.</a:t>
            </a:r>
            <a:endParaRPr kumimoji="0" lang="es-CL" sz="20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7" name="Imagen 6"/>
          <p:cNvPicPr>
            <a:picLocks noChangeAspect="1"/>
          </p:cNvPicPr>
          <p:nvPr/>
        </p:nvPicPr>
        <p:blipFill>
          <a:blip r:embed="rId2"/>
          <a:stretch>
            <a:fillRect/>
          </a:stretch>
        </p:blipFill>
        <p:spPr>
          <a:xfrm>
            <a:off x="5190925" y="2192735"/>
            <a:ext cx="3682752" cy="1970051"/>
          </a:xfrm>
          <a:prstGeom prst="rect">
            <a:avLst/>
          </a:prstGeom>
        </p:spPr>
      </p:pic>
      <p:pic>
        <p:nvPicPr>
          <p:cNvPr id="13" name="Imagen 12"/>
          <p:cNvPicPr>
            <a:picLocks noChangeAspect="1"/>
          </p:cNvPicPr>
          <p:nvPr/>
        </p:nvPicPr>
        <p:blipFill>
          <a:blip r:embed="rId3"/>
          <a:stretch>
            <a:fillRect/>
          </a:stretch>
        </p:blipFill>
        <p:spPr>
          <a:xfrm>
            <a:off x="6049592" y="4413614"/>
            <a:ext cx="1466946" cy="2193564"/>
          </a:xfrm>
          <a:prstGeom prst="rect">
            <a:avLst/>
          </a:prstGeom>
        </p:spPr>
      </p:pic>
    </p:spTree>
    <p:extLst>
      <p:ext uri="{BB962C8B-B14F-4D97-AF65-F5344CB8AC3E}">
        <p14:creationId xmlns:p14="http://schemas.microsoft.com/office/powerpoint/2010/main" val="21077628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1" name="10 Rectángulo"/>
          <p:cNvSpPr/>
          <p:nvPr/>
        </p:nvSpPr>
        <p:spPr>
          <a:xfrm>
            <a:off x="909936" y="1514004"/>
            <a:ext cx="7776864" cy="461665"/>
          </a:xfrm>
          <a:prstGeom prst="rect">
            <a:avLst/>
          </a:prstGeom>
          <a:solidFill>
            <a:schemeClr val="tx1"/>
          </a:solidFill>
          <a:ln>
            <a:solidFill>
              <a:schemeClr val="bg2"/>
            </a:solidFill>
          </a:ln>
        </p:spPr>
        <p:txBody>
          <a:bodyPr wrap="square">
            <a:spAutoFit/>
          </a:bodyPr>
          <a:lstStyle/>
          <a:p>
            <a:r>
              <a:rPr lang="es-CL" sz="2400" dirty="0">
                <a:solidFill>
                  <a:srgbClr val="002060"/>
                </a:solidFill>
              </a:rPr>
              <a:t>3. Evolución histórica de los DD.HH. </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4" name="Rectángulo 3"/>
          <p:cNvSpPr/>
          <p:nvPr/>
        </p:nvSpPr>
        <p:spPr>
          <a:xfrm>
            <a:off x="179512" y="2248233"/>
            <a:ext cx="3570608" cy="4062651"/>
          </a:xfrm>
          <a:prstGeom prst="rect">
            <a:avLst/>
          </a:prstGeom>
        </p:spPr>
        <p:txBody>
          <a:bodyPr wrap="square">
            <a:spAutoFit/>
          </a:bodyPr>
          <a:lstStyle/>
          <a:p>
            <a:pPr lvl="1" algn="just"/>
            <a:r>
              <a:rPr lang="es-CL" sz="2000" b="1" dirty="0">
                <a:solidFill>
                  <a:schemeClr val="bg1"/>
                </a:solidFill>
              </a:rPr>
              <a:t>1776:  Declaración de Independencia de los EE.UU., </a:t>
            </a:r>
            <a:r>
              <a:rPr lang="es-CL" sz="2000" dirty="0">
                <a:solidFill>
                  <a:schemeClr val="bg1"/>
                </a:solidFill>
              </a:rPr>
              <a:t>proclamaba el derecho a la vida, libertad y búsqueda de la felicidad.</a:t>
            </a:r>
          </a:p>
          <a:p>
            <a:pPr lvl="1" algn="just">
              <a:buNone/>
            </a:pPr>
            <a:endParaRPr lang="es-CL" sz="2000" dirty="0">
              <a:solidFill>
                <a:schemeClr val="bg1"/>
              </a:solidFill>
            </a:endParaRPr>
          </a:p>
          <a:p>
            <a:pPr lvl="1" algn="just"/>
            <a:r>
              <a:rPr lang="es-CL" sz="2000" b="1" dirty="0">
                <a:solidFill>
                  <a:schemeClr val="bg1"/>
                </a:solidFill>
              </a:rPr>
              <a:t>1789:  Declaración de los Derechos del Hombre y del Ciudadano</a:t>
            </a:r>
            <a:r>
              <a:rPr lang="es-CL" sz="2000" dirty="0">
                <a:solidFill>
                  <a:schemeClr val="bg1"/>
                </a:solidFill>
              </a:rPr>
              <a:t> (Francia)</a:t>
            </a:r>
            <a:r>
              <a:rPr lang="es-CL" sz="2000" b="1" dirty="0">
                <a:solidFill>
                  <a:schemeClr val="bg1"/>
                </a:solidFill>
              </a:rPr>
              <a:t>,</a:t>
            </a:r>
            <a:r>
              <a:rPr lang="es-CL" sz="2000" dirty="0">
                <a:solidFill>
                  <a:schemeClr val="bg1"/>
                </a:solidFill>
              </a:rPr>
              <a:t>  establecía que todos los ciudadanos son iguales ante la ley.</a:t>
            </a:r>
          </a:p>
          <a:p>
            <a:pPr lvl="1" algn="just">
              <a:buNone/>
            </a:pPr>
            <a:endParaRPr lang="es-CL" dirty="0"/>
          </a:p>
        </p:txBody>
      </p:sp>
      <p:pic>
        <p:nvPicPr>
          <p:cNvPr id="2" name="Imagen 1"/>
          <p:cNvPicPr>
            <a:picLocks noChangeAspect="1"/>
          </p:cNvPicPr>
          <p:nvPr/>
        </p:nvPicPr>
        <p:blipFill>
          <a:blip r:embed="rId2"/>
          <a:stretch>
            <a:fillRect/>
          </a:stretch>
        </p:blipFill>
        <p:spPr>
          <a:xfrm>
            <a:off x="4813534" y="2248233"/>
            <a:ext cx="3355506" cy="4194383"/>
          </a:xfrm>
          <a:prstGeom prst="rect">
            <a:avLst/>
          </a:prstGeom>
        </p:spPr>
      </p:pic>
    </p:spTree>
    <p:extLst>
      <p:ext uri="{BB962C8B-B14F-4D97-AF65-F5344CB8AC3E}">
        <p14:creationId xmlns:p14="http://schemas.microsoft.com/office/powerpoint/2010/main" val="12166340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1" name="10 Rectángulo"/>
          <p:cNvSpPr/>
          <p:nvPr/>
        </p:nvSpPr>
        <p:spPr>
          <a:xfrm>
            <a:off x="909936" y="1514004"/>
            <a:ext cx="7776864" cy="461665"/>
          </a:xfrm>
          <a:prstGeom prst="rect">
            <a:avLst/>
          </a:prstGeom>
          <a:solidFill>
            <a:schemeClr val="tx1"/>
          </a:solidFill>
          <a:ln>
            <a:solidFill>
              <a:schemeClr val="bg2"/>
            </a:solidFill>
          </a:ln>
        </p:spPr>
        <p:txBody>
          <a:bodyPr wrap="square">
            <a:spAutoFit/>
          </a:bodyPr>
          <a:lstStyle/>
          <a:p>
            <a:r>
              <a:rPr lang="es-CL" sz="2400" dirty="0">
                <a:solidFill>
                  <a:srgbClr val="002060"/>
                </a:solidFill>
              </a:rPr>
              <a:t>3. Evolución histórica de los DD.HH. </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4" name="Rectángulo 3"/>
          <p:cNvSpPr/>
          <p:nvPr/>
        </p:nvSpPr>
        <p:spPr>
          <a:xfrm>
            <a:off x="72008" y="1988840"/>
            <a:ext cx="3347864" cy="1015663"/>
          </a:xfrm>
          <a:prstGeom prst="rect">
            <a:avLst/>
          </a:prstGeom>
          <a:solidFill>
            <a:schemeClr val="tx1">
              <a:lumMod val="75000"/>
            </a:schemeClr>
          </a:solidFill>
        </p:spPr>
        <p:txBody>
          <a:bodyPr wrap="square">
            <a:spAutoFit/>
          </a:bodyPr>
          <a:lstStyle/>
          <a:p>
            <a:pPr lvl="1"/>
            <a:r>
              <a:rPr lang="es-CL" sz="2000" b="1" dirty="0">
                <a:solidFill>
                  <a:schemeClr val="bg1"/>
                </a:solidFill>
              </a:rPr>
              <a:t>1948:  Declaración Universal de Derechos Humanos</a:t>
            </a:r>
            <a:r>
              <a:rPr lang="es-CL" sz="2000" dirty="0">
                <a:solidFill>
                  <a:schemeClr val="bg1"/>
                </a:solidFill>
              </a:rPr>
              <a:t>. </a:t>
            </a:r>
          </a:p>
        </p:txBody>
      </p:sp>
      <p:pic>
        <p:nvPicPr>
          <p:cNvPr id="2" name="Imagen 1"/>
          <p:cNvPicPr>
            <a:picLocks noChangeAspect="1"/>
          </p:cNvPicPr>
          <p:nvPr/>
        </p:nvPicPr>
        <p:blipFill>
          <a:blip r:embed="rId2"/>
          <a:stretch>
            <a:fillRect/>
          </a:stretch>
        </p:blipFill>
        <p:spPr>
          <a:xfrm>
            <a:off x="4440071" y="2180868"/>
            <a:ext cx="3627439" cy="2038883"/>
          </a:xfrm>
          <a:prstGeom prst="rect">
            <a:avLst/>
          </a:prstGeom>
        </p:spPr>
      </p:pic>
      <p:pic>
        <p:nvPicPr>
          <p:cNvPr id="5" name="Imagen 4"/>
          <p:cNvPicPr>
            <a:picLocks noChangeAspect="1"/>
          </p:cNvPicPr>
          <p:nvPr/>
        </p:nvPicPr>
        <p:blipFill>
          <a:blip r:embed="rId3"/>
          <a:stretch>
            <a:fillRect/>
          </a:stretch>
        </p:blipFill>
        <p:spPr>
          <a:xfrm>
            <a:off x="4440071" y="4491805"/>
            <a:ext cx="3656702" cy="2056895"/>
          </a:xfrm>
          <a:prstGeom prst="rect">
            <a:avLst/>
          </a:prstGeom>
        </p:spPr>
      </p:pic>
      <p:sp>
        <p:nvSpPr>
          <p:cNvPr id="13" name="Rectángulo 12"/>
          <p:cNvSpPr/>
          <p:nvPr/>
        </p:nvSpPr>
        <p:spPr>
          <a:xfrm>
            <a:off x="69282" y="3041665"/>
            <a:ext cx="3233640" cy="1323439"/>
          </a:xfrm>
          <a:prstGeom prst="rect">
            <a:avLst/>
          </a:prstGeom>
          <a:solidFill>
            <a:schemeClr val="accent3">
              <a:lumMod val="60000"/>
              <a:lumOff val="40000"/>
            </a:schemeClr>
          </a:solidFill>
        </p:spPr>
        <p:txBody>
          <a:bodyPr wrap="square">
            <a:spAutoFit/>
          </a:bodyPr>
          <a:lstStyle/>
          <a:p>
            <a:pPr lvl="1"/>
            <a:r>
              <a:rPr lang="es-CL" sz="2000" b="1" dirty="0">
                <a:solidFill>
                  <a:schemeClr val="bg1"/>
                </a:solidFill>
              </a:rPr>
              <a:t>1948:  Declaración Americana de los Derechos y Deberes del Hombre.</a:t>
            </a:r>
            <a:endParaRPr lang="es-CL" sz="2000" dirty="0">
              <a:solidFill>
                <a:schemeClr val="bg1"/>
              </a:solidFill>
            </a:endParaRPr>
          </a:p>
        </p:txBody>
      </p:sp>
      <p:sp>
        <p:nvSpPr>
          <p:cNvPr id="15" name="Rectángulo 14"/>
          <p:cNvSpPr/>
          <p:nvPr/>
        </p:nvSpPr>
        <p:spPr>
          <a:xfrm>
            <a:off x="35496" y="5653697"/>
            <a:ext cx="3233640" cy="1015663"/>
          </a:xfrm>
          <a:prstGeom prst="rect">
            <a:avLst/>
          </a:prstGeom>
          <a:solidFill>
            <a:schemeClr val="accent6">
              <a:lumMod val="60000"/>
              <a:lumOff val="40000"/>
            </a:schemeClr>
          </a:solidFill>
          <a:ln>
            <a:noFill/>
          </a:ln>
        </p:spPr>
        <p:txBody>
          <a:bodyPr wrap="square">
            <a:spAutoFit/>
          </a:bodyPr>
          <a:lstStyle/>
          <a:p>
            <a:pPr lvl="1"/>
            <a:r>
              <a:rPr lang="es-CL" sz="2000" b="1" dirty="0">
                <a:solidFill>
                  <a:schemeClr val="bg1"/>
                </a:solidFill>
              </a:rPr>
              <a:t>1969:  Convención americana sobre los DD.HH.</a:t>
            </a:r>
            <a:endParaRPr lang="es-CL" sz="2000" dirty="0">
              <a:solidFill>
                <a:schemeClr val="bg1"/>
              </a:solidFill>
            </a:endParaRPr>
          </a:p>
        </p:txBody>
      </p:sp>
      <p:sp>
        <p:nvSpPr>
          <p:cNvPr id="17" name="Rectángulo 16"/>
          <p:cNvSpPr/>
          <p:nvPr/>
        </p:nvSpPr>
        <p:spPr>
          <a:xfrm>
            <a:off x="35496" y="4337809"/>
            <a:ext cx="3233640" cy="1323439"/>
          </a:xfrm>
          <a:prstGeom prst="rect">
            <a:avLst/>
          </a:prstGeom>
          <a:solidFill>
            <a:schemeClr val="bg2">
              <a:lumMod val="40000"/>
              <a:lumOff val="60000"/>
            </a:schemeClr>
          </a:solidFill>
        </p:spPr>
        <p:txBody>
          <a:bodyPr wrap="square">
            <a:spAutoFit/>
          </a:bodyPr>
          <a:lstStyle/>
          <a:p>
            <a:pPr lvl="1"/>
            <a:r>
              <a:rPr lang="es-CL" sz="2000" b="1" dirty="0">
                <a:solidFill>
                  <a:schemeClr val="bg1"/>
                </a:solidFill>
              </a:rPr>
              <a:t>1966:  Pacto Internacional de Derechos Civiles y Políticos.</a:t>
            </a:r>
            <a:endParaRPr lang="es-CL" sz="2000" dirty="0">
              <a:solidFill>
                <a:schemeClr val="bg1"/>
              </a:solidFill>
            </a:endParaRPr>
          </a:p>
        </p:txBody>
      </p:sp>
    </p:spTree>
    <p:extLst>
      <p:ext uri="{BB962C8B-B14F-4D97-AF65-F5344CB8AC3E}">
        <p14:creationId xmlns:p14="http://schemas.microsoft.com/office/powerpoint/2010/main" val="37915505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7249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4" name="Rectángulo 3"/>
          <p:cNvSpPr/>
          <p:nvPr/>
        </p:nvSpPr>
        <p:spPr>
          <a:xfrm>
            <a:off x="2771800" y="2865710"/>
            <a:ext cx="3162854" cy="923330"/>
          </a:xfrm>
          <a:prstGeom prst="rect">
            <a:avLst/>
          </a:prstGeom>
          <a:noFill/>
          <a:ln>
            <a:noFill/>
          </a:ln>
        </p:spPr>
        <p:txBody>
          <a:bodyPr wrap="none" lIns="91440" tIns="45720" rIns="91440" bIns="45720">
            <a:spAutoFit/>
          </a:bodyPr>
          <a:lstStyle/>
          <a:p>
            <a:pPr algn="ctr"/>
            <a:r>
              <a:rPr lang="es-ES" sz="5400" b="1" dirty="0">
                <a:ln w="22225">
                  <a:solidFill>
                    <a:schemeClr val="accent2"/>
                  </a:solidFill>
                  <a:prstDash val="solid"/>
                </a:ln>
                <a:solidFill>
                  <a:srgbClr val="FF0000"/>
                </a:solidFill>
              </a:rPr>
              <a:t>DIGNIDAD</a:t>
            </a:r>
            <a:endParaRPr lang="es-ES" sz="54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3" name="Rectángulo 12"/>
          <p:cNvSpPr/>
          <p:nvPr/>
        </p:nvSpPr>
        <p:spPr>
          <a:xfrm>
            <a:off x="197897" y="4915034"/>
            <a:ext cx="3005951" cy="1754326"/>
          </a:xfrm>
          <a:prstGeom prst="rect">
            <a:avLst/>
          </a:prstGeom>
          <a:noFill/>
          <a:ln>
            <a:noFill/>
          </a:ln>
        </p:spPr>
        <p:txBody>
          <a:bodyPr wrap="none" lIns="91440" tIns="45720" rIns="91440" bIns="45720">
            <a:spAutoFit/>
          </a:bodyPr>
          <a:lstStyle/>
          <a:p>
            <a:pPr algn="ctr"/>
            <a:r>
              <a:rPr lang="es-ES" sz="3600" b="1" dirty="0">
                <a:ln w="22225">
                  <a:solidFill>
                    <a:schemeClr val="accent2"/>
                  </a:solidFill>
                  <a:prstDash val="solid"/>
                </a:ln>
                <a:solidFill>
                  <a:srgbClr val="FF0000"/>
                </a:solidFill>
              </a:rPr>
              <a:t>Igualdad</a:t>
            </a:r>
          </a:p>
          <a:p>
            <a:pPr algn="ctr"/>
            <a:r>
              <a:rPr lang="es-ES" sz="3600" b="1" dirty="0">
                <a:ln w="22225">
                  <a:solidFill>
                    <a:schemeClr val="accent2"/>
                  </a:solidFill>
                  <a:prstDash val="solid"/>
                </a:ln>
                <a:solidFill>
                  <a:srgbClr val="FF0000"/>
                </a:solidFill>
                <a:effectLst>
                  <a:outerShdw dist="38100" dir="2640000" algn="bl" rotWithShape="0">
                    <a:schemeClr val="accent1"/>
                  </a:outerShdw>
                </a:effectLst>
              </a:rPr>
              <a:t>de </a:t>
            </a:r>
          </a:p>
          <a:p>
            <a:pPr algn="ctr"/>
            <a:r>
              <a:rPr lang="es-ES" sz="3600" b="1" dirty="0">
                <a:ln w="22225">
                  <a:solidFill>
                    <a:schemeClr val="accent2"/>
                  </a:solidFill>
                  <a:prstDash val="solid"/>
                </a:ln>
                <a:solidFill>
                  <a:srgbClr val="FF0000"/>
                </a:solidFill>
                <a:effectLst>
                  <a:outerShdw dist="38100" dir="2640000" algn="bl" rotWithShape="0">
                    <a:schemeClr val="accent1"/>
                  </a:outerShdw>
                </a:effectLst>
              </a:rPr>
              <a:t>oportunidades</a:t>
            </a:r>
            <a:endParaRPr lang="es-ES" sz="36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5" name="Rectángulo 14"/>
          <p:cNvSpPr/>
          <p:nvPr/>
        </p:nvSpPr>
        <p:spPr>
          <a:xfrm>
            <a:off x="6012671" y="4992234"/>
            <a:ext cx="2120389" cy="769441"/>
          </a:xfrm>
          <a:prstGeom prst="rect">
            <a:avLst/>
          </a:prstGeom>
          <a:noFill/>
          <a:ln>
            <a:noFill/>
          </a:ln>
        </p:spPr>
        <p:txBody>
          <a:bodyPr wrap="none" lIns="91440" tIns="45720" rIns="91440" bIns="45720">
            <a:spAutoFit/>
          </a:bodyPr>
          <a:lstStyle/>
          <a:p>
            <a:pPr algn="ctr"/>
            <a:r>
              <a:rPr lang="es-ES" sz="4400" b="1" dirty="0">
                <a:ln w="22225">
                  <a:solidFill>
                    <a:schemeClr val="accent2"/>
                  </a:solidFill>
                  <a:prstDash val="solid"/>
                </a:ln>
                <a:solidFill>
                  <a:srgbClr val="FF0000"/>
                </a:solidFill>
              </a:rPr>
              <a:t>Libertad</a:t>
            </a:r>
            <a:endParaRPr lang="es-ES" sz="44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5" name="Flecha derecha 4"/>
          <p:cNvSpPr/>
          <p:nvPr/>
        </p:nvSpPr>
        <p:spPr>
          <a:xfrm rot="8014251">
            <a:off x="1820012" y="3984192"/>
            <a:ext cx="1584176" cy="6361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Imagen 6"/>
          <p:cNvPicPr>
            <a:picLocks noChangeAspect="1"/>
          </p:cNvPicPr>
          <p:nvPr/>
        </p:nvPicPr>
        <p:blipFill>
          <a:blip r:embed="rId2"/>
          <a:stretch>
            <a:fillRect/>
          </a:stretch>
        </p:blipFill>
        <p:spPr>
          <a:xfrm rot="16005530">
            <a:off x="5538153" y="3656040"/>
            <a:ext cx="1255885" cy="1292464"/>
          </a:xfrm>
          <a:prstGeom prst="rect">
            <a:avLst/>
          </a:prstGeom>
        </p:spPr>
      </p:pic>
      <p:pic>
        <p:nvPicPr>
          <p:cNvPr id="2" name="Imagen 1"/>
          <p:cNvPicPr>
            <a:picLocks noChangeAspect="1"/>
          </p:cNvPicPr>
          <p:nvPr/>
        </p:nvPicPr>
        <p:blipFill>
          <a:blip r:embed="rId3"/>
          <a:stretch>
            <a:fillRect/>
          </a:stretch>
        </p:blipFill>
        <p:spPr>
          <a:xfrm rot="2979362">
            <a:off x="3884315" y="3970128"/>
            <a:ext cx="1371719" cy="1335140"/>
          </a:xfrm>
          <a:prstGeom prst="rect">
            <a:avLst/>
          </a:prstGeom>
        </p:spPr>
      </p:pic>
      <p:sp>
        <p:nvSpPr>
          <p:cNvPr id="17" name="Rectángulo 16"/>
          <p:cNvSpPr/>
          <p:nvPr/>
        </p:nvSpPr>
        <p:spPr>
          <a:xfrm>
            <a:off x="3491880" y="5971927"/>
            <a:ext cx="2077813" cy="769441"/>
          </a:xfrm>
          <a:prstGeom prst="rect">
            <a:avLst/>
          </a:prstGeom>
          <a:noFill/>
          <a:ln>
            <a:noFill/>
          </a:ln>
        </p:spPr>
        <p:txBody>
          <a:bodyPr wrap="none" lIns="91440" tIns="45720" rIns="91440" bIns="45720">
            <a:spAutoFit/>
          </a:bodyPr>
          <a:lstStyle/>
          <a:p>
            <a:pPr algn="ctr"/>
            <a:r>
              <a:rPr lang="es-ES" sz="4400" b="1" dirty="0">
                <a:ln w="22225">
                  <a:solidFill>
                    <a:schemeClr val="accent2"/>
                  </a:solidFill>
                  <a:prstDash val="solid"/>
                </a:ln>
                <a:solidFill>
                  <a:srgbClr val="FF0000"/>
                </a:solidFill>
              </a:rPr>
              <a:t>Respeto</a:t>
            </a:r>
            <a:endParaRPr lang="es-ES" sz="44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6" name="Rectángulo 5"/>
          <p:cNvSpPr/>
          <p:nvPr/>
        </p:nvSpPr>
        <p:spPr>
          <a:xfrm>
            <a:off x="0" y="958659"/>
            <a:ext cx="9144000" cy="1692771"/>
          </a:xfrm>
          <a:prstGeom prst="rect">
            <a:avLst/>
          </a:prstGeom>
          <a:solidFill>
            <a:schemeClr val="tx1">
              <a:lumMod val="95000"/>
            </a:schemeClr>
          </a:solidFill>
        </p:spPr>
        <p:txBody>
          <a:bodyPr wrap="square">
            <a:spAutoFit/>
          </a:bodyPr>
          <a:lstStyle/>
          <a:p>
            <a:pPr algn="ctr"/>
            <a:r>
              <a:rPr lang="es-ES" sz="3200" b="1" dirty="0">
                <a:solidFill>
                  <a:schemeClr val="bg1"/>
                </a:solidFill>
              </a:rPr>
              <a:t>Constitución Política de Chile</a:t>
            </a:r>
          </a:p>
          <a:p>
            <a:r>
              <a:rPr lang="es-ES" sz="2400" dirty="0">
                <a:solidFill>
                  <a:schemeClr val="bg1"/>
                </a:solidFill>
              </a:rPr>
              <a:t>CAPITULO I</a:t>
            </a:r>
          </a:p>
          <a:p>
            <a:r>
              <a:rPr lang="es-ES" sz="2400" dirty="0">
                <a:solidFill>
                  <a:schemeClr val="bg1"/>
                </a:solidFill>
              </a:rPr>
              <a:t>BASES DE LA INSTITUCIONALIDAD</a:t>
            </a:r>
          </a:p>
          <a:p>
            <a:r>
              <a:rPr lang="es-ES" sz="2400" dirty="0">
                <a:solidFill>
                  <a:schemeClr val="bg1"/>
                </a:solidFill>
              </a:rPr>
              <a:t>Artículo 1° Las personas nacen libres e iguales en dignidad y derechos.</a:t>
            </a:r>
            <a:endParaRPr lang="en-US" sz="2400" dirty="0">
              <a:solidFill>
                <a:schemeClr val="bg1"/>
              </a:solidFill>
            </a:endParaRPr>
          </a:p>
        </p:txBody>
      </p:sp>
    </p:spTree>
    <p:extLst>
      <p:ext uri="{BB962C8B-B14F-4D97-AF65-F5344CB8AC3E}">
        <p14:creationId xmlns:p14="http://schemas.microsoft.com/office/powerpoint/2010/main" val="35487744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27384"/>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4" name="13 CuadroTexto"/>
          <p:cNvSpPr txBox="1"/>
          <p:nvPr/>
        </p:nvSpPr>
        <p:spPr>
          <a:xfrm>
            <a:off x="733129" y="3114316"/>
            <a:ext cx="6522619" cy="461665"/>
          </a:xfrm>
          <a:prstGeom prst="rect">
            <a:avLst/>
          </a:prstGeom>
          <a:noFill/>
        </p:spPr>
        <p:txBody>
          <a:bodyPr wrap="none" rtlCol="0">
            <a:spAutoFit/>
          </a:bodyPr>
          <a:lstStyle/>
          <a:p>
            <a:r>
              <a:rPr lang="es-ES" sz="2400" dirty="0">
                <a:solidFill>
                  <a:srgbClr val="002060"/>
                </a:solidFill>
              </a:rPr>
              <a:t>B. </a:t>
            </a:r>
            <a:r>
              <a:rPr lang="es-CL" sz="2400" dirty="0">
                <a:solidFill>
                  <a:srgbClr val="002060"/>
                </a:solidFill>
              </a:rPr>
              <a:t>BASES JURÍDICAS EN LOS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777057" y="4191471"/>
            <a:ext cx="7821623" cy="461665"/>
          </a:xfrm>
          <a:prstGeom prst="rect">
            <a:avLst/>
          </a:prstGeom>
        </p:spPr>
        <p:txBody>
          <a:bodyPr wrap="square">
            <a:spAutoFit/>
          </a:bodyPr>
          <a:lstStyle/>
          <a:p>
            <a:r>
              <a:rPr lang="es-CL" sz="2400" dirty="0">
                <a:solidFill>
                  <a:schemeClr val="bg2">
                    <a:lumMod val="75000"/>
                  </a:schemeClr>
                </a:solidFill>
              </a:rPr>
              <a:t>C. REGÍMENES JURÍDICOS EN DD.HH.</a:t>
            </a:r>
          </a:p>
        </p:txBody>
      </p:sp>
      <p:sp>
        <p:nvSpPr>
          <p:cNvPr id="17" name="13 CuadroTexto"/>
          <p:cNvSpPr txBox="1"/>
          <p:nvPr/>
        </p:nvSpPr>
        <p:spPr>
          <a:xfrm>
            <a:off x="785685" y="1959223"/>
            <a:ext cx="5320174" cy="461665"/>
          </a:xfrm>
          <a:prstGeom prst="rect">
            <a:avLst/>
          </a:prstGeom>
          <a:noFill/>
        </p:spPr>
        <p:txBody>
          <a:bodyPr wrap="none" rtlCol="0">
            <a:spAutoFit/>
          </a:bodyPr>
          <a:lstStyle/>
          <a:p>
            <a:r>
              <a:rPr lang="es-ES" sz="2400" dirty="0">
                <a:solidFill>
                  <a:srgbClr val="002060"/>
                </a:solidFill>
              </a:rPr>
              <a:t>A. TEORÍA DE</a:t>
            </a:r>
            <a:r>
              <a:rPr lang="es-CL" sz="2400" dirty="0">
                <a:solidFill>
                  <a:srgbClr val="002060"/>
                </a:solidFill>
              </a:rPr>
              <a:t> LOS DERECHOS HUMANOS.</a:t>
            </a:r>
          </a:p>
        </p:txBody>
      </p:sp>
      <p:sp>
        <p:nvSpPr>
          <p:cNvPr id="4" name="Flecha derecha 3">
            <a:hlinkClick r:id="rId2" action="ppaction://hlinksldjump"/>
          </p:cNvPr>
          <p:cNvSpPr/>
          <p:nvPr/>
        </p:nvSpPr>
        <p:spPr>
          <a:xfrm rot="10800000">
            <a:off x="6588224" y="1700808"/>
            <a:ext cx="1043608" cy="720080"/>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464087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27384"/>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4" name="13 CuadroTexto"/>
          <p:cNvSpPr txBox="1"/>
          <p:nvPr/>
        </p:nvSpPr>
        <p:spPr>
          <a:xfrm>
            <a:off x="733129" y="3114316"/>
            <a:ext cx="6522619" cy="461665"/>
          </a:xfrm>
          <a:prstGeom prst="rect">
            <a:avLst/>
          </a:prstGeom>
          <a:noFill/>
        </p:spPr>
        <p:txBody>
          <a:bodyPr wrap="none" rtlCol="0">
            <a:spAutoFit/>
          </a:bodyPr>
          <a:lstStyle/>
          <a:p>
            <a:r>
              <a:rPr lang="es-ES" sz="2400" dirty="0">
                <a:solidFill>
                  <a:srgbClr val="002060"/>
                </a:solidFill>
              </a:rPr>
              <a:t>B. </a:t>
            </a:r>
            <a:r>
              <a:rPr lang="es-CL" sz="2400" dirty="0">
                <a:solidFill>
                  <a:srgbClr val="002060"/>
                </a:solidFill>
              </a:rPr>
              <a:t>BASES JURÍDICAS EN LOS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777057" y="4191471"/>
            <a:ext cx="7821623" cy="461665"/>
          </a:xfrm>
          <a:prstGeom prst="rect">
            <a:avLst/>
          </a:prstGeom>
        </p:spPr>
        <p:txBody>
          <a:bodyPr wrap="square">
            <a:spAutoFit/>
          </a:bodyPr>
          <a:lstStyle/>
          <a:p>
            <a:r>
              <a:rPr lang="es-CL" sz="2400" dirty="0">
                <a:solidFill>
                  <a:schemeClr val="bg2">
                    <a:lumMod val="75000"/>
                  </a:schemeClr>
                </a:solidFill>
              </a:rPr>
              <a:t>C. REGÍMENES JURÍDICOS EN DD.HH.</a:t>
            </a:r>
          </a:p>
        </p:txBody>
      </p:sp>
      <p:sp>
        <p:nvSpPr>
          <p:cNvPr id="17" name="13 CuadroTexto"/>
          <p:cNvSpPr txBox="1"/>
          <p:nvPr/>
        </p:nvSpPr>
        <p:spPr>
          <a:xfrm>
            <a:off x="785685" y="1959223"/>
            <a:ext cx="5320174" cy="461665"/>
          </a:xfrm>
          <a:prstGeom prst="rect">
            <a:avLst/>
          </a:prstGeom>
          <a:noFill/>
        </p:spPr>
        <p:txBody>
          <a:bodyPr wrap="none" rtlCol="0">
            <a:spAutoFit/>
          </a:bodyPr>
          <a:lstStyle/>
          <a:p>
            <a:r>
              <a:rPr lang="es-ES" sz="2400" dirty="0">
                <a:solidFill>
                  <a:srgbClr val="002060"/>
                </a:solidFill>
              </a:rPr>
              <a:t>A. TEORÍA DE</a:t>
            </a:r>
            <a:r>
              <a:rPr lang="es-CL" sz="2400" dirty="0">
                <a:solidFill>
                  <a:srgbClr val="002060"/>
                </a:solidFill>
              </a:rPr>
              <a:t> LOS DERECHOS HUMANOS.</a:t>
            </a:r>
          </a:p>
        </p:txBody>
      </p:sp>
      <p:pic>
        <p:nvPicPr>
          <p:cNvPr id="3" name="Imagen 2"/>
          <p:cNvPicPr>
            <a:picLocks noChangeAspect="1"/>
          </p:cNvPicPr>
          <p:nvPr/>
        </p:nvPicPr>
        <p:blipFill>
          <a:blip r:embed="rId2"/>
          <a:stretch>
            <a:fillRect/>
          </a:stretch>
        </p:blipFill>
        <p:spPr>
          <a:xfrm>
            <a:off x="7255748" y="3124708"/>
            <a:ext cx="999831" cy="506012"/>
          </a:xfrm>
          <a:prstGeom prst="rect">
            <a:avLst/>
          </a:prstGeom>
        </p:spPr>
      </p:pic>
    </p:spTree>
    <p:extLst>
      <p:ext uri="{BB962C8B-B14F-4D97-AF65-F5344CB8AC3E}">
        <p14:creationId xmlns:p14="http://schemas.microsoft.com/office/powerpoint/2010/main" val="2350259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3" name="Rectángulo 2"/>
          <p:cNvSpPr/>
          <p:nvPr/>
        </p:nvSpPr>
        <p:spPr>
          <a:xfrm>
            <a:off x="360890" y="1062106"/>
            <a:ext cx="3713068" cy="400110"/>
          </a:xfrm>
          <a:prstGeom prst="rect">
            <a:avLst/>
          </a:prstGeom>
        </p:spPr>
        <p:txBody>
          <a:bodyPr wrap="none">
            <a:spAutoFit/>
          </a:bodyPr>
          <a:lstStyle/>
          <a:p>
            <a:r>
              <a:rPr lang="es-CL" sz="2000" dirty="0">
                <a:solidFill>
                  <a:srgbClr val="002060"/>
                </a:solidFill>
              </a:rPr>
              <a:t>B. BASES JURÍDICAS en los DD.HH.</a:t>
            </a:r>
            <a:endParaRPr lang="es-ES_tradnl" sz="2000" dirty="0">
              <a:solidFill>
                <a:schemeClr val="bg2">
                  <a:lumMod val="75000"/>
                </a:schemeClr>
              </a:solidFill>
            </a:endParaRPr>
          </a:p>
        </p:txBody>
      </p:sp>
      <p:sp>
        <p:nvSpPr>
          <p:cNvPr id="13" name="Rectangle 3"/>
          <p:cNvSpPr txBox="1">
            <a:spLocks noChangeArrowheads="1"/>
          </p:cNvSpPr>
          <p:nvPr/>
        </p:nvSpPr>
        <p:spPr>
          <a:xfrm>
            <a:off x="360890" y="1778370"/>
            <a:ext cx="8387823" cy="4890717"/>
          </a:xfrm>
          <a:prstGeom prst="rect">
            <a:avLst/>
          </a:prstGeom>
        </p:spPr>
        <p:txBody>
          <a:bodyPr vert="horz" lIns="91440" tIns="45720" rIns="91440" bIns="45720" rtlCol="0">
            <a:normAutofit fontScale="92500" lnSpcReduction="2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300" dirty="0">
              <a:solidFill>
                <a:schemeClr val="bg1"/>
              </a:solidFill>
            </a:endParaRPr>
          </a:p>
          <a:p>
            <a:pPr algn="just">
              <a:lnSpc>
                <a:spcPct val="150000"/>
              </a:lnSpc>
            </a:pPr>
            <a:r>
              <a:rPr lang="es-ES" sz="2300" b="1" dirty="0">
                <a:solidFill>
                  <a:schemeClr val="bg1"/>
                </a:solidFill>
              </a:rPr>
              <a:t>Declaración Universal de Derechos Humanos. 1948</a:t>
            </a:r>
          </a:p>
          <a:p>
            <a:pPr algn="just">
              <a:lnSpc>
                <a:spcPct val="150000"/>
              </a:lnSpc>
            </a:pPr>
            <a:r>
              <a:rPr lang="es-ES" sz="2300" b="1" dirty="0">
                <a:solidFill>
                  <a:schemeClr val="bg1"/>
                </a:solidFill>
              </a:rPr>
              <a:t>Declaración Americana de los Derechos y Deberes del Hombre. 1948</a:t>
            </a:r>
            <a:endParaRPr lang="es-CL" sz="2300" b="1" dirty="0">
              <a:solidFill>
                <a:schemeClr val="bg1"/>
              </a:solidFill>
            </a:endParaRPr>
          </a:p>
          <a:p>
            <a:pPr algn="just">
              <a:lnSpc>
                <a:spcPct val="150000"/>
              </a:lnSpc>
            </a:pPr>
            <a:r>
              <a:rPr lang="es-CL" sz="2300" b="1" dirty="0">
                <a:solidFill>
                  <a:schemeClr val="bg1"/>
                </a:solidFill>
              </a:rPr>
              <a:t>Pacto Internacional de Derechos Civiles y Políticos. 1966</a:t>
            </a:r>
          </a:p>
          <a:p>
            <a:pPr algn="just">
              <a:lnSpc>
                <a:spcPct val="150000"/>
              </a:lnSpc>
            </a:pPr>
            <a:r>
              <a:rPr lang="es-CL" sz="2300" b="1" dirty="0">
                <a:solidFill>
                  <a:schemeClr val="bg1"/>
                </a:solidFill>
              </a:rPr>
              <a:t>Convención Americana sobre DD.HH. 1969</a:t>
            </a:r>
          </a:p>
          <a:p>
            <a:pPr algn="just">
              <a:lnSpc>
                <a:spcPct val="150000"/>
              </a:lnSpc>
            </a:pPr>
            <a:endParaRPr lang="es-CL" sz="2300" b="1" dirty="0">
              <a:solidFill>
                <a:schemeClr val="bg1"/>
              </a:solidFill>
            </a:endParaRPr>
          </a:p>
          <a:p>
            <a:pPr algn="just">
              <a:lnSpc>
                <a:spcPct val="150000"/>
              </a:lnSpc>
            </a:pPr>
            <a:r>
              <a:rPr lang="es-CL" sz="2300" b="1" dirty="0">
                <a:solidFill>
                  <a:schemeClr val="bg1"/>
                </a:solidFill>
              </a:rPr>
              <a:t>Otras Convenciones (tratados) internacionales.</a:t>
            </a:r>
            <a:endParaRPr lang="es-CL" sz="2300" dirty="0">
              <a:solidFill>
                <a:schemeClr val="bg1"/>
              </a:solidFill>
            </a:endParaRPr>
          </a:p>
          <a:p>
            <a:pPr algn="just">
              <a:lnSpc>
                <a:spcPct val="150000"/>
              </a:lnSpc>
            </a:pPr>
            <a:r>
              <a:rPr lang="es-CL" sz="2300" b="1" dirty="0">
                <a:solidFill>
                  <a:schemeClr val="bg1"/>
                </a:solidFill>
              </a:rPr>
              <a:t>Costumbres internacionales como prueba de una práctica sobre DD.HH.</a:t>
            </a:r>
          </a:p>
          <a:p>
            <a:pPr algn="just">
              <a:lnSpc>
                <a:spcPct val="150000"/>
              </a:lnSpc>
            </a:pPr>
            <a:r>
              <a:rPr lang="es-CL" sz="2300" b="1" dirty="0">
                <a:solidFill>
                  <a:schemeClr val="bg1"/>
                </a:solidFill>
              </a:rPr>
              <a:t>Principios generales de derecho</a:t>
            </a:r>
            <a:r>
              <a:rPr lang="es-CL" sz="2300" dirty="0">
                <a:solidFill>
                  <a:schemeClr val="bg1"/>
                </a:solidFill>
              </a:rPr>
              <a:t>. </a:t>
            </a:r>
          </a:p>
          <a:p>
            <a:pPr algn="just">
              <a:lnSpc>
                <a:spcPct val="150000"/>
              </a:lnSpc>
            </a:pPr>
            <a:r>
              <a:rPr lang="es-CL" sz="2300" b="1" dirty="0">
                <a:solidFill>
                  <a:schemeClr val="bg1"/>
                </a:solidFill>
              </a:rPr>
              <a:t>Decisiones judiciales.</a:t>
            </a:r>
          </a:p>
        </p:txBody>
      </p:sp>
      <p:sp>
        <p:nvSpPr>
          <p:cNvPr id="2" name="Flecha derecha 1">
            <a:hlinkClick r:id="rId2" action="ppaction://hlinksldjump"/>
          </p:cNvPr>
          <p:cNvSpPr/>
          <p:nvPr/>
        </p:nvSpPr>
        <p:spPr>
          <a:xfrm rot="10800000">
            <a:off x="6802488" y="3234372"/>
            <a:ext cx="648072"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lecha derecha 3">
            <a:hlinkClick r:id="rId3" action="ppaction://hlinksldjump"/>
          </p:cNvPr>
          <p:cNvSpPr/>
          <p:nvPr/>
        </p:nvSpPr>
        <p:spPr>
          <a:xfrm rot="10800000">
            <a:off x="6352284" y="2169294"/>
            <a:ext cx="834304" cy="360040"/>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Conector recto 5"/>
          <p:cNvCxnSpPr/>
          <p:nvPr/>
        </p:nvCxnSpPr>
        <p:spPr>
          <a:xfrm>
            <a:off x="401872" y="4220654"/>
            <a:ext cx="8058560" cy="3074"/>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2" name="Flecha derecha 11">
            <a:hlinkClick r:id="rId4" action="ppaction://hlinksldjump"/>
          </p:cNvPr>
          <p:cNvSpPr/>
          <p:nvPr/>
        </p:nvSpPr>
        <p:spPr>
          <a:xfrm rot="10800000">
            <a:off x="5437692" y="3645025"/>
            <a:ext cx="914592" cy="303353"/>
          </a:xfrm>
          <a:prstGeom prst="rightArrow">
            <a:avLst/>
          </a:prstGeom>
          <a:solidFill>
            <a:schemeClr val="accent3">
              <a:lumMod val="7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075005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13" name="Rectangle 3"/>
          <p:cNvSpPr txBox="1">
            <a:spLocks noChangeArrowheads="1"/>
          </p:cNvSpPr>
          <p:nvPr/>
        </p:nvSpPr>
        <p:spPr>
          <a:xfrm>
            <a:off x="0" y="965200"/>
            <a:ext cx="9144000" cy="5877272"/>
          </a:xfrm>
          <a:prstGeom prst="rect">
            <a:avLst/>
          </a:prstGeom>
        </p:spPr>
        <p:txBody>
          <a:bodyPr vert="horz" lIns="91440" tIns="45720" rIns="91440" bIns="45720" numCol="2"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lnSpc>
                <a:spcPct val="150000"/>
              </a:lnSpc>
            </a:pPr>
            <a:r>
              <a:rPr lang="es-ES" sz="1800" b="1" dirty="0">
                <a:solidFill>
                  <a:schemeClr val="bg1"/>
                </a:solidFill>
              </a:rPr>
              <a:t>Derecho a no ser discriminado</a:t>
            </a:r>
          </a:p>
          <a:p>
            <a:pPr algn="just">
              <a:lnSpc>
                <a:spcPct val="150000"/>
              </a:lnSpc>
            </a:pPr>
            <a:r>
              <a:rPr lang="es-ES" sz="1800" b="1" dirty="0">
                <a:solidFill>
                  <a:schemeClr val="bg1"/>
                </a:solidFill>
              </a:rPr>
              <a:t>Derecho a la igualdad entre hombres y mujeres</a:t>
            </a:r>
          </a:p>
          <a:p>
            <a:pPr algn="just">
              <a:lnSpc>
                <a:spcPct val="150000"/>
              </a:lnSpc>
            </a:pPr>
            <a:r>
              <a:rPr lang="es-ES" sz="1800" b="1" dirty="0">
                <a:solidFill>
                  <a:schemeClr val="bg1"/>
                </a:solidFill>
              </a:rPr>
              <a:t>Derecho a la vida (se prohíbe la pena de muerte)</a:t>
            </a:r>
          </a:p>
          <a:p>
            <a:pPr algn="just">
              <a:lnSpc>
                <a:spcPct val="150000"/>
              </a:lnSpc>
            </a:pPr>
            <a:r>
              <a:rPr lang="es-ES" sz="1800" b="1" dirty="0">
                <a:solidFill>
                  <a:schemeClr val="bg1"/>
                </a:solidFill>
              </a:rPr>
              <a:t>Derecho a no ser torturado</a:t>
            </a:r>
          </a:p>
          <a:p>
            <a:pPr algn="just">
              <a:lnSpc>
                <a:spcPct val="150000"/>
              </a:lnSpc>
            </a:pPr>
            <a:r>
              <a:rPr lang="es-ES" sz="1800" b="1" dirty="0">
                <a:solidFill>
                  <a:schemeClr val="bg1"/>
                </a:solidFill>
              </a:rPr>
              <a:t>Ser libre de esclavitud</a:t>
            </a:r>
          </a:p>
          <a:p>
            <a:pPr algn="just">
              <a:lnSpc>
                <a:spcPct val="150000"/>
              </a:lnSpc>
            </a:pPr>
            <a:r>
              <a:rPr lang="es-ES" sz="1800" b="1" dirty="0">
                <a:solidFill>
                  <a:schemeClr val="bg1"/>
                </a:solidFill>
              </a:rPr>
              <a:t>Derecho a la libertad y seguridad de la persona</a:t>
            </a:r>
          </a:p>
          <a:p>
            <a:pPr algn="just">
              <a:lnSpc>
                <a:spcPct val="150000"/>
              </a:lnSpc>
            </a:pPr>
            <a:r>
              <a:rPr lang="es-ES" sz="1800" b="1" dirty="0">
                <a:solidFill>
                  <a:schemeClr val="bg1"/>
                </a:solidFill>
              </a:rPr>
              <a:t>Derecho a ser tratado con humanidad bajo detención</a:t>
            </a:r>
          </a:p>
          <a:p>
            <a:pPr algn="just">
              <a:lnSpc>
                <a:spcPct val="150000"/>
              </a:lnSpc>
            </a:pPr>
            <a:r>
              <a:rPr lang="es-ES" sz="1800" b="1" dirty="0">
                <a:solidFill>
                  <a:schemeClr val="bg1"/>
                </a:solidFill>
              </a:rPr>
              <a:t>Derecho a circular libremente</a:t>
            </a:r>
          </a:p>
          <a:p>
            <a:pPr algn="just">
              <a:lnSpc>
                <a:spcPct val="150000"/>
              </a:lnSpc>
            </a:pPr>
            <a:r>
              <a:rPr lang="es-ES" sz="1800" b="1" dirty="0">
                <a:solidFill>
                  <a:schemeClr val="bg1"/>
                </a:solidFill>
              </a:rPr>
              <a:t>Derecho de los no ciudadanos a no ser sometidos a expulsión arbitraria</a:t>
            </a:r>
          </a:p>
          <a:p>
            <a:pPr algn="just">
              <a:lnSpc>
                <a:spcPct val="150000"/>
              </a:lnSpc>
            </a:pPr>
            <a:r>
              <a:rPr lang="es-ES" sz="1800" b="1" dirty="0">
                <a:solidFill>
                  <a:schemeClr val="bg1"/>
                </a:solidFill>
              </a:rPr>
              <a:t>Derecho a un proceso justo</a:t>
            </a:r>
          </a:p>
          <a:p>
            <a:pPr algn="just">
              <a:lnSpc>
                <a:spcPct val="150000"/>
              </a:lnSpc>
            </a:pPr>
            <a:r>
              <a:rPr lang="es-ES" sz="1800" b="1" dirty="0">
                <a:solidFill>
                  <a:schemeClr val="bg1"/>
                </a:solidFill>
              </a:rPr>
              <a:t>Derecho a la privacidad</a:t>
            </a:r>
          </a:p>
          <a:p>
            <a:pPr algn="just">
              <a:lnSpc>
                <a:spcPct val="150000"/>
              </a:lnSpc>
            </a:pPr>
            <a:r>
              <a:rPr lang="es-ES" sz="1800" b="1" dirty="0">
                <a:solidFill>
                  <a:schemeClr val="bg1"/>
                </a:solidFill>
              </a:rPr>
              <a:t>Libertad de religión y de creencias</a:t>
            </a:r>
          </a:p>
          <a:p>
            <a:pPr algn="just">
              <a:lnSpc>
                <a:spcPct val="150000"/>
              </a:lnSpc>
            </a:pPr>
            <a:r>
              <a:rPr lang="es-ES" sz="1800" b="1" dirty="0">
                <a:solidFill>
                  <a:schemeClr val="bg1"/>
                </a:solidFill>
              </a:rPr>
              <a:t>Libertad de expresión</a:t>
            </a:r>
          </a:p>
          <a:p>
            <a:pPr algn="just">
              <a:lnSpc>
                <a:spcPct val="150000"/>
              </a:lnSpc>
            </a:pPr>
            <a:r>
              <a:rPr lang="es-ES" sz="1800" b="1" dirty="0">
                <a:solidFill>
                  <a:schemeClr val="bg1"/>
                </a:solidFill>
              </a:rPr>
              <a:t>Derecho de reunión pacífica</a:t>
            </a:r>
          </a:p>
          <a:p>
            <a:pPr algn="just">
              <a:lnSpc>
                <a:spcPct val="150000"/>
              </a:lnSpc>
            </a:pPr>
            <a:r>
              <a:rPr lang="es-ES" sz="1800" b="1" dirty="0">
                <a:solidFill>
                  <a:schemeClr val="bg1"/>
                </a:solidFill>
              </a:rPr>
              <a:t>Libertad de asociación</a:t>
            </a:r>
          </a:p>
          <a:p>
            <a:pPr algn="just">
              <a:lnSpc>
                <a:spcPct val="150000"/>
              </a:lnSpc>
            </a:pPr>
            <a:r>
              <a:rPr lang="es-ES" sz="1800" b="1" dirty="0">
                <a:solidFill>
                  <a:schemeClr val="bg1"/>
                </a:solidFill>
              </a:rPr>
              <a:t>Derecho a casarse y fundar una familia</a:t>
            </a:r>
          </a:p>
          <a:p>
            <a:pPr algn="just">
              <a:lnSpc>
                <a:spcPct val="150000"/>
              </a:lnSpc>
            </a:pPr>
            <a:r>
              <a:rPr lang="es-ES" sz="1800" b="1" dirty="0">
                <a:solidFill>
                  <a:schemeClr val="bg1"/>
                </a:solidFill>
              </a:rPr>
              <a:t>Derecho de los niños a ser registrados y tener una nacionalidad</a:t>
            </a:r>
          </a:p>
          <a:p>
            <a:pPr algn="just">
              <a:lnSpc>
                <a:spcPct val="150000"/>
              </a:lnSpc>
            </a:pPr>
            <a:r>
              <a:rPr lang="es-ES" sz="1800" b="1" dirty="0">
                <a:solidFill>
                  <a:schemeClr val="bg1"/>
                </a:solidFill>
              </a:rPr>
              <a:t>Derecho a participar en los asuntos públicos</a:t>
            </a:r>
          </a:p>
          <a:p>
            <a:pPr algn="just">
              <a:lnSpc>
                <a:spcPct val="150000"/>
              </a:lnSpc>
            </a:pPr>
            <a:r>
              <a:rPr lang="es-ES" sz="1800" b="1" dirty="0">
                <a:solidFill>
                  <a:schemeClr val="bg1"/>
                </a:solidFill>
              </a:rPr>
              <a:t>Derecho de igualdad ante la ley</a:t>
            </a:r>
          </a:p>
          <a:p>
            <a:pPr algn="just">
              <a:lnSpc>
                <a:spcPct val="150000"/>
              </a:lnSpc>
            </a:pPr>
            <a:r>
              <a:rPr lang="es-ES" sz="1800" b="1" dirty="0">
                <a:solidFill>
                  <a:schemeClr val="bg1"/>
                </a:solidFill>
              </a:rPr>
              <a:t>Derechos de las minorías</a:t>
            </a:r>
            <a:endParaRPr lang="es-CL" sz="1800" b="1" dirty="0">
              <a:solidFill>
                <a:schemeClr val="bg1"/>
              </a:solidFill>
            </a:endParaRPr>
          </a:p>
        </p:txBody>
      </p:sp>
      <p:sp>
        <p:nvSpPr>
          <p:cNvPr id="4" name="Estrella de 5 puntas 3">
            <a:hlinkClick r:id="rId2" action="ppaction://hlinksldjump"/>
          </p:cNvPr>
          <p:cNvSpPr/>
          <p:nvPr/>
        </p:nvSpPr>
        <p:spPr>
          <a:xfrm>
            <a:off x="8082261" y="1214784"/>
            <a:ext cx="576064" cy="50405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ángulo 4"/>
          <p:cNvSpPr/>
          <p:nvPr/>
        </p:nvSpPr>
        <p:spPr>
          <a:xfrm>
            <a:off x="1043608" y="322376"/>
            <a:ext cx="6336704" cy="400110"/>
          </a:xfrm>
          <a:prstGeom prst="rect">
            <a:avLst/>
          </a:prstGeom>
        </p:spPr>
        <p:txBody>
          <a:bodyPr wrap="square">
            <a:spAutoFit/>
          </a:bodyPr>
          <a:lstStyle/>
          <a:p>
            <a:r>
              <a:rPr lang="es-ES" sz="2000" b="1" dirty="0">
                <a:solidFill>
                  <a:srgbClr val="FF0000"/>
                </a:solidFill>
              </a:rPr>
              <a:t>Pacto Internacional de Derechos Civiles y Políticos. 1966</a:t>
            </a:r>
          </a:p>
        </p:txBody>
      </p:sp>
      <p:cxnSp>
        <p:nvCxnSpPr>
          <p:cNvPr id="3" name="Conector recto 2"/>
          <p:cNvCxnSpPr/>
          <p:nvPr/>
        </p:nvCxnSpPr>
        <p:spPr>
          <a:xfrm>
            <a:off x="4499992" y="965200"/>
            <a:ext cx="72008" cy="5560144"/>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02681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5" name="Rectángulo 4"/>
          <p:cNvSpPr/>
          <p:nvPr/>
        </p:nvSpPr>
        <p:spPr>
          <a:xfrm>
            <a:off x="468438" y="3047469"/>
            <a:ext cx="7991993" cy="3477875"/>
          </a:xfrm>
          <a:prstGeom prst="rect">
            <a:avLst/>
          </a:prstGeom>
        </p:spPr>
        <p:txBody>
          <a:bodyPr wrap="square">
            <a:spAutoFit/>
          </a:bodyPr>
          <a:lstStyle/>
          <a:p>
            <a:r>
              <a:rPr lang="es-CL" sz="2000" b="1" dirty="0">
                <a:solidFill>
                  <a:srgbClr val="FF0000"/>
                </a:solidFill>
                <a:latin typeface="Arial" panose="020B0604020202020204" pitchFamily="34" charset="0"/>
              </a:rPr>
              <a:t>Toda persona tiene los derechos y libertades proclamados en esta Declaración</a:t>
            </a:r>
            <a:r>
              <a:rPr lang="es-CL" sz="2000" dirty="0">
                <a:solidFill>
                  <a:schemeClr val="bg1"/>
                </a:solidFill>
                <a:latin typeface="Arial" panose="020B0604020202020204" pitchFamily="34" charset="0"/>
              </a:rPr>
              <a:t>, sin distinción alguna de raza, color, sexo, idioma, religión, opinión política o de cualquier otra índole, origen nacional o social, posición económica, nacimiento o cualquier otra condición. </a:t>
            </a:r>
          </a:p>
          <a:p>
            <a:endParaRPr lang="es-CL" sz="2000" dirty="0">
              <a:solidFill>
                <a:schemeClr val="bg1"/>
              </a:solidFill>
              <a:latin typeface="Arial" panose="020B0604020202020204" pitchFamily="34" charset="0"/>
            </a:endParaRPr>
          </a:p>
          <a:p>
            <a:endParaRPr lang="es-CL" sz="2000" dirty="0">
              <a:solidFill>
                <a:schemeClr val="bg1"/>
              </a:solidFill>
              <a:latin typeface="Arial" panose="020B0604020202020204" pitchFamily="34" charset="0"/>
            </a:endParaRPr>
          </a:p>
          <a:p>
            <a:r>
              <a:rPr lang="es-CL" sz="2000" dirty="0">
                <a:solidFill>
                  <a:schemeClr val="bg1"/>
                </a:solidFill>
                <a:latin typeface="Arial" panose="020B0604020202020204" pitchFamily="34" charset="0"/>
              </a:rPr>
              <a:t>Además, </a:t>
            </a:r>
            <a:r>
              <a:rPr lang="es-CL" sz="2000" b="1" dirty="0">
                <a:solidFill>
                  <a:srgbClr val="FF0000"/>
                </a:solidFill>
                <a:latin typeface="Arial" panose="020B0604020202020204" pitchFamily="34" charset="0"/>
              </a:rPr>
              <a:t>no se hará distinción alguna</a:t>
            </a:r>
            <a:r>
              <a:rPr lang="es-CL" sz="2000" dirty="0">
                <a:solidFill>
                  <a:schemeClr val="bg1"/>
                </a:solidFill>
                <a:latin typeface="Arial" panose="020B0604020202020204" pitchFamily="34" charset="0"/>
              </a:rPr>
              <a:t> fundada en la condición política, jurídica o internacional del país o territorio de cuya jurisdicción dependa una persona, tanto si se trata de un país independiente, como de un territorio bajo administración fiduciaria, no autónomo o sometido a cualquier otra limitación de soberanía.</a:t>
            </a:r>
            <a:endParaRPr lang="es-CL" sz="2000" dirty="0">
              <a:solidFill>
                <a:schemeClr val="bg1"/>
              </a:solidFill>
            </a:endParaRPr>
          </a:p>
        </p:txBody>
      </p:sp>
      <p:sp>
        <p:nvSpPr>
          <p:cNvPr id="6" name="CuadroTexto 5"/>
          <p:cNvSpPr txBox="1"/>
          <p:nvPr/>
        </p:nvSpPr>
        <p:spPr>
          <a:xfrm>
            <a:off x="684212" y="1421671"/>
            <a:ext cx="8002587" cy="523220"/>
          </a:xfrm>
          <a:prstGeom prst="rect">
            <a:avLst/>
          </a:prstGeom>
          <a:solidFill>
            <a:schemeClr val="tx1">
              <a:lumMod val="85000"/>
            </a:schemeClr>
          </a:solidFill>
        </p:spPr>
        <p:txBody>
          <a:bodyPr wrap="square" rtlCol="0">
            <a:spAutoFit/>
          </a:bodyPr>
          <a:lstStyle/>
          <a:p>
            <a:r>
              <a:rPr lang="es-CL" sz="2800" dirty="0">
                <a:solidFill>
                  <a:schemeClr val="bg1"/>
                </a:solidFill>
              </a:rPr>
              <a:t>Declaración Universal de los Derechos Humanos</a:t>
            </a:r>
          </a:p>
        </p:txBody>
      </p:sp>
      <p:sp>
        <p:nvSpPr>
          <p:cNvPr id="7" name="CuadroTexto 6"/>
          <p:cNvSpPr txBox="1"/>
          <p:nvPr/>
        </p:nvSpPr>
        <p:spPr>
          <a:xfrm>
            <a:off x="468438" y="2497921"/>
            <a:ext cx="3599506" cy="461665"/>
          </a:xfrm>
          <a:prstGeom prst="rect">
            <a:avLst/>
          </a:prstGeom>
          <a:noFill/>
        </p:spPr>
        <p:txBody>
          <a:bodyPr wrap="square" rtlCol="0">
            <a:spAutoFit/>
          </a:bodyPr>
          <a:lstStyle/>
          <a:p>
            <a:r>
              <a:rPr lang="es-CL" sz="2400" dirty="0">
                <a:solidFill>
                  <a:schemeClr val="bg1"/>
                </a:solidFill>
              </a:rPr>
              <a:t>Artículo 2</a:t>
            </a:r>
          </a:p>
        </p:txBody>
      </p:sp>
    </p:spTree>
    <p:extLst>
      <p:ext uri="{BB962C8B-B14F-4D97-AF65-F5344CB8AC3E}">
        <p14:creationId xmlns:p14="http://schemas.microsoft.com/office/powerpoint/2010/main" val="4017599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6" name="CuadroTexto 5"/>
          <p:cNvSpPr txBox="1"/>
          <p:nvPr/>
        </p:nvSpPr>
        <p:spPr>
          <a:xfrm>
            <a:off x="684212" y="1421671"/>
            <a:ext cx="8002587" cy="523220"/>
          </a:xfrm>
          <a:prstGeom prst="rect">
            <a:avLst/>
          </a:prstGeom>
          <a:solidFill>
            <a:schemeClr val="tx1">
              <a:lumMod val="85000"/>
            </a:schemeClr>
          </a:solidFill>
        </p:spPr>
        <p:txBody>
          <a:bodyPr wrap="square" rtlCol="0">
            <a:spAutoFit/>
          </a:bodyPr>
          <a:lstStyle/>
          <a:p>
            <a:r>
              <a:rPr lang="es-CL" sz="2800" dirty="0">
                <a:solidFill>
                  <a:schemeClr val="bg1"/>
                </a:solidFill>
              </a:rPr>
              <a:t>Declaración Universal de los Derechos Humanos</a:t>
            </a:r>
          </a:p>
        </p:txBody>
      </p:sp>
      <p:sp>
        <p:nvSpPr>
          <p:cNvPr id="7" name="CuadroTexto 6"/>
          <p:cNvSpPr txBox="1"/>
          <p:nvPr/>
        </p:nvSpPr>
        <p:spPr>
          <a:xfrm>
            <a:off x="640259" y="2242589"/>
            <a:ext cx="6191794" cy="830997"/>
          </a:xfrm>
          <a:prstGeom prst="rect">
            <a:avLst/>
          </a:prstGeom>
          <a:noFill/>
        </p:spPr>
        <p:txBody>
          <a:bodyPr wrap="square" rtlCol="0">
            <a:spAutoFit/>
          </a:bodyPr>
          <a:lstStyle/>
          <a:p>
            <a:r>
              <a:rPr lang="es-CL" sz="2400" dirty="0">
                <a:solidFill>
                  <a:schemeClr val="bg1"/>
                </a:solidFill>
              </a:rPr>
              <a:t>Los </a:t>
            </a:r>
            <a:r>
              <a:rPr lang="es-CL" sz="2400" i="1" dirty="0">
                <a:solidFill>
                  <a:schemeClr val="bg1"/>
                </a:solidFill>
              </a:rPr>
              <a:t>artículos del 3 al 11</a:t>
            </a:r>
            <a:r>
              <a:rPr lang="es-CL" sz="2400" dirty="0">
                <a:solidFill>
                  <a:schemeClr val="bg1"/>
                </a:solidFill>
              </a:rPr>
              <a:t> recogen </a:t>
            </a:r>
            <a:r>
              <a:rPr lang="es-CL" sz="2400" b="1" dirty="0">
                <a:solidFill>
                  <a:schemeClr val="bg1"/>
                </a:solidFill>
              </a:rPr>
              <a:t>derechos de carácter personal</a:t>
            </a:r>
            <a:r>
              <a:rPr lang="es-CL" sz="2400" dirty="0">
                <a:solidFill>
                  <a:schemeClr val="bg1"/>
                </a:solidFill>
              </a:rPr>
              <a:t>.</a:t>
            </a:r>
          </a:p>
        </p:txBody>
      </p:sp>
      <p:sp>
        <p:nvSpPr>
          <p:cNvPr id="2" name="Rectángulo 1"/>
          <p:cNvSpPr/>
          <p:nvPr/>
        </p:nvSpPr>
        <p:spPr>
          <a:xfrm>
            <a:off x="640259" y="3257023"/>
            <a:ext cx="8046540" cy="2554545"/>
          </a:xfrm>
          <a:prstGeom prst="rect">
            <a:avLst/>
          </a:prstGeom>
        </p:spPr>
        <p:txBody>
          <a:bodyPr wrap="square">
            <a:spAutoFit/>
          </a:bodyPr>
          <a:lstStyle/>
          <a:p>
            <a:r>
              <a:rPr lang="es-CL" sz="2000" dirty="0">
                <a:solidFill>
                  <a:srgbClr val="222222"/>
                </a:solidFill>
                <a:latin typeface="Arial" panose="020B0604020202020204" pitchFamily="34" charset="0"/>
              </a:rPr>
              <a:t>Nadie estará sometido a esclavitud ni a servidumbre, la esclavitud y la </a:t>
            </a:r>
            <a:r>
              <a:rPr lang="es-CL" sz="2000" b="1" dirty="0">
                <a:solidFill>
                  <a:srgbClr val="FF0000"/>
                </a:solidFill>
                <a:latin typeface="Arial" panose="020B0604020202020204" pitchFamily="34" charset="0"/>
              </a:rPr>
              <a:t>trata de esclavos están prohibidas en todas sus formas.</a:t>
            </a:r>
            <a:br>
              <a:rPr lang="es-CL" sz="2000" b="1" dirty="0">
                <a:solidFill>
                  <a:srgbClr val="FF0000"/>
                </a:solidFill>
                <a:latin typeface="Arial" panose="020B0604020202020204" pitchFamily="34" charset="0"/>
              </a:rPr>
            </a:br>
            <a:r>
              <a:rPr lang="es-CL" sz="2000" b="1" dirty="0">
                <a:solidFill>
                  <a:srgbClr val="FF0000"/>
                </a:solidFill>
                <a:latin typeface="Arial" panose="020B0604020202020204" pitchFamily="34" charset="0"/>
              </a:rPr>
              <a:t>Nadie será sometido a torturas</a:t>
            </a:r>
            <a:r>
              <a:rPr lang="es-CL" sz="2000" dirty="0">
                <a:solidFill>
                  <a:srgbClr val="222222"/>
                </a:solidFill>
                <a:latin typeface="Arial" panose="020B0604020202020204" pitchFamily="34" charset="0"/>
              </a:rPr>
              <a:t> ni a penas o tratos crueles, inhumanos o degradantes.</a:t>
            </a:r>
          </a:p>
          <a:p>
            <a:endParaRPr lang="es-CL" sz="2000" dirty="0">
              <a:solidFill>
                <a:srgbClr val="222222"/>
              </a:solidFill>
              <a:latin typeface="Arial" panose="020B0604020202020204" pitchFamily="34" charset="0"/>
            </a:endParaRPr>
          </a:p>
          <a:p>
            <a:br>
              <a:rPr lang="es-CL" sz="2000" dirty="0"/>
            </a:br>
            <a:r>
              <a:rPr lang="es-CL" sz="2000" dirty="0">
                <a:solidFill>
                  <a:srgbClr val="222222"/>
                </a:solidFill>
                <a:latin typeface="Arial" panose="020B0604020202020204" pitchFamily="34" charset="0"/>
              </a:rPr>
              <a:t>Toda persona acusada de delito tiene derecho a que se presuma su inocencia mientras no se pruebe su culpabilidad[...]</a:t>
            </a:r>
            <a:endParaRPr lang="es-CL" sz="2000" dirty="0"/>
          </a:p>
        </p:txBody>
      </p:sp>
    </p:spTree>
    <p:extLst>
      <p:ext uri="{BB962C8B-B14F-4D97-AF65-F5344CB8AC3E}">
        <p14:creationId xmlns:p14="http://schemas.microsoft.com/office/powerpoint/2010/main" val="20875679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6" name="CuadroTexto 5"/>
          <p:cNvSpPr txBox="1"/>
          <p:nvPr/>
        </p:nvSpPr>
        <p:spPr>
          <a:xfrm>
            <a:off x="684212" y="1421671"/>
            <a:ext cx="8002587" cy="523220"/>
          </a:xfrm>
          <a:prstGeom prst="rect">
            <a:avLst/>
          </a:prstGeom>
          <a:solidFill>
            <a:schemeClr val="tx1">
              <a:lumMod val="85000"/>
            </a:schemeClr>
          </a:solidFill>
        </p:spPr>
        <p:txBody>
          <a:bodyPr wrap="square" rtlCol="0">
            <a:spAutoFit/>
          </a:bodyPr>
          <a:lstStyle/>
          <a:p>
            <a:r>
              <a:rPr lang="es-CL" sz="2800" dirty="0">
                <a:solidFill>
                  <a:schemeClr val="bg1"/>
                </a:solidFill>
              </a:rPr>
              <a:t>Declaración Universal de los Derechos Humanos</a:t>
            </a:r>
          </a:p>
        </p:txBody>
      </p:sp>
      <p:sp>
        <p:nvSpPr>
          <p:cNvPr id="7" name="CuadroTexto 6"/>
          <p:cNvSpPr txBox="1"/>
          <p:nvPr/>
        </p:nvSpPr>
        <p:spPr>
          <a:xfrm>
            <a:off x="640258" y="2153635"/>
            <a:ext cx="7676157" cy="830997"/>
          </a:xfrm>
          <a:prstGeom prst="rect">
            <a:avLst/>
          </a:prstGeom>
          <a:noFill/>
        </p:spPr>
        <p:txBody>
          <a:bodyPr wrap="square" rtlCol="0">
            <a:spAutoFit/>
          </a:bodyPr>
          <a:lstStyle/>
          <a:p>
            <a:r>
              <a:rPr lang="es-CL" sz="2400" i="1" dirty="0">
                <a:solidFill>
                  <a:schemeClr val="bg1"/>
                </a:solidFill>
              </a:rPr>
              <a:t>Los artículos 12 a 17</a:t>
            </a:r>
            <a:r>
              <a:rPr lang="es-CL" sz="2400" dirty="0">
                <a:solidFill>
                  <a:schemeClr val="bg1"/>
                </a:solidFill>
              </a:rPr>
              <a:t> recogen </a:t>
            </a:r>
            <a:r>
              <a:rPr lang="es-CL" sz="2400" b="1" dirty="0">
                <a:solidFill>
                  <a:srgbClr val="FF0000"/>
                </a:solidFill>
              </a:rPr>
              <a:t>derechos del individuo en relación con la comunidad.</a:t>
            </a:r>
            <a:endParaRPr lang="es-CL" sz="2400" dirty="0">
              <a:solidFill>
                <a:srgbClr val="FF0000"/>
              </a:solidFill>
            </a:endParaRPr>
          </a:p>
        </p:txBody>
      </p:sp>
      <p:sp>
        <p:nvSpPr>
          <p:cNvPr id="3" name="Rectángulo 2"/>
          <p:cNvSpPr/>
          <p:nvPr/>
        </p:nvSpPr>
        <p:spPr>
          <a:xfrm>
            <a:off x="467544" y="3573016"/>
            <a:ext cx="7200800" cy="1631216"/>
          </a:xfrm>
          <a:prstGeom prst="rect">
            <a:avLst/>
          </a:prstGeom>
        </p:spPr>
        <p:txBody>
          <a:bodyPr wrap="square">
            <a:spAutoFit/>
          </a:bodyPr>
          <a:lstStyle/>
          <a:p>
            <a:r>
              <a:rPr lang="es-CL" sz="2000" dirty="0">
                <a:solidFill>
                  <a:srgbClr val="222222"/>
                </a:solidFill>
                <a:latin typeface="Arial" panose="020B0604020202020204" pitchFamily="34" charset="0"/>
              </a:rPr>
              <a:t>Toda persona tiene derecho a salir de cualquier país, incluso del propio, y a regresar a su país.</a:t>
            </a:r>
          </a:p>
          <a:p>
            <a:br>
              <a:rPr lang="es-CL" sz="2000" dirty="0"/>
            </a:br>
            <a:r>
              <a:rPr lang="es-CL" sz="2000" dirty="0">
                <a:solidFill>
                  <a:srgbClr val="222222"/>
                </a:solidFill>
                <a:latin typeface="Arial" panose="020B0604020202020204" pitchFamily="34" charset="0"/>
              </a:rPr>
              <a:t>Toda persona tiene derecho a la propiedad, individual y colectivamente.</a:t>
            </a:r>
            <a:endParaRPr lang="es-CL" sz="2000" dirty="0"/>
          </a:p>
        </p:txBody>
      </p:sp>
    </p:spTree>
    <p:extLst>
      <p:ext uri="{BB962C8B-B14F-4D97-AF65-F5344CB8AC3E}">
        <p14:creationId xmlns:p14="http://schemas.microsoft.com/office/powerpoint/2010/main" val="2671973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6" name="CuadroTexto 5"/>
          <p:cNvSpPr txBox="1"/>
          <p:nvPr/>
        </p:nvSpPr>
        <p:spPr>
          <a:xfrm>
            <a:off x="684212" y="1421671"/>
            <a:ext cx="8002587" cy="523220"/>
          </a:xfrm>
          <a:prstGeom prst="rect">
            <a:avLst/>
          </a:prstGeom>
          <a:solidFill>
            <a:schemeClr val="tx1">
              <a:lumMod val="85000"/>
            </a:schemeClr>
          </a:solidFill>
        </p:spPr>
        <p:txBody>
          <a:bodyPr wrap="square" rtlCol="0">
            <a:spAutoFit/>
          </a:bodyPr>
          <a:lstStyle/>
          <a:p>
            <a:r>
              <a:rPr lang="es-CL" sz="2800" dirty="0">
                <a:solidFill>
                  <a:schemeClr val="bg1"/>
                </a:solidFill>
              </a:rPr>
              <a:t>Declaración Universal de los Derechos Humanos</a:t>
            </a:r>
          </a:p>
        </p:txBody>
      </p:sp>
      <p:sp>
        <p:nvSpPr>
          <p:cNvPr id="7" name="CuadroTexto 6"/>
          <p:cNvSpPr txBox="1"/>
          <p:nvPr/>
        </p:nvSpPr>
        <p:spPr>
          <a:xfrm>
            <a:off x="640259" y="2122039"/>
            <a:ext cx="7892181" cy="830997"/>
          </a:xfrm>
          <a:prstGeom prst="rect">
            <a:avLst/>
          </a:prstGeom>
          <a:noFill/>
        </p:spPr>
        <p:txBody>
          <a:bodyPr wrap="square" rtlCol="0">
            <a:spAutoFit/>
          </a:bodyPr>
          <a:lstStyle/>
          <a:p>
            <a:r>
              <a:rPr lang="es-CL" sz="2400" i="1" dirty="0">
                <a:solidFill>
                  <a:schemeClr val="bg1"/>
                </a:solidFill>
              </a:rPr>
              <a:t>Los artículos 18 a 21</a:t>
            </a:r>
            <a:r>
              <a:rPr lang="es-CL" sz="2400" dirty="0">
                <a:solidFill>
                  <a:schemeClr val="bg1"/>
                </a:solidFill>
              </a:rPr>
              <a:t> recogen </a:t>
            </a:r>
            <a:r>
              <a:rPr lang="es-CL" sz="2400" b="1" dirty="0">
                <a:solidFill>
                  <a:srgbClr val="FF0000"/>
                </a:solidFill>
              </a:rPr>
              <a:t>derechos de pensamiento, de conciencia, de religión y libertades políticas.</a:t>
            </a:r>
            <a:endParaRPr lang="es-CL" sz="2400" dirty="0">
              <a:solidFill>
                <a:srgbClr val="FF0000"/>
              </a:solidFill>
            </a:endParaRPr>
          </a:p>
        </p:txBody>
      </p:sp>
      <p:sp>
        <p:nvSpPr>
          <p:cNvPr id="3" name="Rectángulo 2"/>
          <p:cNvSpPr/>
          <p:nvPr/>
        </p:nvSpPr>
        <p:spPr>
          <a:xfrm>
            <a:off x="633388" y="3068960"/>
            <a:ext cx="7611020" cy="3785652"/>
          </a:xfrm>
          <a:prstGeom prst="rect">
            <a:avLst/>
          </a:prstGeom>
        </p:spPr>
        <p:txBody>
          <a:bodyPr wrap="square">
            <a:spAutoFit/>
          </a:bodyPr>
          <a:lstStyle/>
          <a:p>
            <a:r>
              <a:rPr lang="es-CL" sz="2000" dirty="0">
                <a:solidFill>
                  <a:srgbClr val="222222"/>
                </a:solidFill>
                <a:latin typeface="Arial" panose="020B0604020202020204" pitchFamily="34" charset="0"/>
              </a:rPr>
              <a:t>Toda persona tiene derecho a la libertad de pensamiento, de conciencia y de religión; este derecho incluye la libertad de cambiar de religión o de Creencia, así como la libertad de manifestar su religión o su creencia, individual y colectivamente, tanto en público como en privado, por la enseñanza, la práctica, el culto y la observancia.</a:t>
            </a:r>
          </a:p>
          <a:p>
            <a:br>
              <a:rPr lang="es-CL" sz="2000" dirty="0"/>
            </a:br>
            <a:r>
              <a:rPr lang="es-CL" sz="2000" dirty="0">
                <a:solidFill>
                  <a:srgbClr val="222222"/>
                </a:solidFill>
                <a:latin typeface="Arial" panose="020B0604020202020204" pitchFamily="34" charset="0"/>
              </a:rPr>
              <a:t>Todo individuo tiene derecho a la libertad de opinión y de expresión; este derecho incluye el de no ser molestado a causa de sus opiniones, el de investigar y recibir informaciones y opiniones, y el de difundirlas, sin limitación de fronteras, por cualquier medio de expresión.</a:t>
            </a:r>
            <a:endParaRPr lang="es-CL" sz="2000" dirty="0"/>
          </a:p>
        </p:txBody>
      </p:sp>
    </p:spTree>
    <p:extLst>
      <p:ext uri="{BB962C8B-B14F-4D97-AF65-F5344CB8AC3E}">
        <p14:creationId xmlns:p14="http://schemas.microsoft.com/office/powerpoint/2010/main" val="1427772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6" name="CuadroTexto 5"/>
          <p:cNvSpPr txBox="1"/>
          <p:nvPr/>
        </p:nvSpPr>
        <p:spPr>
          <a:xfrm>
            <a:off x="684212" y="1421671"/>
            <a:ext cx="8002587" cy="523220"/>
          </a:xfrm>
          <a:prstGeom prst="rect">
            <a:avLst/>
          </a:prstGeom>
          <a:solidFill>
            <a:schemeClr val="tx1">
              <a:lumMod val="85000"/>
            </a:schemeClr>
          </a:solidFill>
        </p:spPr>
        <p:txBody>
          <a:bodyPr wrap="square" rtlCol="0">
            <a:spAutoFit/>
          </a:bodyPr>
          <a:lstStyle/>
          <a:p>
            <a:r>
              <a:rPr lang="es-CL" sz="2800" dirty="0">
                <a:solidFill>
                  <a:schemeClr val="bg1"/>
                </a:solidFill>
              </a:rPr>
              <a:t>Declaración Universal de los Derechos Humanos</a:t>
            </a:r>
          </a:p>
        </p:txBody>
      </p:sp>
      <p:sp>
        <p:nvSpPr>
          <p:cNvPr id="7" name="CuadroTexto 6"/>
          <p:cNvSpPr txBox="1"/>
          <p:nvPr/>
        </p:nvSpPr>
        <p:spPr>
          <a:xfrm>
            <a:off x="633908" y="2042051"/>
            <a:ext cx="7892181" cy="830997"/>
          </a:xfrm>
          <a:prstGeom prst="rect">
            <a:avLst/>
          </a:prstGeom>
          <a:noFill/>
        </p:spPr>
        <p:txBody>
          <a:bodyPr wrap="square" rtlCol="0">
            <a:spAutoFit/>
          </a:bodyPr>
          <a:lstStyle/>
          <a:p>
            <a:r>
              <a:rPr lang="es-CL" sz="2400" dirty="0">
                <a:solidFill>
                  <a:schemeClr val="bg1"/>
                </a:solidFill>
              </a:rPr>
              <a:t>L</a:t>
            </a:r>
            <a:r>
              <a:rPr lang="es-CL" sz="2400" i="1" dirty="0">
                <a:solidFill>
                  <a:schemeClr val="bg1"/>
                </a:solidFill>
              </a:rPr>
              <a:t>os artículos 22 a 27</a:t>
            </a:r>
            <a:r>
              <a:rPr lang="es-CL" sz="2400" dirty="0">
                <a:solidFill>
                  <a:schemeClr val="bg1"/>
                </a:solidFill>
              </a:rPr>
              <a:t> recogen </a:t>
            </a:r>
            <a:r>
              <a:rPr lang="es-CL" sz="2400" b="1" dirty="0">
                <a:solidFill>
                  <a:srgbClr val="FF0000"/>
                </a:solidFill>
              </a:rPr>
              <a:t>derechos económicos, sociales y culturales</a:t>
            </a:r>
            <a:r>
              <a:rPr lang="es-CL" sz="2400" dirty="0">
                <a:solidFill>
                  <a:srgbClr val="FF0000"/>
                </a:solidFill>
              </a:rPr>
              <a:t>.</a:t>
            </a:r>
          </a:p>
        </p:txBody>
      </p:sp>
      <p:sp>
        <p:nvSpPr>
          <p:cNvPr id="2" name="Rectángulo 1"/>
          <p:cNvSpPr/>
          <p:nvPr/>
        </p:nvSpPr>
        <p:spPr>
          <a:xfrm>
            <a:off x="633908" y="3158140"/>
            <a:ext cx="7106444" cy="1877437"/>
          </a:xfrm>
          <a:prstGeom prst="rect">
            <a:avLst/>
          </a:prstGeom>
        </p:spPr>
        <p:txBody>
          <a:bodyPr wrap="square">
            <a:spAutoFit/>
          </a:bodyPr>
          <a:lstStyle/>
          <a:p>
            <a:r>
              <a:rPr lang="es-CL" sz="2000" dirty="0">
                <a:solidFill>
                  <a:srgbClr val="222222"/>
                </a:solidFill>
                <a:latin typeface="Arial" panose="020B0604020202020204" pitchFamily="34" charset="0"/>
              </a:rPr>
              <a:t>Toda persona tiene derecho a un nivel de vida adecuado que le asegure, así como a su familia, la salud, el bienestar, y en especial la alimentación, el vestido, la vivienda, la asistencia médica [...]</a:t>
            </a:r>
          </a:p>
          <a:p>
            <a:br>
              <a:rPr lang="es-CL" dirty="0"/>
            </a:br>
            <a:endParaRPr lang="es-CL" dirty="0"/>
          </a:p>
        </p:txBody>
      </p:sp>
      <p:sp>
        <p:nvSpPr>
          <p:cNvPr id="3" name="Estrella de 5 puntas 2">
            <a:hlinkClick r:id="rId2" action="ppaction://hlinksldjump"/>
          </p:cNvPr>
          <p:cNvSpPr/>
          <p:nvPr/>
        </p:nvSpPr>
        <p:spPr>
          <a:xfrm>
            <a:off x="6804248" y="4581128"/>
            <a:ext cx="648072" cy="576064"/>
          </a:xfrm>
          <a:prstGeom prst="star5">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03681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4" name="Rectángulo 3"/>
          <p:cNvSpPr/>
          <p:nvPr/>
        </p:nvSpPr>
        <p:spPr>
          <a:xfrm>
            <a:off x="136146" y="1308197"/>
            <a:ext cx="8828342" cy="1938992"/>
          </a:xfrm>
          <a:prstGeom prst="rect">
            <a:avLst/>
          </a:prstGeom>
          <a:solidFill>
            <a:schemeClr val="tx1">
              <a:lumMod val="95000"/>
            </a:schemeClr>
          </a:solidFill>
          <a:ln>
            <a:solidFill>
              <a:schemeClr val="tx2">
                <a:lumMod val="25000"/>
              </a:schemeClr>
            </a:solidFill>
          </a:ln>
        </p:spPr>
        <p:txBody>
          <a:bodyPr wrap="square">
            <a:spAutoFit/>
          </a:bodyPr>
          <a:lstStyle/>
          <a:p>
            <a:pPr algn="just"/>
            <a:r>
              <a:rPr lang="es-ES" sz="2000" dirty="0">
                <a:solidFill>
                  <a:schemeClr val="bg1"/>
                </a:solidFill>
              </a:rPr>
              <a:t>La Convención Americana sobre Derechos Humanos (CADH; también llamada «Pacto de San José») fue suscrita, tras la Conferencia Especializada Interamericana de Derechos Humanos, el 22 de noviembre de 1969 en la ciudad de San José en Costa Rica y entró en vigencia el 18 de julio de 1978.</a:t>
            </a:r>
          </a:p>
          <a:p>
            <a:pPr algn="just"/>
            <a:r>
              <a:rPr lang="es-ES" sz="2000" dirty="0">
                <a:solidFill>
                  <a:schemeClr val="bg1"/>
                </a:solidFill>
              </a:rPr>
              <a:t> Es el tratado más importante del sistema interamericano de promoción y protección de los derechos humanos.</a:t>
            </a:r>
            <a:endParaRPr lang="en-US" sz="2000" dirty="0">
              <a:solidFill>
                <a:schemeClr val="bg1"/>
              </a:solidFill>
            </a:endParaRPr>
          </a:p>
        </p:txBody>
      </p:sp>
      <p:sp>
        <p:nvSpPr>
          <p:cNvPr id="5" name="Rectángulo 4"/>
          <p:cNvSpPr/>
          <p:nvPr/>
        </p:nvSpPr>
        <p:spPr>
          <a:xfrm>
            <a:off x="187621" y="3545635"/>
            <a:ext cx="8828342" cy="2862322"/>
          </a:xfrm>
          <a:prstGeom prst="rect">
            <a:avLst/>
          </a:prstGeom>
          <a:solidFill>
            <a:schemeClr val="tx1">
              <a:lumMod val="95000"/>
            </a:schemeClr>
          </a:solidFill>
          <a:ln>
            <a:solidFill>
              <a:schemeClr val="tx2">
                <a:lumMod val="25000"/>
              </a:schemeClr>
            </a:solidFill>
          </a:ln>
        </p:spPr>
        <p:txBody>
          <a:bodyPr wrap="square">
            <a:spAutoFit/>
          </a:bodyPr>
          <a:lstStyle/>
          <a:p>
            <a:pPr algn="just"/>
            <a:r>
              <a:rPr lang="es-ES" sz="2000" dirty="0">
                <a:solidFill>
                  <a:schemeClr val="bg1"/>
                </a:solidFill>
              </a:rPr>
              <a:t>A la fecha, 23 Estados son parte de la Convención: Argentina, Barbados, Bolivia, Brasil, Chile, Colombia, Costa Rica, Dominica, Ecuador, El Salvador, Granada, Guatemala, Haití, Honduras, Jamaica, México, Nicaragua, Panamá, Paraguay, Perú, República Dominicana, Surinam y Uruguay.​</a:t>
            </a:r>
          </a:p>
          <a:p>
            <a:pPr algn="just"/>
            <a:endParaRPr lang="es-ES" sz="2000" dirty="0">
              <a:solidFill>
                <a:schemeClr val="bg1"/>
              </a:solidFill>
            </a:endParaRPr>
          </a:p>
          <a:p>
            <a:pPr algn="just"/>
            <a:r>
              <a:rPr lang="es-ES" sz="2000" dirty="0">
                <a:solidFill>
                  <a:schemeClr val="bg1"/>
                </a:solidFill>
              </a:rPr>
              <a:t>Trinidad y Tobago renunció a la Convención el 26 de mayo de 1998, sufriendo efecto el 28 de mayo de 1999. </a:t>
            </a:r>
          </a:p>
          <a:p>
            <a:pPr algn="just"/>
            <a:r>
              <a:rPr lang="es-ES" sz="2000" dirty="0">
                <a:solidFill>
                  <a:schemeClr val="bg1"/>
                </a:solidFill>
              </a:rPr>
              <a:t>Igualmente lo hizo Venezuela en el 2012, surtiendo efecto el 10 de septiembre de 2013.</a:t>
            </a:r>
            <a:endParaRPr lang="en-US" sz="2000" dirty="0">
              <a:solidFill>
                <a:schemeClr val="bg1"/>
              </a:solidFill>
            </a:endParaRPr>
          </a:p>
        </p:txBody>
      </p:sp>
      <p:sp>
        <p:nvSpPr>
          <p:cNvPr id="11" name="Estrella de 5 puntas 10">
            <a:hlinkClick r:id="rId2" action="ppaction://hlinksldjump"/>
          </p:cNvPr>
          <p:cNvSpPr/>
          <p:nvPr/>
        </p:nvSpPr>
        <p:spPr>
          <a:xfrm>
            <a:off x="7740352" y="6307060"/>
            <a:ext cx="504056" cy="450043"/>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uadroTexto 1"/>
          <p:cNvSpPr txBox="1"/>
          <p:nvPr/>
        </p:nvSpPr>
        <p:spPr>
          <a:xfrm>
            <a:off x="2627784" y="3789040"/>
            <a:ext cx="3198312" cy="1569660"/>
          </a:xfrm>
          <a:prstGeom prst="rect">
            <a:avLst/>
          </a:prstGeom>
          <a:solidFill>
            <a:schemeClr val="bg2"/>
          </a:solidFill>
        </p:spPr>
        <p:txBody>
          <a:bodyPr wrap="none" rtlCol="0">
            <a:spAutoFit/>
          </a:bodyPr>
          <a:lstStyle/>
          <a:p>
            <a:pPr algn="ctr"/>
            <a:r>
              <a:rPr lang="es-ES" sz="3200" dirty="0"/>
              <a:t>¿</a:t>
            </a:r>
            <a:r>
              <a:rPr lang="es-ES" sz="3200"/>
              <a:t>Estados Unidos </a:t>
            </a:r>
            <a:r>
              <a:rPr lang="es-ES" sz="3200" dirty="0"/>
              <a:t>?</a:t>
            </a:r>
          </a:p>
          <a:p>
            <a:pPr algn="ctr"/>
            <a:r>
              <a:rPr lang="es-ES" sz="3200" dirty="0"/>
              <a:t>¿Canadá?</a:t>
            </a:r>
          </a:p>
          <a:p>
            <a:pPr algn="ctr"/>
            <a:r>
              <a:rPr lang="es-ES" sz="3200" dirty="0"/>
              <a:t>¿Cuba?</a:t>
            </a:r>
            <a:endParaRPr lang="en-US" sz="3200" dirty="0"/>
          </a:p>
        </p:txBody>
      </p:sp>
    </p:spTree>
    <p:extLst>
      <p:ext uri="{BB962C8B-B14F-4D97-AF65-F5344CB8AC3E}">
        <p14:creationId xmlns:p14="http://schemas.microsoft.com/office/powerpoint/2010/main" val="1663027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5" name="Rectángulo 4"/>
          <p:cNvSpPr/>
          <p:nvPr/>
        </p:nvSpPr>
        <p:spPr>
          <a:xfrm>
            <a:off x="468438" y="1916832"/>
            <a:ext cx="8280275" cy="400110"/>
          </a:xfrm>
          <a:prstGeom prst="rect">
            <a:avLst/>
          </a:prstGeom>
        </p:spPr>
        <p:txBody>
          <a:bodyPr wrap="square">
            <a:spAutoFit/>
          </a:bodyPr>
          <a:lstStyle/>
          <a:p>
            <a:endParaRPr lang="es-CL" sz="2000" dirty="0">
              <a:solidFill>
                <a:schemeClr val="bg1"/>
              </a:solidFill>
            </a:endParaRPr>
          </a:p>
        </p:txBody>
      </p:sp>
      <p:sp>
        <p:nvSpPr>
          <p:cNvPr id="6" name="CuadroTexto 5"/>
          <p:cNvSpPr txBox="1"/>
          <p:nvPr/>
        </p:nvSpPr>
        <p:spPr>
          <a:xfrm>
            <a:off x="899448" y="404664"/>
            <a:ext cx="7277087" cy="523220"/>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CL" sz="2800" dirty="0">
                <a:solidFill>
                  <a:schemeClr val="bg1"/>
                </a:solidFill>
              </a:rPr>
              <a:t>Jerarquía en los Derechos Humanos</a:t>
            </a:r>
          </a:p>
        </p:txBody>
      </p:sp>
      <p:sp>
        <p:nvSpPr>
          <p:cNvPr id="2" name="CuadroTexto 1"/>
          <p:cNvSpPr txBox="1"/>
          <p:nvPr/>
        </p:nvSpPr>
        <p:spPr>
          <a:xfrm>
            <a:off x="141511" y="1268760"/>
            <a:ext cx="8860977" cy="2954655"/>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just"/>
            <a:r>
              <a:rPr lang="es-ES" dirty="0">
                <a:solidFill>
                  <a:schemeClr val="bg1"/>
                </a:solidFill>
              </a:rPr>
              <a:t> </a:t>
            </a:r>
            <a:r>
              <a:rPr lang="es-ES" sz="2400" dirty="0">
                <a:solidFill>
                  <a:schemeClr val="bg1"/>
                </a:solidFill>
              </a:rPr>
              <a:t>La Constitución Política del Estado en su artículo 5 indica:</a:t>
            </a:r>
          </a:p>
          <a:p>
            <a:pPr algn="just"/>
            <a:endParaRPr lang="es-ES" sz="2400" dirty="0">
              <a:solidFill>
                <a:schemeClr val="bg1"/>
              </a:solidFill>
            </a:endParaRPr>
          </a:p>
          <a:p>
            <a:pPr algn="just"/>
            <a:r>
              <a:rPr lang="es-ES" sz="2400" i="1" dirty="0">
                <a:solidFill>
                  <a:schemeClr val="bg1"/>
                </a:solidFill>
              </a:rPr>
              <a:t>“</a:t>
            </a:r>
            <a:r>
              <a:rPr lang="es-MX" sz="2400" i="1" dirty="0">
                <a:solidFill>
                  <a:schemeClr val="bg1"/>
                </a:solidFill>
              </a:rPr>
              <a:t>El ejercicio de la soberanía reconoce como limitación el respeto a los derechos esenciales que emanan de la naturaleza humana. </a:t>
            </a:r>
            <a:r>
              <a:rPr lang="es-ES" sz="2400" i="1" dirty="0">
                <a:solidFill>
                  <a:schemeClr val="bg1"/>
                </a:solidFill>
              </a:rPr>
              <a:t>Es deber de los órganos del Estado respetar y promover tales derechos garantizados por esta Constitución, así como por los tratados internacionales ratificados por Chile”</a:t>
            </a:r>
          </a:p>
          <a:p>
            <a:endParaRPr lang="en-US" dirty="0">
              <a:solidFill>
                <a:schemeClr val="bg1"/>
              </a:solidFill>
            </a:endParaRPr>
          </a:p>
        </p:txBody>
      </p:sp>
      <p:sp>
        <p:nvSpPr>
          <p:cNvPr id="3" name="CuadroTexto 2"/>
          <p:cNvSpPr txBox="1"/>
          <p:nvPr/>
        </p:nvSpPr>
        <p:spPr>
          <a:xfrm>
            <a:off x="652818" y="4564291"/>
            <a:ext cx="8127289" cy="1323439"/>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sz="2000" dirty="0">
                <a:solidFill>
                  <a:schemeClr val="bg1"/>
                </a:solidFill>
              </a:rPr>
              <a:t>Sobre lo anterior existen 2 visiones en Chile sobre la jerarquía de los </a:t>
            </a:r>
          </a:p>
          <a:p>
            <a:pPr algn="ctr"/>
            <a:r>
              <a:rPr lang="es-ES" sz="2000" dirty="0">
                <a:solidFill>
                  <a:schemeClr val="bg1"/>
                </a:solidFill>
              </a:rPr>
              <a:t>Tratados y Convenciones de DDHH, algunos estipulan que están al mismo</a:t>
            </a:r>
          </a:p>
          <a:p>
            <a:pPr algn="ctr"/>
            <a:r>
              <a:rPr lang="es-ES" sz="2000" dirty="0">
                <a:solidFill>
                  <a:schemeClr val="bg1"/>
                </a:solidFill>
              </a:rPr>
              <a:t>nivel de la Constitución y otros consideran que están bajo esta pero, en todo </a:t>
            </a:r>
          </a:p>
          <a:p>
            <a:pPr algn="ctr"/>
            <a:r>
              <a:rPr lang="es-ES" sz="2000" dirty="0">
                <a:solidFill>
                  <a:schemeClr val="bg1"/>
                </a:solidFill>
              </a:rPr>
              <a:t>caso sobre las leyes.</a:t>
            </a:r>
            <a:endParaRPr lang="en-US" sz="2000" dirty="0">
              <a:solidFill>
                <a:schemeClr val="bg1"/>
              </a:solidFill>
            </a:endParaRPr>
          </a:p>
        </p:txBody>
      </p:sp>
    </p:spTree>
    <p:extLst>
      <p:ext uri="{BB962C8B-B14F-4D97-AF65-F5344CB8AC3E}">
        <p14:creationId xmlns:p14="http://schemas.microsoft.com/office/powerpoint/2010/main" val="233057775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4462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5" name="Rectángulo 4"/>
          <p:cNvSpPr/>
          <p:nvPr/>
        </p:nvSpPr>
        <p:spPr>
          <a:xfrm>
            <a:off x="684213" y="-1187648"/>
            <a:ext cx="7848227" cy="1200329"/>
          </a:xfrm>
          <a:prstGeom prst="rect">
            <a:avLst/>
          </a:prstGeom>
        </p:spPr>
        <p:txBody>
          <a:bodyPr wrap="square">
            <a:spAutoFit/>
          </a:bodyPr>
          <a:lstStyle/>
          <a:p>
            <a:r>
              <a:rPr lang="es-CL" dirty="0"/>
              <a:t>Violación de los Derechos Humanos</a:t>
            </a:r>
          </a:p>
          <a:p>
            <a:r>
              <a:rPr lang="es-CL" dirty="0"/>
              <a:t> Los particulares, al usar violencia en contra de los policías, no cometen violación a los</a:t>
            </a:r>
          </a:p>
          <a:p>
            <a:r>
              <a:rPr lang="es-CL" dirty="0"/>
              <a:t>DD.HH., sino delitos que deben ser perseguidos por el Estado, aplicando la</a:t>
            </a:r>
          </a:p>
        </p:txBody>
      </p:sp>
      <p:sp>
        <p:nvSpPr>
          <p:cNvPr id="7" name="Rectángulo 6"/>
          <p:cNvSpPr/>
          <p:nvPr/>
        </p:nvSpPr>
        <p:spPr>
          <a:xfrm>
            <a:off x="179512" y="986043"/>
            <a:ext cx="4176464" cy="5940088"/>
          </a:xfrm>
          <a:prstGeom prst="rect">
            <a:avLst/>
          </a:prstGeom>
          <a:solidFill>
            <a:schemeClr val="tx1">
              <a:lumMod val="85000"/>
            </a:schemeClr>
          </a:solidFill>
        </p:spPr>
        <p:txBody>
          <a:bodyPr wrap="square">
            <a:spAutoFit/>
          </a:bodyPr>
          <a:lstStyle/>
          <a:p>
            <a:r>
              <a:rPr lang="es-CL" sz="2000" b="1" dirty="0">
                <a:solidFill>
                  <a:schemeClr val="bg1"/>
                </a:solidFill>
              </a:rPr>
              <a:t>Violación de los Derechos Humanos </a:t>
            </a:r>
          </a:p>
          <a:p>
            <a:r>
              <a:rPr lang="es-CL" sz="2000" u="sng" dirty="0">
                <a:solidFill>
                  <a:schemeClr val="bg1"/>
                </a:solidFill>
              </a:rPr>
              <a:t>Los particulares</a:t>
            </a:r>
            <a:r>
              <a:rPr lang="es-CL" sz="2000" dirty="0">
                <a:solidFill>
                  <a:schemeClr val="bg1"/>
                </a:solidFill>
              </a:rPr>
              <a:t>, al usar violencia en contra de los policías, no cometen violación a los DD.HH., sino delitos que deben ser perseguidos por el Estado, aplicando la legislación propia de un Estado de Derecho y la participación de sus órganos competentes: Policía, fiscales, jueces, etcétera. </a:t>
            </a:r>
          </a:p>
          <a:p>
            <a:r>
              <a:rPr lang="es-CL" sz="2000" dirty="0">
                <a:solidFill>
                  <a:schemeClr val="bg1"/>
                </a:solidFill>
              </a:rPr>
              <a:t>En cambio, si la violencia o los delitos son cometidos por la policía en contra de particulares, es el Estado, a través de sus agentes, quien está violando los DD.HH.es decir que </a:t>
            </a:r>
            <a:r>
              <a:rPr lang="es-CL" sz="2000" u="sng" dirty="0">
                <a:solidFill>
                  <a:schemeClr val="bg1"/>
                </a:solidFill>
              </a:rPr>
              <a:t>solo es el ESTADO el que podría violar los Derechos Humanos,</a:t>
            </a:r>
            <a:r>
              <a:rPr lang="es-CL" sz="2000" dirty="0">
                <a:solidFill>
                  <a:schemeClr val="bg1"/>
                </a:solidFill>
              </a:rPr>
              <a:t> en cambio, cuando lo hace alguien más se denomina DELITO. </a:t>
            </a:r>
          </a:p>
        </p:txBody>
      </p:sp>
      <p:pic>
        <p:nvPicPr>
          <p:cNvPr id="15" name="Imagen 14"/>
          <p:cNvPicPr>
            <a:picLocks noChangeAspect="1"/>
          </p:cNvPicPr>
          <p:nvPr/>
        </p:nvPicPr>
        <p:blipFill>
          <a:blip r:embed="rId2"/>
          <a:stretch>
            <a:fillRect/>
          </a:stretch>
        </p:blipFill>
        <p:spPr>
          <a:xfrm>
            <a:off x="5077564" y="1200329"/>
            <a:ext cx="2951272" cy="3912543"/>
          </a:xfrm>
          <a:prstGeom prst="rect">
            <a:avLst/>
          </a:prstGeom>
        </p:spPr>
      </p:pic>
      <p:pic>
        <p:nvPicPr>
          <p:cNvPr id="17" name="Imagen 16"/>
          <p:cNvPicPr>
            <a:picLocks noChangeAspect="1"/>
          </p:cNvPicPr>
          <p:nvPr/>
        </p:nvPicPr>
        <p:blipFill>
          <a:blip r:embed="rId3"/>
          <a:stretch>
            <a:fillRect/>
          </a:stretch>
        </p:blipFill>
        <p:spPr>
          <a:xfrm>
            <a:off x="5047160" y="5397202"/>
            <a:ext cx="1066800" cy="1200150"/>
          </a:xfrm>
          <a:prstGeom prst="rect">
            <a:avLst/>
          </a:prstGeom>
        </p:spPr>
      </p:pic>
      <p:sp>
        <p:nvSpPr>
          <p:cNvPr id="18" name="CuadroTexto 17"/>
          <p:cNvSpPr txBox="1"/>
          <p:nvPr/>
        </p:nvSpPr>
        <p:spPr>
          <a:xfrm>
            <a:off x="6485532" y="5489881"/>
            <a:ext cx="1304716" cy="923330"/>
          </a:xfrm>
          <a:prstGeom prst="rect">
            <a:avLst/>
          </a:prstGeom>
          <a:noFill/>
        </p:spPr>
        <p:txBody>
          <a:bodyPr wrap="none" rtlCol="0">
            <a:spAutoFit/>
          </a:bodyPr>
          <a:lstStyle/>
          <a:p>
            <a:r>
              <a:rPr lang="es-CL" dirty="0">
                <a:solidFill>
                  <a:schemeClr val="bg1"/>
                </a:solidFill>
              </a:rPr>
              <a:t>Manual de</a:t>
            </a:r>
          </a:p>
          <a:p>
            <a:r>
              <a:rPr lang="es-CL" dirty="0">
                <a:solidFill>
                  <a:schemeClr val="bg1"/>
                </a:solidFill>
              </a:rPr>
              <a:t>Carabineros</a:t>
            </a:r>
          </a:p>
          <a:p>
            <a:r>
              <a:rPr lang="es-CL" dirty="0">
                <a:solidFill>
                  <a:schemeClr val="bg1"/>
                </a:solidFill>
              </a:rPr>
              <a:t>de Chile.</a:t>
            </a:r>
          </a:p>
        </p:txBody>
      </p:sp>
    </p:spTree>
    <p:extLst>
      <p:ext uri="{BB962C8B-B14F-4D97-AF65-F5344CB8AC3E}">
        <p14:creationId xmlns:p14="http://schemas.microsoft.com/office/powerpoint/2010/main" val="14894010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2" name="Rectángulo 1"/>
          <p:cNvSpPr/>
          <p:nvPr/>
        </p:nvSpPr>
        <p:spPr>
          <a:xfrm>
            <a:off x="144462" y="1086136"/>
            <a:ext cx="8892033" cy="1323439"/>
          </a:xfrm>
          <a:prstGeom prst="rect">
            <a:avLst/>
          </a:prstGeom>
          <a:solidFill>
            <a:schemeClr val="tx1">
              <a:lumMod val="85000"/>
            </a:schemeClr>
          </a:solidFill>
        </p:spPr>
        <p:txBody>
          <a:bodyPr wrap="square">
            <a:spAutoFit/>
          </a:bodyPr>
          <a:lstStyle/>
          <a:p>
            <a:r>
              <a:rPr lang="es-CL" sz="2000" dirty="0">
                <a:solidFill>
                  <a:schemeClr val="bg1"/>
                </a:solidFill>
              </a:rPr>
              <a:t>Sin embargo, hay ocasiones en que el Estado sí puede cometer violación a los Derechos Humanos de los policías. ¿Cuándo? Por ejemplo, cuando no los provee del equipo adecuado para controlar los desórdenes públicos o cuando no están capacitados para enfrentarlos, o si reciben órdenes que los pongan en peligro. </a:t>
            </a:r>
          </a:p>
        </p:txBody>
      </p:sp>
      <p:sp>
        <p:nvSpPr>
          <p:cNvPr id="3" name="Rectángulo 2"/>
          <p:cNvSpPr/>
          <p:nvPr/>
        </p:nvSpPr>
        <p:spPr>
          <a:xfrm>
            <a:off x="144461" y="2559607"/>
            <a:ext cx="8892033" cy="1631216"/>
          </a:xfrm>
          <a:prstGeom prst="rect">
            <a:avLst/>
          </a:prstGeom>
          <a:solidFill>
            <a:schemeClr val="tx1">
              <a:lumMod val="85000"/>
            </a:schemeClr>
          </a:solidFill>
        </p:spPr>
        <p:txBody>
          <a:bodyPr wrap="square">
            <a:spAutoFit/>
          </a:bodyPr>
          <a:lstStyle/>
          <a:p>
            <a:r>
              <a:rPr lang="es-CL" sz="2000" dirty="0">
                <a:solidFill>
                  <a:schemeClr val="bg1"/>
                </a:solidFill>
              </a:rPr>
              <a:t>Ahora, si un policía es víctima de violencia y no hay persecución diligente de los responsables, podría existir violación de Derechos Humanos en perjuicio del funcionario. Con todo, tanto los particulares como los policías pueden recurrir a Cortes Internacionales de Justicia si el Estado no les brinda la justicia a que tienen derecho.</a:t>
            </a:r>
          </a:p>
        </p:txBody>
      </p:sp>
      <p:pic>
        <p:nvPicPr>
          <p:cNvPr id="4" name="Imagen 3"/>
          <p:cNvPicPr>
            <a:picLocks noChangeAspect="1"/>
          </p:cNvPicPr>
          <p:nvPr/>
        </p:nvPicPr>
        <p:blipFill>
          <a:blip r:embed="rId2"/>
          <a:stretch>
            <a:fillRect/>
          </a:stretch>
        </p:blipFill>
        <p:spPr>
          <a:xfrm>
            <a:off x="149645" y="4382825"/>
            <a:ext cx="3291320" cy="2193043"/>
          </a:xfrm>
          <a:prstGeom prst="rect">
            <a:avLst/>
          </a:prstGeom>
        </p:spPr>
      </p:pic>
      <p:pic>
        <p:nvPicPr>
          <p:cNvPr id="6" name="Imagen 5"/>
          <p:cNvPicPr>
            <a:picLocks noChangeAspect="1"/>
          </p:cNvPicPr>
          <p:nvPr/>
        </p:nvPicPr>
        <p:blipFill>
          <a:blip r:embed="rId3"/>
          <a:stretch>
            <a:fillRect/>
          </a:stretch>
        </p:blipFill>
        <p:spPr>
          <a:xfrm>
            <a:off x="5713908" y="4406214"/>
            <a:ext cx="3178696" cy="2119130"/>
          </a:xfrm>
          <a:prstGeom prst="rect">
            <a:avLst/>
          </a:prstGeom>
        </p:spPr>
      </p:pic>
      <p:pic>
        <p:nvPicPr>
          <p:cNvPr id="7" name="Imagen 6"/>
          <p:cNvPicPr>
            <a:picLocks noChangeAspect="1"/>
          </p:cNvPicPr>
          <p:nvPr/>
        </p:nvPicPr>
        <p:blipFill>
          <a:blip r:embed="rId4"/>
          <a:stretch>
            <a:fillRect/>
          </a:stretch>
        </p:blipFill>
        <p:spPr>
          <a:xfrm>
            <a:off x="4057031" y="4804900"/>
            <a:ext cx="1066892" cy="1201016"/>
          </a:xfrm>
          <a:prstGeom prst="rect">
            <a:avLst/>
          </a:prstGeom>
        </p:spPr>
      </p:pic>
    </p:spTree>
    <p:extLst>
      <p:ext uri="{BB962C8B-B14F-4D97-AF65-F5344CB8AC3E}">
        <p14:creationId xmlns:p14="http://schemas.microsoft.com/office/powerpoint/2010/main" val="3162715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2" name="Rectángulo 1"/>
          <p:cNvSpPr/>
          <p:nvPr/>
        </p:nvSpPr>
        <p:spPr>
          <a:xfrm>
            <a:off x="144462" y="1086136"/>
            <a:ext cx="8892033" cy="1938992"/>
          </a:xfrm>
          <a:prstGeom prst="rect">
            <a:avLst/>
          </a:prstGeom>
          <a:solidFill>
            <a:schemeClr val="tx1">
              <a:lumMod val="85000"/>
            </a:schemeClr>
          </a:solidFill>
        </p:spPr>
        <p:txBody>
          <a:bodyPr wrap="square">
            <a:spAutoFit/>
          </a:bodyPr>
          <a:lstStyle/>
          <a:p>
            <a:r>
              <a:rPr lang="es-CL" sz="2000" dirty="0">
                <a:solidFill>
                  <a:schemeClr val="bg1"/>
                </a:solidFill>
              </a:rPr>
              <a:t>Existe la tesis que SÓLO LOS </a:t>
            </a:r>
            <a:r>
              <a:rPr lang="es-CL" sz="2000">
                <a:solidFill>
                  <a:schemeClr val="bg1"/>
                </a:solidFill>
              </a:rPr>
              <a:t>ESTADOS son </a:t>
            </a:r>
            <a:r>
              <a:rPr lang="es-CL" sz="2000" dirty="0">
                <a:solidFill>
                  <a:schemeClr val="bg1"/>
                </a:solidFill>
              </a:rPr>
              <a:t>los responsables de garantizar el cumplimiento de los DDHH.</a:t>
            </a:r>
          </a:p>
          <a:p>
            <a:endParaRPr lang="es-CL" sz="2000" dirty="0">
              <a:solidFill>
                <a:schemeClr val="bg1"/>
              </a:solidFill>
            </a:endParaRPr>
          </a:p>
          <a:p>
            <a:r>
              <a:rPr lang="es-CL" sz="2000" dirty="0">
                <a:solidFill>
                  <a:schemeClr val="bg1"/>
                </a:solidFill>
              </a:rPr>
              <a:t>Por lo tanto, son SÓLO LOS ESTADOS  los pueden violar.</a:t>
            </a:r>
          </a:p>
          <a:p>
            <a:endParaRPr lang="es-CL" sz="2000" dirty="0">
              <a:solidFill>
                <a:schemeClr val="bg1"/>
              </a:solidFill>
            </a:endParaRPr>
          </a:p>
          <a:p>
            <a:r>
              <a:rPr lang="es-CL" sz="2000" dirty="0">
                <a:solidFill>
                  <a:schemeClr val="bg1"/>
                </a:solidFill>
              </a:rPr>
              <a:t>La tesis es que si no soy responsable de algo, no me pueden imputar.</a:t>
            </a:r>
          </a:p>
        </p:txBody>
      </p:sp>
      <p:pic>
        <p:nvPicPr>
          <p:cNvPr id="5" name="Imagen 4"/>
          <p:cNvPicPr>
            <a:picLocks noChangeAspect="1"/>
          </p:cNvPicPr>
          <p:nvPr/>
        </p:nvPicPr>
        <p:blipFill>
          <a:blip r:embed="rId2"/>
          <a:stretch>
            <a:fillRect/>
          </a:stretch>
        </p:blipFill>
        <p:spPr>
          <a:xfrm>
            <a:off x="396431" y="4459180"/>
            <a:ext cx="3635896" cy="1967020"/>
          </a:xfrm>
          <a:prstGeom prst="rect">
            <a:avLst/>
          </a:prstGeom>
        </p:spPr>
      </p:pic>
      <p:pic>
        <p:nvPicPr>
          <p:cNvPr id="11" name="Imagen 10"/>
          <p:cNvPicPr>
            <a:picLocks noChangeAspect="1"/>
          </p:cNvPicPr>
          <p:nvPr/>
        </p:nvPicPr>
        <p:blipFill>
          <a:blip r:embed="rId3"/>
          <a:stretch>
            <a:fillRect/>
          </a:stretch>
        </p:blipFill>
        <p:spPr>
          <a:xfrm>
            <a:off x="4482905" y="3502025"/>
            <a:ext cx="4286250" cy="2924175"/>
          </a:xfrm>
          <a:prstGeom prst="rect">
            <a:avLst/>
          </a:prstGeom>
        </p:spPr>
      </p:pic>
      <p:sp>
        <p:nvSpPr>
          <p:cNvPr id="13" name="CuadroTexto 12"/>
          <p:cNvSpPr txBox="1"/>
          <p:nvPr/>
        </p:nvSpPr>
        <p:spPr>
          <a:xfrm>
            <a:off x="1008636" y="3782810"/>
            <a:ext cx="3023691" cy="369332"/>
          </a:xfrm>
          <a:prstGeom prst="rect">
            <a:avLst/>
          </a:prstGeom>
          <a:noFill/>
        </p:spPr>
        <p:txBody>
          <a:bodyPr wrap="square" rtlCol="0">
            <a:spAutoFit/>
          </a:bodyPr>
          <a:lstStyle/>
          <a:p>
            <a:r>
              <a:rPr lang="es-CL" b="1" dirty="0">
                <a:solidFill>
                  <a:schemeClr val="bg1"/>
                </a:solidFill>
              </a:rPr>
              <a:t>LA VIOLENCIA POLÍTICA </a:t>
            </a:r>
            <a:r>
              <a:rPr lang="es-CL" dirty="0">
                <a:solidFill>
                  <a:schemeClr val="bg1"/>
                </a:solidFill>
              </a:rPr>
              <a:t> </a:t>
            </a:r>
          </a:p>
        </p:txBody>
      </p:sp>
    </p:spTree>
    <p:extLst>
      <p:ext uri="{BB962C8B-B14F-4D97-AF65-F5344CB8AC3E}">
        <p14:creationId xmlns:p14="http://schemas.microsoft.com/office/powerpoint/2010/main" val="9095910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323528" y="1340768"/>
            <a:ext cx="8064500" cy="515827"/>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CL" sz="2800" dirty="0">
                <a:solidFill>
                  <a:srgbClr val="FF0000"/>
                </a:solidFill>
              </a:rPr>
              <a:t>Cuestionando un dogma</a:t>
            </a:r>
          </a:p>
        </p:txBody>
      </p:sp>
      <p:sp>
        <p:nvSpPr>
          <p:cNvPr id="2" name="Rectángulo 1"/>
          <p:cNvSpPr/>
          <p:nvPr/>
        </p:nvSpPr>
        <p:spPr>
          <a:xfrm>
            <a:off x="179512" y="2412171"/>
            <a:ext cx="8784975" cy="4401205"/>
          </a:xfrm>
          <a:prstGeom prst="rect">
            <a:avLst/>
          </a:prstGeom>
          <a:solidFill>
            <a:schemeClr val="tx1">
              <a:lumMod val="85000"/>
            </a:schemeClr>
          </a:solidFill>
        </p:spPr>
        <p:txBody>
          <a:bodyPr wrap="square">
            <a:spAutoFit/>
          </a:bodyPr>
          <a:lstStyle/>
          <a:p>
            <a:r>
              <a:rPr lang="es-CL" sz="2000" dirty="0">
                <a:solidFill>
                  <a:schemeClr val="bg1"/>
                </a:solidFill>
              </a:rPr>
              <a:t>No se conoce ninguna fuente formal de DD.HH. que respalde este dogma.</a:t>
            </a:r>
          </a:p>
          <a:p>
            <a:r>
              <a:rPr lang="es-CL" sz="2000" dirty="0">
                <a:solidFill>
                  <a:schemeClr val="bg1"/>
                </a:solidFill>
              </a:rPr>
              <a:t>Tampoco es cierto que los instrumentos internacionales que tipifican violaciones a los DD.HH. </a:t>
            </a:r>
            <a:r>
              <a:rPr lang="es-CL" sz="2000" u="sng" dirty="0">
                <a:solidFill>
                  <a:schemeClr val="bg1"/>
                </a:solidFill>
              </a:rPr>
              <a:t>exijan que el autor sea funcionario público</a:t>
            </a:r>
            <a:r>
              <a:rPr lang="es-CL" sz="2000" dirty="0">
                <a:solidFill>
                  <a:schemeClr val="bg1"/>
                </a:solidFill>
              </a:rPr>
              <a:t>.</a:t>
            </a:r>
          </a:p>
          <a:p>
            <a:r>
              <a:rPr lang="es-CL" sz="2000" dirty="0">
                <a:solidFill>
                  <a:schemeClr val="bg1"/>
                </a:solidFill>
              </a:rPr>
              <a:t>La Convención para la Prevención y Sanción del Delito de Genocidio dispone que los genocidas serán castigados, “ya se tratase de gobernantes, funcionarios o particulares”.</a:t>
            </a:r>
          </a:p>
          <a:p>
            <a:r>
              <a:rPr lang="es-CL" sz="2000" dirty="0">
                <a:solidFill>
                  <a:schemeClr val="bg1"/>
                </a:solidFill>
              </a:rPr>
              <a:t>El Estatuto de la Corte Penal Internacional especifica que personas que integren grupos organizados no estatales pueden cometer delitos de lesa humanidad o crímenes de guerra.</a:t>
            </a:r>
          </a:p>
          <a:p>
            <a:r>
              <a:rPr lang="es-CL" sz="2000" dirty="0">
                <a:solidFill>
                  <a:schemeClr val="bg1"/>
                </a:solidFill>
              </a:rPr>
              <a:t>La Constitución (art 9) señala que los actos de terrorismo son contrarios a los derechos humanos.</a:t>
            </a:r>
          </a:p>
          <a:p>
            <a:r>
              <a:rPr lang="es-CL" sz="2000" dirty="0">
                <a:solidFill>
                  <a:schemeClr val="bg1"/>
                </a:solidFill>
              </a:rPr>
              <a:t>El Código Penal no distingue entre delitos que violan los DD.HH. y delitos que no lo hacen. Hay delitos que exigen que sean cometidos por agentes del estado (tortura) y otros esto no se exige (tráfico de inmigrantes). </a:t>
            </a:r>
          </a:p>
        </p:txBody>
      </p:sp>
      <p:pic>
        <p:nvPicPr>
          <p:cNvPr id="3" name="Imagen 2"/>
          <p:cNvPicPr>
            <a:picLocks noChangeAspect="1"/>
          </p:cNvPicPr>
          <p:nvPr/>
        </p:nvPicPr>
        <p:blipFill>
          <a:blip r:embed="rId2"/>
          <a:stretch>
            <a:fillRect/>
          </a:stretch>
        </p:blipFill>
        <p:spPr>
          <a:xfrm>
            <a:off x="5394822" y="1004044"/>
            <a:ext cx="1438275" cy="1438275"/>
          </a:xfrm>
          <a:prstGeom prst="rect">
            <a:avLst/>
          </a:prstGeom>
        </p:spPr>
      </p:pic>
      <p:sp>
        <p:nvSpPr>
          <p:cNvPr id="4" name="CuadroTexto 3"/>
          <p:cNvSpPr txBox="1"/>
          <p:nvPr/>
        </p:nvSpPr>
        <p:spPr>
          <a:xfrm>
            <a:off x="7008888" y="1211053"/>
            <a:ext cx="1495987" cy="923330"/>
          </a:xfrm>
          <a:prstGeom prst="rect">
            <a:avLst/>
          </a:prstGeom>
          <a:noFill/>
        </p:spPr>
        <p:txBody>
          <a:bodyPr wrap="none" rtlCol="0">
            <a:spAutoFit/>
          </a:bodyPr>
          <a:lstStyle/>
          <a:p>
            <a:r>
              <a:rPr lang="es-ES" dirty="0">
                <a:solidFill>
                  <a:srgbClr val="FF0000"/>
                </a:solidFill>
              </a:rPr>
              <a:t>Hernán Corral</a:t>
            </a:r>
          </a:p>
          <a:p>
            <a:r>
              <a:rPr lang="es-ES" dirty="0">
                <a:solidFill>
                  <a:srgbClr val="FF0000"/>
                </a:solidFill>
              </a:rPr>
              <a:t>Abogado</a:t>
            </a:r>
          </a:p>
          <a:p>
            <a:r>
              <a:rPr lang="es-ES" dirty="0">
                <a:solidFill>
                  <a:srgbClr val="FF0000"/>
                </a:solidFill>
              </a:rPr>
              <a:t>U. de los A. </a:t>
            </a:r>
            <a:endParaRPr lang="en-US" dirty="0">
              <a:solidFill>
                <a:srgbClr val="FF0000"/>
              </a:solidFill>
            </a:endParaRPr>
          </a:p>
        </p:txBody>
      </p:sp>
    </p:spTree>
    <p:extLst>
      <p:ext uri="{BB962C8B-B14F-4D97-AF65-F5344CB8AC3E}">
        <p14:creationId xmlns:p14="http://schemas.microsoft.com/office/powerpoint/2010/main" val="11149819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CuadroTexto 10"/>
          <p:cNvSpPr txBox="1"/>
          <p:nvPr/>
        </p:nvSpPr>
        <p:spPr>
          <a:xfrm>
            <a:off x="2765588" y="1484784"/>
            <a:ext cx="3672408" cy="646331"/>
          </a:xfrm>
          <a:prstGeom prst="rect">
            <a:avLst/>
          </a:prstGeom>
          <a:solidFill>
            <a:schemeClr val="tx1"/>
          </a:solidFill>
        </p:spPr>
        <p:txBody>
          <a:bodyPr wrap="square" rtlCol="0">
            <a:spAutoFit/>
          </a:bodyPr>
          <a:lstStyle/>
          <a:p>
            <a:r>
              <a:rPr lang="es-CL" sz="3600" b="1" dirty="0">
                <a:solidFill>
                  <a:srgbClr val="FF0000"/>
                </a:solidFill>
              </a:rPr>
              <a:t>INFORME RETTIG</a:t>
            </a:r>
          </a:p>
        </p:txBody>
      </p:sp>
      <p:sp>
        <p:nvSpPr>
          <p:cNvPr id="12" name="CuadroTexto 11"/>
          <p:cNvSpPr txBox="1"/>
          <p:nvPr/>
        </p:nvSpPr>
        <p:spPr>
          <a:xfrm>
            <a:off x="245308" y="2695684"/>
            <a:ext cx="8712968" cy="2677656"/>
          </a:xfrm>
          <a:prstGeom prst="rect">
            <a:avLst/>
          </a:prstGeom>
          <a:solidFill>
            <a:schemeClr val="tx1">
              <a:lumMod val="75000"/>
            </a:schemeClr>
          </a:solidFill>
          <a:ln>
            <a:solidFill>
              <a:schemeClr val="bg2">
                <a:lumMod val="75000"/>
              </a:schemeClr>
            </a:solidFill>
          </a:ln>
        </p:spPr>
        <p:txBody>
          <a:bodyPr wrap="square" rtlCol="0">
            <a:spAutoFit/>
          </a:bodyPr>
          <a:lstStyle/>
          <a:p>
            <a:r>
              <a:rPr lang="es-ES" sz="2800" dirty="0">
                <a:solidFill>
                  <a:schemeClr val="bg1"/>
                </a:solidFill>
              </a:rPr>
              <a:t>Violaciones a los DD.HH. </a:t>
            </a:r>
            <a:r>
              <a:rPr lang="es-ES" sz="2800" b="1" u="sng" dirty="0">
                <a:solidFill>
                  <a:schemeClr val="bg1"/>
                </a:solidFill>
              </a:rPr>
              <a:t>cometidas por particulares </a:t>
            </a:r>
            <a:r>
              <a:rPr lang="es-ES" sz="2800" dirty="0">
                <a:solidFill>
                  <a:schemeClr val="bg1"/>
                </a:solidFill>
              </a:rPr>
              <a:t>bajo pretexto político.</a:t>
            </a:r>
          </a:p>
          <a:p>
            <a:endParaRPr lang="es-ES" sz="2800" dirty="0">
              <a:solidFill>
                <a:schemeClr val="bg1"/>
              </a:solidFill>
            </a:endParaRPr>
          </a:p>
          <a:p>
            <a:r>
              <a:rPr lang="es-ES" sz="2800" dirty="0">
                <a:solidFill>
                  <a:schemeClr val="bg1"/>
                </a:solidFill>
              </a:rPr>
              <a:t>Fallecieron en los días cercanos al 11 de septiembre 30 uniformados por acción de particulares con las fuerzas de seguridad. </a:t>
            </a:r>
          </a:p>
        </p:txBody>
      </p:sp>
    </p:spTree>
    <p:extLst>
      <p:ext uri="{BB962C8B-B14F-4D97-AF65-F5344CB8AC3E}">
        <p14:creationId xmlns:p14="http://schemas.microsoft.com/office/powerpoint/2010/main" val="62526051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27384"/>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4" name="13 CuadroTexto"/>
          <p:cNvSpPr txBox="1"/>
          <p:nvPr/>
        </p:nvSpPr>
        <p:spPr>
          <a:xfrm>
            <a:off x="733129" y="3114316"/>
            <a:ext cx="6522619" cy="461665"/>
          </a:xfrm>
          <a:prstGeom prst="rect">
            <a:avLst/>
          </a:prstGeom>
          <a:noFill/>
        </p:spPr>
        <p:txBody>
          <a:bodyPr wrap="none" rtlCol="0">
            <a:spAutoFit/>
          </a:bodyPr>
          <a:lstStyle/>
          <a:p>
            <a:r>
              <a:rPr lang="es-ES" sz="2400" dirty="0">
                <a:solidFill>
                  <a:srgbClr val="002060"/>
                </a:solidFill>
              </a:rPr>
              <a:t>B. </a:t>
            </a:r>
            <a:r>
              <a:rPr lang="es-CL" sz="2400" dirty="0">
                <a:solidFill>
                  <a:srgbClr val="002060"/>
                </a:solidFill>
              </a:rPr>
              <a:t>BASES JURÍDICAS EN LOS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777057" y="4191471"/>
            <a:ext cx="7821623" cy="461665"/>
          </a:xfrm>
          <a:prstGeom prst="rect">
            <a:avLst/>
          </a:prstGeom>
        </p:spPr>
        <p:txBody>
          <a:bodyPr wrap="square">
            <a:spAutoFit/>
          </a:bodyPr>
          <a:lstStyle/>
          <a:p>
            <a:r>
              <a:rPr lang="es-CL" sz="2400" dirty="0">
                <a:solidFill>
                  <a:schemeClr val="bg2">
                    <a:lumMod val="75000"/>
                  </a:schemeClr>
                </a:solidFill>
              </a:rPr>
              <a:t>C. REGÍMENES JURÍDICOS EN DD.HH.</a:t>
            </a:r>
          </a:p>
        </p:txBody>
      </p:sp>
      <p:sp>
        <p:nvSpPr>
          <p:cNvPr id="17" name="13 CuadroTexto"/>
          <p:cNvSpPr txBox="1"/>
          <p:nvPr/>
        </p:nvSpPr>
        <p:spPr>
          <a:xfrm>
            <a:off x="785685" y="1959223"/>
            <a:ext cx="5320174" cy="461665"/>
          </a:xfrm>
          <a:prstGeom prst="rect">
            <a:avLst/>
          </a:prstGeom>
          <a:noFill/>
        </p:spPr>
        <p:txBody>
          <a:bodyPr wrap="none" rtlCol="0">
            <a:spAutoFit/>
          </a:bodyPr>
          <a:lstStyle/>
          <a:p>
            <a:r>
              <a:rPr lang="es-ES" sz="2400" dirty="0">
                <a:solidFill>
                  <a:srgbClr val="002060"/>
                </a:solidFill>
              </a:rPr>
              <a:t>A. TEORÍA DE</a:t>
            </a:r>
            <a:r>
              <a:rPr lang="es-CL" sz="2400" dirty="0">
                <a:solidFill>
                  <a:srgbClr val="002060"/>
                </a:solidFill>
              </a:rPr>
              <a:t> LOS DERECHOS HUMANOS.</a:t>
            </a:r>
          </a:p>
        </p:txBody>
      </p:sp>
      <p:sp>
        <p:nvSpPr>
          <p:cNvPr id="4" name="Flecha derecha 3">
            <a:hlinkClick r:id="rId2" action="ppaction://hlinksldjump"/>
          </p:cNvPr>
          <p:cNvSpPr/>
          <p:nvPr/>
        </p:nvSpPr>
        <p:spPr>
          <a:xfrm rot="10800000">
            <a:off x="7255748" y="2985108"/>
            <a:ext cx="1043608" cy="720080"/>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9754989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1763688" y="116632"/>
            <a:ext cx="5051907" cy="6636718"/>
          </a:xfrm>
          <a:prstGeom prst="rect">
            <a:avLst/>
          </a:prstGeom>
        </p:spPr>
      </p:pic>
      <p:sp>
        <p:nvSpPr>
          <p:cNvPr id="5" name="Elipse 4"/>
          <p:cNvSpPr/>
          <p:nvPr/>
        </p:nvSpPr>
        <p:spPr>
          <a:xfrm>
            <a:off x="2555776" y="4293096"/>
            <a:ext cx="1512168" cy="201622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4477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2339752" y="33649"/>
            <a:ext cx="4464496" cy="6874960"/>
          </a:xfrm>
          <a:prstGeom prst="rect">
            <a:avLst/>
          </a:prstGeom>
        </p:spPr>
      </p:pic>
    </p:spTree>
    <p:extLst>
      <p:ext uri="{BB962C8B-B14F-4D97-AF65-F5344CB8AC3E}">
        <p14:creationId xmlns:p14="http://schemas.microsoft.com/office/powerpoint/2010/main" val="154621954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4" name="13 CuadroTexto"/>
          <p:cNvSpPr txBox="1"/>
          <p:nvPr/>
        </p:nvSpPr>
        <p:spPr>
          <a:xfrm>
            <a:off x="733129" y="3540055"/>
            <a:ext cx="6522619" cy="461665"/>
          </a:xfrm>
          <a:prstGeom prst="rect">
            <a:avLst/>
          </a:prstGeom>
          <a:noFill/>
        </p:spPr>
        <p:txBody>
          <a:bodyPr wrap="none" rtlCol="0">
            <a:spAutoFit/>
          </a:bodyPr>
          <a:lstStyle/>
          <a:p>
            <a:r>
              <a:rPr lang="es-ES" sz="2400" dirty="0">
                <a:solidFill>
                  <a:srgbClr val="002060"/>
                </a:solidFill>
              </a:rPr>
              <a:t>B. </a:t>
            </a:r>
            <a:r>
              <a:rPr lang="es-CL" sz="2400" dirty="0">
                <a:solidFill>
                  <a:srgbClr val="002060"/>
                </a:solidFill>
              </a:rPr>
              <a:t>BASES JURÍDICAS EN LOS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710817" y="4653136"/>
            <a:ext cx="7821623" cy="461665"/>
          </a:xfrm>
          <a:prstGeom prst="rect">
            <a:avLst/>
          </a:prstGeom>
        </p:spPr>
        <p:txBody>
          <a:bodyPr wrap="square">
            <a:spAutoFit/>
          </a:bodyPr>
          <a:lstStyle/>
          <a:p>
            <a:r>
              <a:rPr lang="es-CL" sz="2400" dirty="0">
                <a:solidFill>
                  <a:schemeClr val="bg2">
                    <a:lumMod val="75000"/>
                  </a:schemeClr>
                </a:solidFill>
              </a:rPr>
              <a:t>C. REGÍMENES JURÍDICOS EN DD.HH.</a:t>
            </a:r>
          </a:p>
        </p:txBody>
      </p:sp>
      <p:sp>
        <p:nvSpPr>
          <p:cNvPr id="17" name="13 CuadroTexto"/>
          <p:cNvSpPr txBox="1"/>
          <p:nvPr/>
        </p:nvSpPr>
        <p:spPr>
          <a:xfrm>
            <a:off x="785685" y="2461202"/>
            <a:ext cx="5320174" cy="461665"/>
          </a:xfrm>
          <a:prstGeom prst="rect">
            <a:avLst/>
          </a:prstGeom>
          <a:noFill/>
        </p:spPr>
        <p:txBody>
          <a:bodyPr wrap="none" rtlCol="0">
            <a:spAutoFit/>
          </a:bodyPr>
          <a:lstStyle/>
          <a:p>
            <a:r>
              <a:rPr lang="es-ES" sz="2400" dirty="0">
                <a:solidFill>
                  <a:srgbClr val="002060"/>
                </a:solidFill>
              </a:rPr>
              <a:t>A. TEORÍA DE</a:t>
            </a:r>
            <a:r>
              <a:rPr lang="es-CL" sz="2400" dirty="0">
                <a:solidFill>
                  <a:srgbClr val="002060"/>
                </a:solidFill>
              </a:rPr>
              <a:t> LOS DERECHOS HUMANOS.</a:t>
            </a:r>
          </a:p>
        </p:txBody>
      </p:sp>
      <p:pic>
        <p:nvPicPr>
          <p:cNvPr id="3" name="Imagen 2"/>
          <p:cNvPicPr>
            <a:picLocks noChangeAspect="1"/>
          </p:cNvPicPr>
          <p:nvPr/>
        </p:nvPicPr>
        <p:blipFill>
          <a:blip r:embed="rId2"/>
          <a:stretch>
            <a:fillRect/>
          </a:stretch>
        </p:blipFill>
        <p:spPr>
          <a:xfrm>
            <a:off x="6105859" y="4651180"/>
            <a:ext cx="999831" cy="506012"/>
          </a:xfrm>
          <a:prstGeom prst="rect">
            <a:avLst/>
          </a:prstGeom>
        </p:spPr>
      </p:pic>
    </p:spTree>
    <p:extLst>
      <p:ext uri="{BB962C8B-B14F-4D97-AF65-F5344CB8AC3E}">
        <p14:creationId xmlns:p14="http://schemas.microsoft.com/office/powerpoint/2010/main" val="183957714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19" name="CuadroTexto 18"/>
          <p:cNvSpPr txBox="1"/>
          <p:nvPr/>
        </p:nvSpPr>
        <p:spPr>
          <a:xfrm>
            <a:off x="77566" y="5108991"/>
            <a:ext cx="8958930" cy="1200329"/>
          </a:xfrm>
          <a:prstGeom prst="rect">
            <a:avLst/>
          </a:prstGeom>
          <a:noFill/>
        </p:spPr>
        <p:txBody>
          <a:bodyPr wrap="square" numCol="2" rtlCol="0">
            <a:spAutoFit/>
          </a:bodyPr>
          <a:lstStyle/>
          <a:p>
            <a:pPr marL="285750" indent="-285750">
              <a:buFont typeface="Arial" panose="020B0604020202020204" pitchFamily="34" charset="0"/>
              <a:buChar char="•"/>
            </a:pPr>
            <a:r>
              <a:rPr lang="es-ES" sz="2400" dirty="0">
                <a:solidFill>
                  <a:schemeClr val="bg1"/>
                </a:solidFill>
              </a:rPr>
              <a:t>Derecho a la vida</a:t>
            </a:r>
          </a:p>
          <a:p>
            <a:pPr marL="285750" indent="-285750">
              <a:buFont typeface="Arial" panose="020B0604020202020204" pitchFamily="34" charset="0"/>
              <a:buChar char="•"/>
            </a:pPr>
            <a:r>
              <a:rPr lang="es-ES" sz="2400" dirty="0">
                <a:solidFill>
                  <a:schemeClr val="bg1"/>
                </a:solidFill>
              </a:rPr>
              <a:t>Derecho a la integridad personal</a:t>
            </a:r>
          </a:p>
          <a:p>
            <a:pPr marL="285750" indent="-285750">
              <a:buFont typeface="Arial" panose="020B0604020202020204" pitchFamily="34" charset="0"/>
              <a:buChar char="•"/>
            </a:pPr>
            <a:r>
              <a:rPr lang="es-ES" sz="2400" dirty="0">
                <a:solidFill>
                  <a:schemeClr val="bg1"/>
                </a:solidFill>
              </a:rPr>
              <a:t>Derecho a la libertad de culto</a:t>
            </a:r>
          </a:p>
          <a:p>
            <a:pPr marL="285750" indent="-285750">
              <a:buFont typeface="Arial" panose="020B0604020202020204" pitchFamily="34" charset="0"/>
              <a:buChar char="•"/>
            </a:pPr>
            <a:r>
              <a:rPr lang="es-ES" sz="2400" dirty="0">
                <a:solidFill>
                  <a:schemeClr val="bg1"/>
                </a:solidFill>
              </a:rPr>
              <a:t> Derecho a la protección familiar</a:t>
            </a:r>
          </a:p>
          <a:p>
            <a:pPr marL="342900" indent="-342900">
              <a:buFont typeface="Arial" panose="020B0604020202020204" pitchFamily="34" charset="0"/>
              <a:buChar char="•"/>
            </a:pPr>
            <a:r>
              <a:rPr lang="es-ES" sz="2400" dirty="0">
                <a:solidFill>
                  <a:schemeClr val="bg1"/>
                </a:solidFill>
              </a:rPr>
              <a:t>Derechos del niño</a:t>
            </a:r>
          </a:p>
          <a:p>
            <a:pPr marL="285750" indent="-285750">
              <a:buFont typeface="Arial" panose="020B0604020202020204" pitchFamily="34" charset="0"/>
              <a:buChar char="•"/>
            </a:pPr>
            <a:r>
              <a:rPr lang="es-ES" sz="2400" dirty="0">
                <a:solidFill>
                  <a:schemeClr val="bg1"/>
                </a:solidFill>
              </a:rPr>
              <a:t> Prohibición de esclavitud</a:t>
            </a:r>
            <a:endParaRPr lang="en-US" sz="2400" dirty="0">
              <a:solidFill>
                <a:schemeClr val="bg1"/>
              </a:solidFill>
            </a:endParaRPr>
          </a:p>
        </p:txBody>
      </p:sp>
      <p:sp>
        <p:nvSpPr>
          <p:cNvPr id="2" name="CuadroTexto 1"/>
          <p:cNvSpPr txBox="1"/>
          <p:nvPr/>
        </p:nvSpPr>
        <p:spPr>
          <a:xfrm>
            <a:off x="77566" y="1710867"/>
            <a:ext cx="8958930" cy="3416320"/>
          </a:xfrm>
          <a:prstGeom prst="rect">
            <a:avLst/>
          </a:prstGeom>
          <a:solidFill>
            <a:schemeClr val="tx1"/>
          </a:solidFill>
        </p:spPr>
        <p:txBody>
          <a:bodyPr wrap="square" rtlCol="0">
            <a:spAutoFit/>
          </a:bodyPr>
          <a:lstStyle/>
          <a:p>
            <a:r>
              <a:rPr lang="es-ES" sz="2400" dirty="0">
                <a:solidFill>
                  <a:schemeClr val="bg1"/>
                </a:solidFill>
              </a:rPr>
              <a:t>Derechos que pueden ser suspendidos:</a:t>
            </a:r>
          </a:p>
          <a:p>
            <a:endParaRPr lang="es-ES" sz="2400" dirty="0">
              <a:solidFill>
                <a:schemeClr val="bg1"/>
              </a:solidFill>
            </a:endParaRPr>
          </a:p>
          <a:p>
            <a:pPr algn="just"/>
            <a:r>
              <a:rPr lang="es-ES" sz="2400" dirty="0">
                <a:solidFill>
                  <a:schemeClr val="bg1"/>
                </a:solidFill>
              </a:rPr>
              <a:t>La Convención Americana de DD.HH. establece que en casos especiales</a:t>
            </a:r>
          </a:p>
          <a:p>
            <a:pPr algn="just"/>
            <a:r>
              <a:rPr lang="es-ES" sz="2400" dirty="0">
                <a:solidFill>
                  <a:schemeClr val="bg1"/>
                </a:solidFill>
              </a:rPr>
              <a:t>tales como emergencia nacional, catástrofe o guerra, los derechos humanos de las personas </a:t>
            </a:r>
            <a:r>
              <a:rPr lang="es-ES" sz="2400" b="1" u="sng" dirty="0">
                <a:solidFill>
                  <a:schemeClr val="bg1"/>
                </a:solidFill>
              </a:rPr>
              <a:t>pueden ser suspendidos</a:t>
            </a:r>
            <a:r>
              <a:rPr lang="es-ES" sz="2400" dirty="0">
                <a:solidFill>
                  <a:schemeClr val="bg1"/>
                </a:solidFill>
              </a:rPr>
              <a:t>. Sin embargo, esta misma Convención y haciendo uso del principio </a:t>
            </a:r>
            <a:r>
              <a:rPr lang="es-ES" sz="2400" b="1" dirty="0">
                <a:solidFill>
                  <a:srgbClr val="FF0000"/>
                </a:solidFill>
              </a:rPr>
              <a:t>“</a:t>
            </a:r>
            <a:r>
              <a:rPr lang="es-ES" sz="2400" b="1" dirty="0" err="1">
                <a:solidFill>
                  <a:srgbClr val="FF0000"/>
                </a:solidFill>
              </a:rPr>
              <a:t>ius</a:t>
            </a:r>
            <a:r>
              <a:rPr lang="es-ES" sz="2400" b="1" dirty="0">
                <a:solidFill>
                  <a:srgbClr val="FF0000"/>
                </a:solidFill>
              </a:rPr>
              <a:t> </a:t>
            </a:r>
            <a:r>
              <a:rPr lang="es-ES" sz="2400" b="1" dirty="0" err="1">
                <a:solidFill>
                  <a:srgbClr val="FF0000"/>
                </a:solidFill>
              </a:rPr>
              <a:t>cogens</a:t>
            </a:r>
            <a:r>
              <a:rPr lang="es-ES" sz="2400" b="1" dirty="0">
                <a:solidFill>
                  <a:srgbClr val="FF0000"/>
                </a:solidFill>
              </a:rPr>
              <a:t>” </a:t>
            </a:r>
            <a:r>
              <a:rPr lang="es-ES" sz="2400" dirty="0">
                <a:solidFill>
                  <a:schemeClr val="bg1"/>
                </a:solidFill>
              </a:rPr>
              <a:t>(aquellas normas que imperativamente se deben cumplir por los Estados) define aquellos derechos que bajo ninguna circunstancia se pueden dejar de cumplir.</a:t>
            </a:r>
            <a:endParaRPr lang="en-US" sz="2400" dirty="0">
              <a:solidFill>
                <a:schemeClr val="bg1"/>
              </a:solidFill>
            </a:endParaRPr>
          </a:p>
        </p:txBody>
      </p:sp>
      <p:sp>
        <p:nvSpPr>
          <p:cNvPr id="11" name="Rectángulo 10"/>
          <p:cNvSpPr/>
          <p:nvPr/>
        </p:nvSpPr>
        <p:spPr>
          <a:xfrm>
            <a:off x="395536" y="1114965"/>
            <a:ext cx="7821623" cy="461665"/>
          </a:xfrm>
          <a:prstGeom prst="rect">
            <a:avLst/>
          </a:prstGeom>
        </p:spPr>
        <p:txBody>
          <a:bodyPr wrap="square">
            <a:spAutoFit/>
          </a:bodyPr>
          <a:lstStyle/>
          <a:p>
            <a:r>
              <a:rPr lang="es-CL" sz="2400" dirty="0">
                <a:solidFill>
                  <a:schemeClr val="bg2">
                    <a:lumMod val="75000"/>
                  </a:schemeClr>
                </a:solidFill>
              </a:rPr>
              <a:t>C. REGÍMENES JURÍDICOS EN DD.HH.</a:t>
            </a:r>
          </a:p>
        </p:txBody>
      </p:sp>
    </p:spTree>
    <p:extLst>
      <p:ext uri="{BB962C8B-B14F-4D97-AF65-F5344CB8AC3E}">
        <p14:creationId xmlns:p14="http://schemas.microsoft.com/office/powerpoint/2010/main" val="13229413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19" name="CuadroTexto 18"/>
          <p:cNvSpPr txBox="1"/>
          <p:nvPr/>
        </p:nvSpPr>
        <p:spPr>
          <a:xfrm>
            <a:off x="138865" y="1775375"/>
            <a:ext cx="8825623" cy="3785652"/>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sz="2400" dirty="0">
                <a:solidFill>
                  <a:schemeClr val="bg1"/>
                </a:solidFill>
              </a:rPr>
              <a:t>Principio </a:t>
            </a:r>
            <a:r>
              <a:rPr lang="es-ES" sz="2400" b="1" dirty="0">
                <a:solidFill>
                  <a:srgbClr val="FF0000"/>
                </a:solidFill>
              </a:rPr>
              <a:t>pro </a:t>
            </a:r>
            <a:r>
              <a:rPr lang="es-ES" sz="2400" b="1" dirty="0" err="1">
                <a:solidFill>
                  <a:srgbClr val="FF0000"/>
                </a:solidFill>
              </a:rPr>
              <a:t>Homine</a:t>
            </a:r>
            <a:r>
              <a:rPr lang="es-ES" sz="2400" dirty="0">
                <a:solidFill>
                  <a:srgbClr val="FF0000"/>
                </a:solidFill>
              </a:rPr>
              <a:t>.</a:t>
            </a:r>
          </a:p>
          <a:p>
            <a:r>
              <a:rPr lang="es-ES" sz="2400" dirty="0">
                <a:solidFill>
                  <a:schemeClr val="bg1"/>
                </a:solidFill>
              </a:rPr>
              <a:t>Se define como un </a:t>
            </a:r>
            <a:r>
              <a:rPr lang="es-ES" sz="2400" b="1" u="sng" dirty="0">
                <a:solidFill>
                  <a:schemeClr val="bg1"/>
                </a:solidFill>
              </a:rPr>
              <a:t>criterio interpretativo </a:t>
            </a:r>
            <a:r>
              <a:rPr lang="es-ES" sz="2400" dirty="0">
                <a:solidFill>
                  <a:schemeClr val="bg1"/>
                </a:solidFill>
              </a:rPr>
              <a:t>de las leyes en que toda autoridad del poder judicial, legislativo o ejecutivo debe aplicar la norma </a:t>
            </a:r>
            <a:r>
              <a:rPr lang="es-ES" sz="2400" b="1" u="sng" dirty="0">
                <a:solidFill>
                  <a:schemeClr val="bg1"/>
                </a:solidFill>
              </a:rPr>
              <a:t>más favorable </a:t>
            </a:r>
            <a:r>
              <a:rPr lang="es-ES" sz="2400" dirty="0">
                <a:solidFill>
                  <a:schemeClr val="bg1"/>
                </a:solidFill>
              </a:rPr>
              <a:t>a la persona o comunidad.</a:t>
            </a:r>
          </a:p>
          <a:p>
            <a:endParaRPr lang="es-ES" sz="2400" dirty="0">
              <a:solidFill>
                <a:schemeClr val="bg1"/>
              </a:solidFill>
            </a:endParaRPr>
          </a:p>
          <a:p>
            <a:r>
              <a:rPr lang="es-ES" sz="2400" dirty="0">
                <a:solidFill>
                  <a:schemeClr val="bg1"/>
                </a:solidFill>
              </a:rPr>
              <a:t>Este principio, de aplicación reciente, ha hecho que los tribunales de justicia, tanto nacionales como internacionales, hayan fallado en beneficio de particulares por sobre los Estados y, lo más importante, que se estableció que los Derechos Humanos están por sobre algunos tratados, constituciones, leyes, etc. </a:t>
            </a:r>
          </a:p>
        </p:txBody>
      </p:sp>
      <p:sp>
        <p:nvSpPr>
          <p:cNvPr id="2" name="CuadroTexto 1"/>
          <p:cNvSpPr txBox="1"/>
          <p:nvPr/>
        </p:nvSpPr>
        <p:spPr>
          <a:xfrm>
            <a:off x="881158" y="5894009"/>
            <a:ext cx="7441268" cy="461665"/>
          </a:xfrm>
          <a:prstGeom prst="rect">
            <a:avLst/>
          </a:prstGeom>
          <a:noFill/>
        </p:spPr>
        <p:txBody>
          <a:bodyPr wrap="none" rtlCol="0">
            <a:spAutoFit/>
          </a:bodyPr>
          <a:lstStyle/>
          <a:p>
            <a:r>
              <a:rPr lang="es-ES" sz="2400" dirty="0">
                <a:solidFill>
                  <a:schemeClr val="bg1"/>
                </a:solidFill>
              </a:rPr>
              <a:t>Caso de migrantes que revocó instrucciones del gobierno. </a:t>
            </a:r>
            <a:endParaRPr lang="en-US" sz="2400" dirty="0">
              <a:solidFill>
                <a:schemeClr val="bg1"/>
              </a:solidFill>
            </a:endParaRPr>
          </a:p>
        </p:txBody>
      </p:sp>
      <p:sp>
        <p:nvSpPr>
          <p:cNvPr id="11" name="Rectángulo 10"/>
          <p:cNvSpPr/>
          <p:nvPr/>
        </p:nvSpPr>
        <p:spPr>
          <a:xfrm>
            <a:off x="323528" y="1065014"/>
            <a:ext cx="7821623" cy="461665"/>
          </a:xfrm>
          <a:prstGeom prst="rect">
            <a:avLst/>
          </a:prstGeom>
        </p:spPr>
        <p:txBody>
          <a:bodyPr wrap="square">
            <a:spAutoFit/>
          </a:bodyPr>
          <a:lstStyle/>
          <a:p>
            <a:r>
              <a:rPr lang="es-CL" sz="2400" dirty="0">
                <a:solidFill>
                  <a:schemeClr val="bg2">
                    <a:lumMod val="75000"/>
                  </a:schemeClr>
                </a:solidFill>
              </a:rPr>
              <a:t>C. REGÍMENES JURÍDICOS EN DD.HH.</a:t>
            </a:r>
          </a:p>
        </p:txBody>
      </p:sp>
    </p:spTree>
    <p:extLst>
      <p:ext uri="{BB962C8B-B14F-4D97-AF65-F5344CB8AC3E}">
        <p14:creationId xmlns:p14="http://schemas.microsoft.com/office/powerpoint/2010/main" val="800812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txBox="1">
            <a:spLocks noChangeArrowheads="1"/>
          </p:cNvSpPr>
          <p:nvPr/>
        </p:nvSpPr>
        <p:spPr>
          <a:xfrm>
            <a:off x="636217" y="1692252"/>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2" name="CuadroTexto 1"/>
          <p:cNvSpPr txBox="1"/>
          <p:nvPr/>
        </p:nvSpPr>
        <p:spPr>
          <a:xfrm>
            <a:off x="2513392" y="97202"/>
            <a:ext cx="4406143" cy="677108"/>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dirty="0">
                <a:solidFill>
                  <a:schemeClr val="bg1"/>
                </a:solidFill>
              </a:rPr>
              <a:t> </a:t>
            </a:r>
            <a:r>
              <a:rPr lang="es-ES" sz="2000" b="1" dirty="0">
                <a:solidFill>
                  <a:srgbClr val="FF0000"/>
                </a:solidFill>
              </a:rPr>
              <a:t>Obligaciones</a:t>
            </a:r>
            <a:r>
              <a:rPr lang="es-ES" sz="2000" b="1" dirty="0">
                <a:solidFill>
                  <a:schemeClr val="bg1"/>
                </a:solidFill>
              </a:rPr>
              <a:t> en los Derechos Humanos</a:t>
            </a:r>
            <a:endParaRPr lang="es-ES" sz="2000" b="1" i="1" dirty="0">
              <a:solidFill>
                <a:schemeClr val="bg1"/>
              </a:solidFill>
            </a:endParaRPr>
          </a:p>
          <a:p>
            <a:endParaRPr lang="en-US" dirty="0">
              <a:solidFill>
                <a:schemeClr val="bg1"/>
              </a:solidFill>
            </a:endParaRPr>
          </a:p>
        </p:txBody>
      </p:sp>
      <p:sp>
        <p:nvSpPr>
          <p:cNvPr id="6" name="CuadroTexto 5"/>
          <p:cNvSpPr txBox="1"/>
          <p:nvPr/>
        </p:nvSpPr>
        <p:spPr>
          <a:xfrm>
            <a:off x="4067945" y="1216645"/>
            <a:ext cx="4574153" cy="646331"/>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a:solidFill>
                  <a:schemeClr val="bg1"/>
                </a:solidFill>
              </a:rPr>
              <a:t>No impedir el acceso o realización de Derechos.</a:t>
            </a:r>
            <a:endParaRPr lang="en-US" dirty="0">
              <a:solidFill>
                <a:schemeClr val="bg1"/>
              </a:solidFill>
            </a:endParaRPr>
          </a:p>
        </p:txBody>
      </p:sp>
      <p:sp>
        <p:nvSpPr>
          <p:cNvPr id="24" name="CuadroTexto 23"/>
          <p:cNvSpPr txBox="1"/>
          <p:nvPr/>
        </p:nvSpPr>
        <p:spPr>
          <a:xfrm>
            <a:off x="4067945" y="2082482"/>
            <a:ext cx="4574154" cy="646331"/>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a:solidFill>
                  <a:schemeClr val="bg1"/>
                </a:solidFill>
              </a:rPr>
              <a:t>Evitar que terceros priven a alguien</a:t>
            </a:r>
          </a:p>
          <a:p>
            <a:r>
              <a:rPr lang="es-ES" dirty="0">
                <a:solidFill>
                  <a:schemeClr val="bg1"/>
                </a:solidFill>
              </a:rPr>
              <a:t>de sus Derechos.</a:t>
            </a:r>
            <a:endParaRPr lang="en-US" dirty="0">
              <a:solidFill>
                <a:schemeClr val="bg1"/>
              </a:solidFill>
            </a:endParaRPr>
          </a:p>
        </p:txBody>
      </p:sp>
      <p:sp>
        <p:nvSpPr>
          <p:cNvPr id="25" name="CuadroTexto 24"/>
          <p:cNvSpPr txBox="1"/>
          <p:nvPr/>
        </p:nvSpPr>
        <p:spPr>
          <a:xfrm>
            <a:off x="4067944" y="2948319"/>
            <a:ext cx="4574153" cy="646331"/>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a:solidFill>
                  <a:schemeClr val="bg1"/>
                </a:solidFill>
              </a:rPr>
              <a:t>Generar condiciones para el ejercicio</a:t>
            </a:r>
          </a:p>
          <a:p>
            <a:r>
              <a:rPr lang="es-ES" dirty="0">
                <a:solidFill>
                  <a:schemeClr val="bg1"/>
                </a:solidFill>
              </a:rPr>
              <a:t>efectivo de los derechos.</a:t>
            </a:r>
          </a:p>
        </p:txBody>
      </p:sp>
      <p:sp>
        <p:nvSpPr>
          <p:cNvPr id="26" name="CuadroTexto 25"/>
          <p:cNvSpPr txBox="1"/>
          <p:nvPr/>
        </p:nvSpPr>
        <p:spPr>
          <a:xfrm>
            <a:off x="4067944" y="3810674"/>
            <a:ext cx="4574152" cy="923330"/>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a:solidFill>
                  <a:schemeClr val="bg1"/>
                </a:solidFill>
              </a:rPr>
              <a:t>Dar a conocer los derechos para que la ciudadanía pueda ejercerlos y exigir su cumplimiento.</a:t>
            </a:r>
          </a:p>
        </p:txBody>
      </p:sp>
      <p:sp>
        <p:nvSpPr>
          <p:cNvPr id="27" name="CuadroTexto 26"/>
          <p:cNvSpPr txBox="1"/>
          <p:nvPr/>
        </p:nvSpPr>
        <p:spPr>
          <a:xfrm>
            <a:off x="4067944" y="4901827"/>
            <a:ext cx="4574152" cy="646331"/>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a:solidFill>
                  <a:schemeClr val="bg1"/>
                </a:solidFill>
              </a:rPr>
              <a:t>De forma integral, procurando restablecer la situación anterior a la violación de los DD.HH.</a:t>
            </a:r>
          </a:p>
        </p:txBody>
      </p:sp>
      <p:sp>
        <p:nvSpPr>
          <p:cNvPr id="23" name="CuadroTexto 22"/>
          <p:cNvSpPr txBox="1"/>
          <p:nvPr/>
        </p:nvSpPr>
        <p:spPr>
          <a:xfrm>
            <a:off x="1403648" y="1268760"/>
            <a:ext cx="1316386" cy="461665"/>
          </a:xfrm>
          <a:prstGeom prst="rect">
            <a:avLst/>
          </a:prstGeom>
          <a:noFill/>
        </p:spPr>
        <p:txBody>
          <a:bodyPr wrap="none" rtlCol="0">
            <a:spAutoFit/>
          </a:bodyPr>
          <a:lstStyle/>
          <a:p>
            <a:r>
              <a:rPr lang="es-ES" sz="2400" b="1" dirty="0">
                <a:solidFill>
                  <a:schemeClr val="bg1"/>
                </a:solidFill>
              </a:rPr>
              <a:t>Respetar</a:t>
            </a:r>
            <a:endParaRPr lang="en-US" sz="2400" b="1" dirty="0">
              <a:solidFill>
                <a:schemeClr val="bg1"/>
              </a:solidFill>
            </a:endParaRPr>
          </a:p>
        </p:txBody>
      </p:sp>
      <p:sp>
        <p:nvSpPr>
          <p:cNvPr id="29" name="CuadroTexto 28"/>
          <p:cNvSpPr txBox="1"/>
          <p:nvPr/>
        </p:nvSpPr>
        <p:spPr>
          <a:xfrm>
            <a:off x="1403648" y="2117718"/>
            <a:ext cx="1284647" cy="461665"/>
          </a:xfrm>
          <a:prstGeom prst="rect">
            <a:avLst/>
          </a:prstGeom>
          <a:noFill/>
        </p:spPr>
        <p:txBody>
          <a:bodyPr wrap="none" rtlCol="0">
            <a:spAutoFit/>
          </a:bodyPr>
          <a:lstStyle/>
          <a:p>
            <a:r>
              <a:rPr lang="es-ES" sz="2400" b="1" dirty="0">
                <a:solidFill>
                  <a:schemeClr val="bg1"/>
                </a:solidFill>
              </a:rPr>
              <a:t>Proteger</a:t>
            </a:r>
            <a:endParaRPr lang="en-US" sz="2400" b="1" dirty="0">
              <a:solidFill>
                <a:schemeClr val="bg1"/>
              </a:solidFill>
            </a:endParaRPr>
          </a:p>
        </p:txBody>
      </p:sp>
      <p:sp>
        <p:nvSpPr>
          <p:cNvPr id="30" name="CuadroTexto 29"/>
          <p:cNvSpPr txBox="1"/>
          <p:nvPr/>
        </p:nvSpPr>
        <p:spPr>
          <a:xfrm>
            <a:off x="1440836" y="3000434"/>
            <a:ext cx="1190967" cy="461665"/>
          </a:xfrm>
          <a:prstGeom prst="rect">
            <a:avLst/>
          </a:prstGeom>
          <a:noFill/>
        </p:spPr>
        <p:txBody>
          <a:bodyPr wrap="none" rtlCol="0">
            <a:spAutoFit/>
          </a:bodyPr>
          <a:lstStyle/>
          <a:p>
            <a:r>
              <a:rPr lang="es-ES" sz="2400" b="1" dirty="0">
                <a:solidFill>
                  <a:schemeClr val="bg1"/>
                </a:solidFill>
              </a:rPr>
              <a:t>Realizar</a:t>
            </a:r>
            <a:endParaRPr lang="en-US" sz="2400" b="1" dirty="0">
              <a:solidFill>
                <a:schemeClr val="bg1"/>
              </a:solidFill>
            </a:endParaRPr>
          </a:p>
        </p:txBody>
      </p:sp>
      <p:sp>
        <p:nvSpPr>
          <p:cNvPr id="31" name="CuadroTexto 30"/>
          <p:cNvSpPr txBox="1"/>
          <p:nvPr/>
        </p:nvSpPr>
        <p:spPr>
          <a:xfrm>
            <a:off x="1440836" y="4001289"/>
            <a:ext cx="1440266" cy="461665"/>
          </a:xfrm>
          <a:prstGeom prst="rect">
            <a:avLst/>
          </a:prstGeom>
          <a:noFill/>
        </p:spPr>
        <p:txBody>
          <a:bodyPr wrap="none" rtlCol="0">
            <a:spAutoFit/>
          </a:bodyPr>
          <a:lstStyle/>
          <a:p>
            <a:r>
              <a:rPr lang="es-ES" sz="2400" b="1" dirty="0">
                <a:solidFill>
                  <a:schemeClr val="bg1"/>
                </a:solidFill>
              </a:rPr>
              <a:t>Promover</a:t>
            </a:r>
            <a:endParaRPr lang="en-US" sz="2400" b="1" dirty="0">
              <a:solidFill>
                <a:schemeClr val="bg1"/>
              </a:solidFill>
            </a:endParaRPr>
          </a:p>
        </p:txBody>
      </p:sp>
      <p:sp>
        <p:nvSpPr>
          <p:cNvPr id="32" name="CuadroTexto 31"/>
          <p:cNvSpPr txBox="1"/>
          <p:nvPr/>
        </p:nvSpPr>
        <p:spPr>
          <a:xfrm>
            <a:off x="1442054" y="4971457"/>
            <a:ext cx="3555012" cy="1938992"/>
          </a:xfrm>
          <a:prstGeom prst="rect">
            <a:avLst/>
          </a:prstGeom>
          <a:noFill/>
        </p:spPr>
        <p:txBody>
          <a:bodyPr wrap="none" rtlCol="0">
            <a:spAutoFit/>
          </a:bodyPr>
          <a:lstStyle/>
          <a:p>
            <a:r>
              <a:rPr lang="es-ES" sz="2400" b="1" dirty="0">
                <a:solidFill>
                  <a:schemeClr val="bg1"/>
                </a:solidFill>
              </a:rPr>
              <a:t>Reparar</a:t>
            </a:r>
          </a:p>
          <a:p>
            <a:pPr marL="342900" indent="-342900">
              <a:buFont typeface="Arial" panose="020B0604020202020204" pitchFamily="34" charset="0"/>
              <a:buChar char="•"/>
            </a:pPr>
            <a:r>
              <a:rPr lang="es-ES" sz="2400" dirty="0">
                <a:solidFill>
                  <a:schemeClr val="bg1"/>
                </a:solidFill>
              </a:rPr>
              <a:t>Restituir</a:t>
            </a:r>
          </a:p>
          <a:p>
            <a:pPr marL="342900" indent="-342900">
              <a:buFont typeface="Arial" panose="020B0604020202020204" pitchFamily="34" charset="0"/>
              <a:buChar char="•"/>
            </a:pPr>
            <a:r>
              <a:rPr lang="es-ES" sz="2400" dirty="0">
                <a:solidFill>
                  <a:schemeClr val="bg1"/>
                </a:solidFill>
              </a:rPr>
              <a:t>Rehabilitar</a:t>
            </a:r>
          </a:p>
          <a:p>
            <a:pPr marL="342900" indent="-342900">
              <a:buFont typeface="Arial" panose="020B0604020202020204" pitchFamily="34" charset="0"/>
              <a:buChar char="•"/>
            </a:pPr>
            <a:r>
              <a:rPr lang="es-ES" sz="2400" dirty="0">
                <a:solidFill>
                  <a:schemeClr val="bg1"/>
                </a:solidFill>
              </a:rPr>
              <a:t>Satisfacer</a:t>
            </a:r>
          </a:p>
          <a:p>
            <a:pPr marL="342900" indent="-342900">
              <a:buFont typeface="Arial" panose="020B0604020202020204" pitchFamily="34" charset="0"/>
              <a:buChar char="•"/>
            </a:pPr>
            <a:r>
              <a:rPr lang="es-ES" sz="2400" dirty="0">
                <a:solidFill>
                  <a:schemeClr val="bg1"/>
                </a:solidFill>
              </a:rPr>
              <a:t>Garantizar no repetición</a:t>
            </a:r>
            <a:endParaRPr lang="en-US" sz="2000" dirty="0">
              <a:solidFill>
                <a:schemeClr val="bg1"/>
              </a:solidFill>
            </a:endParaRPr>
          </a:p>
        </p:txBody>
      </p:sp>
      <p:sp>
        <p:nvSpPr>
          <p:cNvPr id="3" name="Elipse 2"/>
          <p:cNvSpPr/>
          <p:nvPr/>
        </p:nvSpPr>
        <p:spPr>
          <a:xfrm>
            <a:off x="997889" y="3810674"/>
            <a:ext cx="2205959" cy="92333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lecha derecha 3"/>
          <p:cNvSpPr/>
          <p:nvPr/>
        </p:nvSpPr>
        <p:spPr>
          <a:xfrm>
            <a:off x="636217" y="3810674"/>
            <a:ext cx="804619" cy="338406"/>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uadroTexto 4"/>
          <p:cNvSpPr txBox="1"/>
          <p:nvPr/>
        </p:nvSpPr>
        <p:spPr>
          <a:xfrm>
            <a:off x="133793" y="3462099"/>
            <a:ext cx="1793504" cy="369332"/>
          </a:xfrm>
          <a:prstGeom prst="rect">
            <a:avLst/>
          </a:prstGeom>
          <a:noFill/>
        </p:spPr>
        <p:txBody>
          <a:bodyPr wrap="none" rtlCol="0">
            <a:spAutoFit/>
          </a:bodyPr>
          <a:lstStyle/>
          <a:p>
            <a:r>
              <a:rPr lang="es-ES" dirty="0">
                <a:solidFill>
                  <a:srgbClr val="FF0000"/>
                </a:solidFill>
              </a:rPr>
              <a:t>Clases de DD.HH.</a:t>
            </a:r>
            <a:endParaRPr lang="en-US" dirty="0">
              <a:solidFill>
                <a:srgbClr val="FF0000"/>
              </a:solidFill>
            </a:endParaRPr>
          </a:p>
        </p:txBody>
      </p:sp>
    </p:spTree>
    <p:extLst>
      <p:ext uri="{BB962C8B-B14F-4D97-AF65-F5344CB8AC3E}">
        <p14:creationId xmlns:p14="http://schemas.microsoft.com/office/powerpoint/2010/main" val="57148134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19" name="CuadroTexto 18"/>
          <p:cNvSpPr txBox="1"/>
          <p:nvPr/>
        </p:nvSpPr>
        <p:spPr>
          <a:xfrm>
            <a:off x="91921" y="1734183"/>
            <a:ext cx="9005135" cy="4031873"/>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sz="3200" dirty="0">
                <a:solidFill>
                  <a:schemeClr val="bg1"/>
                </a:solidFill>
              </a:rPr>
              <a:t>Normas específicas (obligaciones) sobre DD. HH.</a:t>
            </a:r>
          </a:p>
          <a:p>
            <a:r>
              <a:rPr lang="es-ES" sz="2400" dirty="0">
                <a:solidFill>
                  <a:schemeClr val="bg1"/>
                </a:solidFill>
              </a:rPr>
              <a:t>Siempre, en casos de derechos humanos, se deben cumplir estas normas que el país suscribió internacionalmente.</a:t>
            </a:r>
            <a:r>
              <a:rPr lang="es-ES" sz="3200" dirty="0">
                <a:solidFill>
                  <a:schemeClr val="bg1"/>
                </a:solidFill>
              </a:rPr>
              <a:t> </a:t>
            </a:r>
          </a:p>
          <a:p>
            <a:endParaRPr lang="es-ES" sz="2400" dirty="0">
              <a:solidFill>
                <a:schemeClr val="bg1"/>
              </a:solidFill>
            </a:endParaRPr>
          </a:p>
          <a:p>
            <a:pPr marL="285750" indent="-285750">
              <a:buFont typeface="Arial" panose="020B0604020202020204" pitchFamily="34" charset="0"/>
              <a:buChar char="•"/>
            </a:pPr>
            <a:r>
              <a:rPr lang="es-ES" sz="2400" dirty="0">
                <a:solidFill>
                  <a:schemeClr val="bg1"/>
                </a:solidFill>
              </a:rPr>
              <a:t>Prevenir las violaciones a los DD.HH. </a:t>
            </a:r>
            <a:r>
              <a:rPr lang="es-ES" sz="2400" dirty="0">
                <a:solidFill>
                  <a:srgbClr val="FF0000"/>
                </a:solidFill>
              </a:rPr>
              <a:t>De esto nace por ejemplo el INDH.</a:t>
            </a:r>
          </a:p>
          <a:p>
            <a:pPr marL="285750" indent="-285750">
              <a:buFont typeface="Arial" panose="020B0604020202020204" pitchFamily="34" charset="0"/>
              <a:buChar char="•"/>
            </a:pPr>
            <a:r>
              <a:rPr lang="es-ES" sz="2400" dirty="0">
                <a:solidFill>
                  <a:schemeClr val="bg1"/>
                </a:solidFill>
              </a:rPr>
              <a:t>Investigación. </a:t>
            </a:r>
            <a:r>
              <a:rPr lang="es-ES" sz="2400" dirty="0">
                <a:solidFill>
                  <a:srgbClr val="FF0000"/>
                </a:solidFill>
              </a:rPr>
              <a:t>De esto nace la brigada especial de la PDI. </a:t>
            </a:r>
          </a:p>
          <a:p>
            <a:pPr marL="285750" indent="-285750">
              <a:buFont typeface="Arial" panose="020B0604020202020204" pitchFamily="34" charset="0"/>
              <a:buChar char="•"/>
            </a:pPr>
            <a:r>
              <a:rPr lang="es-ES" sz="2400" dirty="0">
                <a:solidFill>
                  <a:schemeClr val="bg1"/>
                </a:solidFill>
              </a:rPr>
              <a:t>Sanción. </a:t>
            </a:r>
            <a:r>
              <a:rPr lang="es-ES" sz="2400" dirty="0">
                <a:solidFill>
                  <a:srgbClr val="FF0000"/>
                </a:solidFill>
              </a:rPr>
              <a:t>Punta Peuco. </a:t>
            </a:r>
          </a:p>
          <a:p>
            <a:pPr marL="285750" indent="-285750">
              <a:buFont typeface="Arial" panose="020B0604020202020204" pitchFamily="34" charset="0"/>
              <a:buChar char="•"/>
            </a:pPr>
            <a:r>
              <a:rPr lang="es-ES" sz="2400" dirty="0">
                <a:solidFill>
                  <a:schemeClr val="bg1"/>
                </a:solidFill>
              </a:rPr>
              <a:t>Restablecimiento de los daños. </a:t>
            </a:r>
            <a:r>
              <a:rPr lang="es-ES" sz="2400" dirty="0">
                <a:solidFill>
                  <a:srgbClr val="FF0000"/>
                </a:solidFill>
              </a:rPr>
              <a:t>Los exonerados políticos.</a:t>
            </a:r>
          </a:p>
          <a:p>
            <a:pPr marL="285750" indent="-285750">
              <a:buFont typeface="Arial" panose="020B0604020202020204" pitchFamily="34" charset="0"/>
              <a:buChar char="•"/>
            </a:pPr>
            <a:r>
              <a:rPr lang="es-ES" sz="2400" dirty="0">
                <a:solidFill>
                  <a:schemeClr val="bg1"/>
                </a:solidFill>
              </a:rPr>
              <a:t>Reparación. </a:t>
            </a:r>
            <a:r>
              <a:rPr lang="es-ES" sz="2400" dirty="0">
                <a:solidFill>
                  <a:srgbClr val="FF0000"/>
                </a:solidFill>
              </a:rPr>
              <a:t>Este es el fundamento del Museo de la Memoria.</a:t>
            </a:r>
          </a:p>
        </p:txBody>
      </p:sp>
      <p:sp>
        <p:nvSpPr>
          <p:cNvPr id="11" name="Rectángulo 10"/>
          <p:cNvSpPr/>
          <p:nvPr/>
        </p:nvSpPr>
        <p:spPr>
          <a:xfrm>
            <a:off x="323528" y="1081999"/>
            <a:ext cx="7821623" cy="461665"/>
          </a:xfrm>
          <a:prstGeom prst="rect">
            <a:avLst/>
          </a:prstGeom>
        </p:spPr>
        <p:txBody>
          <a:bodyPr wrap="square">
            <a:spAutoFit/>
          </a:bodyPr>
          <a:lstStyle/>
          <a:p>
            <a:r>
              <a:rPr lang="es-CL" sz="2400" dirty="0">
                <a:solidFill>
                  <a:schemeClr val="bg2">
                    <a:lumMod val="75000"/>
                  </a:schemeClr>
                </a:solidFill>
              </a:rPr>
              <a:t>C. REGÍMENES JURÍDICOS EN DD.HH.</a:t>
            </a:r>
          </a:p>
        </p:txBody>
      </p:sp>
    </p:spTree>
    <p:extLst>
      <p:ext uri="{BB962C8B-B14F-4D97-AF65-F5344CB8AC3E}">
        <p14:creationId xmlns:p14="http://schemas.microsoft.com/office/powerpoint/2010/main" val="310267020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15" name="Rectangle 3"/>
          <p:cNvSpPr txBox="1">
            <a:spLocks noChangeArrowheads="1"/>
          </p:cNvSpPr>
          <p:nvPr/>
        </p:nvSpPr>
        <p:spPr>
          <a:xfrm>
            <a:off x="467544" y="2132856"/>
            <a:ext cx="8568952" cy="4536232"/>
          </a:xfrm>
          <a:prstGeom prst="rect">
            <a:avLst/>
          </a:prstGeom>
        </p:spPr>
        <p:txBody>
          <a:bodyPr vert="horz" lIns="91440" tIns="45720" rIns="91440" bIns="45720" rtlCol="0">
            <a:normAutofit/>
          </a:bodyPr>
          <a:lstStyle/>
          <a:p>
            <a:pPr marL="342900" lvl="0" indent="-342900" algn="just">
              <a:lnSpc>
                <a:spcPct val="150000"/>
              </a:lnSpc>
              <a:spcBef>
                <a:spcPct val="20000"/>
              </a:spcBef>
              <a:buFont typeface="Arial" pitchFamily="34" charset="0"/>
              <a:buChar char="•"/>
              <a:defRPr/>
            </a:pPr>
            <a:r>
              <a:rPr lang="es-ES" sz="2600" noProof="0" dirty="0">
                <a:solidFill>
                  <a:schemeClr val="bg1"/>
                </a:solidFill>
              </a:rPr>
              <a:t>Para prevenir y sancionar hechos de tortura. </a:t>
            </a:r>
            <a:r>
              <a:rPr lang="es-ES" sz="2600" noProof="0" dirty="0">
                <a:solidFill>
                  <a:srgbClr val="FF0000"/>
                </a:solidFill>
              </a:rPr>
              <a:t>Ratificado por Chile en 1988. </a:t>
            </a:r>
            <a:endParaRPr kumimoji="0" lang="es-ES" sz="2600" b="0" i="0" u="none" strike="noStrike" kern="1200" cap="none" spc="0" normalizeH="0" baseline="0" noProof="0" dirty="0">
              <a:ln>
                <a:noFill/>
              </a:ln>
              <a:solidFill>
                <a:srgbClr val="FF0000"/>
              </a:solidFill>
              <a:effectLst/>
              <a:uLnTx/>
              <a:uFillTx/>
            </a:endParaRPr>
          </a:p>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kumimoji="0" lang="es-ES" sz="2600" b="0" i="0" u="none" strike="noStrike" kern="1200" cap="none" spc="0" normalizeH="0" baseline="0" noProof="0" dirty="0">
                <a:ln>
                  <a:noFill/>
                </a:ln>
                <a:solidFill>
                  <a:schemeClr val="bg1"/>
                </a:solidFill>
                <a:effectLst/>
                <a:uLnTx/>
                <a:uFillTx/>
              </a:rPr>
              <a:t>Erradicar violencia</a:t>
            </a:r>
            <a:r>
              <a:rPr kumimoji="0" lang="es-ES" sz="2600" b="0" i="0" u="none" strike="noStrike" kern="1200" cap="none" spc="0" normalizeH="0" noProof="0" dirty="0">
                <a:ln>
                  <a:noFill/>
                </a:ln>
                <a:solidFill>
                  <a:schemeClr val="bg1"/>
                </a:solidFill>
                <a:effectLst/>
                <a:uLnTx/>
                <a:uFillTx/>
              </a:rPr>
              <a:t> contra la </a:t>
            </a:r>
            <a:r>
              <a:rPr kumimoji="0" lang="es-ES" sz="2600" b="0" i="0" u="none" strike="noStrike" kern="1200" cap="none" spc="0" normalizeH="0" baseline="0" noProof="0" dirty="0">
                <a:ln>
                  <a:noFill/>
                </a:ln>
                <a:solidFill>
                  <a:schemeClr val="bg1"/>
                </a:solidFill>
                <a:effectLst/>
                <a:uLnTx/>
                <a:uFillTx/>
              </a:rPr>
              <a:t>Mujer. </a:t>
            </a:r>
            <a:r>
              <a:rPr kumimoji="0" lang="es-ES" sz="2600" b="0" i="0" u="none" strike="noStrike" kern="1200" cap="none" spc="0" normalizeH="0" baseline="0" noProof="0" dirty="0">
                <a:ln>
                  <a:noFill/>
                </a:ln>
                <a:solidFill>
                  <a:srgbClr val="FF0000"/>
                </a:solidFill>
                <a:effectLst/>
                <a:uLnTx/>
                <a:uFillTx/>
              </a:rPr>
              <a:t>Ratificado por Chile en 1996. </a:t>
            </a:r>
            <a:r>
              <a:rPr kumimoji="0" lang="es-ES" sz="2600" b="0" i="0" u="none" strike="noStrike" kern="1200" cap="none" spc="0" normalizeH="0" baseline="0" noProof="0" dirty="0">
                <a:ln>
                  <a:noFill/>
                </a:ln>
                <a:solidFill>
                  <a:schemeClr val="bg1"/>
                </a:solidFill>
                <a:effectLst/>
                <a:uLnTx/>
                <a:uFillTx/>
              </a:rPr>
              <a:t> </a:t>
            </a:r>
          </a:p>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kumimoji="0" lang="es-ES" sz="2600" b="0" i="0" u="none" strike="noStrike" kern="1200" cap="none" spc="0" normalizeH="0" baseline="0" noProof="0" dirty="0">
                <a:ln>
                  <a:noFill/>
                </a:ln>
                <a:solidFill>
                  <a:schemeClr val="bg1"/>
                </a:solidFill>
                <a:effectLst/>
                <a:uLnTx/>
                <a:uFillTx/>
              </a:rPr>
              <a:t>Derechos de los niños. </a:t>
            </a:r>
            <a:r>
              <a:rPr lang="es-ES" sz="2600" dirty="0">
                <a:solidFill>
                  <a:srgbClr val="FF0000"/>
                </a:solidFill>
              </a:rPr>
              <a:t>Ratificado por Chile en 1990.</a:t>
            </a:r>
            <a:endParaRPr kumimoji="0" lang="es-ES" sz="2600" b="0" i="0" u="none" strike="noStrike" kern="1200" cap="none" spc="0" normalizeH="0" baseline="0" noProof="0" dirty="0">
              <a:ln>
                <a:noFill/>
              </a:ln>
              <a:solidFill>
                <a:schemeClr val="bg1"/>
              </a:solidFill>
              <a:effectLst/>
              <a:uLnTx/>
              <a:uFillTx/>
            </a:endParaRPr>
          </a:p>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kumimoji="0" lang="es-ES" sz="2600" b="0" i="0" u="none" strike="noStrike" kern="1200" cap="none" spc="0" normalizeH="0" baseline="0" noProof="0" dirty="0">
                <a:ln>
                  <a:noFill/>
                </a:ln>
                <a:solidFill>
                  <a:schemeClr val="bg1"/>
                </a:solidFill>
                <a:effectLst/>
                <a:uLnTx/>
                <a:uFillTx/>
              </a:rPr>
              <a:t>Convenio sobre pueblos indígenas. </a:t>
            </a:r>
            <a:r>
              <a:rPr lang="es-ES" sz="2600" dirty="0">
                <a:solidFill>
                  <a:srgbClr val="FF0000"/>
                </a:solidFill>
              </a:rPr>
              <a:t>Ratificado por Chile en 2008. </a:t>
            </a:r>
            <a:endParaRPr kumimoji="0" lang="es-ES" sz="2600" b="0" i="0" u="none" strike="noStrike" kern="1200" cap="none" spc="0" normalizeH="0" baseline="0" noProof="0" dirty="0">
              <a:ln>
                <a:noFill/>
              </a:ln>
              <a:solidFill>
                <a:schemeClr val="bg1"/>
              </a:solidFill>
              <a:effectLst/>
              <a:uLnTx/>
              <a:uFillTx/>
            </a:endParaRPr>
          </a:p>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s-ES" sz="23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CuadroTexto 4"/>
          <p:cNvSpPr txBox="1"/>
          <p:nvPr/>
        </p:nvSpPr>
        <p:spPr>
          <a:xfrm>
            <a:off x="389271" y="1595126"/>
            <a:ext cx="5907780" cy="461665"/>
          </a:xfrm>
          <a:prstGeom prst="rect">
            <a:avLst/>
          </a:prstGeom>
          <a:noFill/>
        </p:spPr>
        <p:txBody>
          <a:bodyPr wrap="square" rtlCol="0">
            <a:spAutoFit/>
          </a:bodyPr>
          <a:lstStyle/>
          <a:p>
            <a:r>
              <a:rPr lang="es-CL" sz="2400" dirty="0">
                <a:solidFill>
                  <a:schemeClr val="bg1"/>
                </a:solidFill>
              </a:rPr>
              <a:t>Tratados firmados por Chile. </a:t>
            </a:r>
          </a:p>
        </p:txBody>
      </p:sp>
      <p:sp>
        <p:nvSpPr>
          <p:cNvPr id="19" name="Estrella de 5 puntas 18">
            <a:hlinkClick r:id="rId2" action="ppaction://hlinksldjump"/>
          </p:cNvPr>
          <p:cNvSpPr/>
          <p:nvPr/>
        </p:nvSpPr>
        <p:spPr>
          <a:xfrm>
            <a:off x="1912674" y="6013422"/>
            <a:ext cx="432048" cy="41034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Estrella de 5 puntas 1">
            <a:hlinkClick r:id="rId3" action="ppaction://hlinksldjump"/>
          </p:cNvPr>
          <p:cNvSpPr/>
          <p:nvPr/>
        </p:nvSpPr>
        <p:spPr>
          <a:xfrm>
            <a:off x="1912674" y="4173488"/>
            <a:ext cx="432048" cy="45496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Estrella de 5 puntas 3">
            <a:hlinkClick r:id="rId4" action="ppaction://hlinksldjump"/>
          </p:cNvPr>
          <p:cNvSpPr/>
          <p:nvPr/>
        </p:nvSpPr>
        <p:spPr>
          <a:xfrm>
            <a:off x="8100392" y="4869160"/>
            <a:ext cx="370384" cy="33833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ángulo 11"/>
          <p:cNvSpPr/>
          <p:nvPr/>
        </p:nvSpPr>
        <p:spPr>
          <a:xfrm>
            <a:off x="489811" y="1051767"/>
            <a:ext cx="7821623" cy="461665"/>
          </a:xfrm>
          <a:prstGeom prst="rect">
            <a:avLst/>
          </a:prstGeom>
        </p:spPr>
        <p:txBody>
          <a:bodyPr wrap="square">
            <a:spAutoFit/>
          </a:bodyPr>
          <a:lstStyle/>
          <a:p>
            <a:r>
              <a:rPr lang="es-CL" sz="2400" dirty="0">
                <a:solidFill>
                  <a:schemeClr val="bg2">
                    <a:lumMod val="75000"/>
                  </a:schemeClr>
                </a:solidFill>
              </a:rPr>
              <a:t>C. REGÍMENES JURÍDICOS EN DD.HH.</a:t>
            </a:r>
          </a:p>
        </p:txBody>
      </p:sp>
      <p:sp>
        <p:nvSpPr>
          <p:cNvPr id="3" name="Estrella de 5 puntas 2">
            <a:hlinkClick r:id="rId5" action="ppaction://hlinksldjump"/>
          </p:cNvPr>
          <p:cNvSpPr/>
          <p:nvPr/>
        </p:nvSpPr>
        <p:spPr>
          <a:xfrm>
            <a:off x="3203848" y="2924944"/>
            <a:ext cx="432048" cy="52723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0748820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15" name="Rectangle 3"/>
          <p:cNvSpPr txBox="1">
            <a:spLocks noChangeArrowheads="1"/>
          </p:cNvSpPr>
          <p:nvPr/>
        </p:nvSpPr>
        <p:spPr>
          <a:xfrm>
            <a:off x="179512" y="2132144"/>
            <a:ext cx="7072362" cy="4214842"/>
          </a:xfrm>
          <a:prstGeom prst="rect">
            <a:avLst/>
          </a:prstGeom>
        </p:spPr>
        <p:txBody>
          <a:bodyPr vert="horz" lIns="91440" tIns="45720" rIns="91440" bIns="45720" rtlCol="0">
            <a:normAutofit/>
          </a:bodyPr>
          <a:lstStyle/>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kumimoji="0" lang="es-ES" sz="2800" b="0" i="0" u="none" strike="noStrike" kern="1200" cap="none" spc="0" normalizeH="0" baseline="0" noProof="0" dirty="0">
                <a:ln>
                  <a:noFill/>
                </a:ln>
                <a:solidFill>
                  <a:schemeClr val="bg1"/>
                </a:solidFill>
                <a:effectLst/>
                <a:uLnTx/>
                <a:uFillTx/>
              </a:rPr>
              <a:t>Personas con discapacidad.</a:t>
            </a:r>
          </a:p>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kumimoji="0" lang="es-ES" sz="2800" b="0" i="0" u="none" strike="noStrike" kern="1200" cap="none" spc="0" normalizeH="0" baseline="0" noProof="0" dirty="0">
                <a:ln>
                  <a:noFill/>
                </a:ln>
                <a:solidFill>
                  <a:schemeClr val="bg1"/>
                </a:solidFill>
                <a:effectLst/>
                <a:uLnTx/>
                <a:uFillTx/>
              </a:rPr>
              <a:t>Diversidades sexuales. </a:t>
            </a:r>
            <a:r>
              <a:rPr lang="es-ES" sz="2800" dirty="0">
                <a:solidFill>
                  <a:srgbClr val="FF0000"/>
                </a:solidFill>
              </a:rPr>
              <a:t>Ley de identidad de género. </a:t>
            </a:r>
            <a:endParaRPr kumimoji="0" lang="es-ES" sz="2800" b="0" i="0" u="none" strike="noStrike" kern="1200" cap="none" spc="0" normalizeH="0" baseline="0" noProof="0" dirty="0">
              <a:ln>
                <a:noFill/>
              </a:ln>
              <a:solidFill>
                <a:schemeClr val="bg1"/>
              </a:solidFill>
              <a:effectLst/>
              <a:uLnTx/>
              <a:uFillTx/>
            </a:endParaRPr>
          </a:p>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lang="es-ES" sz="2800" dirty="0">
                <a:solidFill>
                  <a:schemeClr val="bg1"/>
                </a:solidFill>
              </a:rPr>
              <a:t>M</a:t>
            </a:r>
            <a:r>
              <a:rPr kumimoji="0" lang="es-ES" sz="2800" b="0" i="0" u="none" strike="noStrike" kern="1200" cap="none" spc="0" normalizeH="0" baseline="0" noProof="0" dirty="0" err="1">
                <a:ln>
                  <a:noFill/>
                </a:ln>
                <a:solidFill>
                  <a:schemeClr val="bg1"/>
                </a:solidFill>
                <a:effectLst/>
                <a:uLnTx/>
                <a:uFillTx/>
              </a:rPr>
              <a:t>igrantes</a:t>
            </a:r>
            <a:r>
              <a:rPr kumimoji="0" lang="es-ES" sz="2800" b="0" i="0" u="none" strike="noStrike" kern="1200" cap="none" spc="0" normalizeH="0" baseline="0" noProof="0" dirty="0">
                <a:ln>
                  <a:noFill/>
                </a:ln>
                <a:solidFill>
                  <a:schemeClr val="bg1"/>
                </a:solidFill>
                <a:effectLst/>
                <a:uLnTx/>
                <a:uFillTx/>
              </a:rPr>
              <a:t>.</a:t>
            </a:r>
          </a:p>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kumimoji="0" lang="es-ES" sz="2800" b="0" i="0" u="none" strike="noStrike" kern="1200" cap="none" spc="0" normalizeH="0" baseline="0" noProof="0" dirty="0">
                <a:ln>
                  <a:noFill/>
                </a:ln>
                <a:solidFill>
                  <a:schemeClr val="bg1"/>
                </a:solidFill>
                <a:effectLst/>
                <a:uLnTx/>
                <a:uFillTx/>
              </a:rPr>
              <a:t>Refugiados</a:t>
            </a:r>
            <a:r>
              <a:rPr kumimoji="0" lang="es-ES" sz="2300" b="0" i="0" u="none" strike="noStrike" kern="1200" cap="none" spc="0" normalizeH="0" baseline="0" noProof="0" dirty="0">
                <a:ln>
                  <a:noFill/>
                </a:ln>
                <a:solidFill>
                  <a:schemeClr val="bg1"/>
                </a:solidFill>
                <a:effectLst/>
                <a:uLnTx/>
                <a:uFillTx/>
                <a:latin typeface="+mn-lt"/>
                <a:ea typeface="+mn-ea"/>
                <a:cs typeface="+mn-cs"/>
              </a:rPr>
              <a:t>.</a:t>
            </a:r>
          </a:p>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s-ES" sz="2300" b="0" i="0" u="none" strike="noStrike" kern="1200" cap="none" spc="0" normalizeH="0" baseline="0" noProof="0" dirty="0">
              <a:ln>
                <a:noFill/>
              </a:ln>
              <a:solidFill>
                <a:schemeClr val="tx1"/>
              </a:solidFill>
              <a:effectLst/>
              <a:uLnTx/>
              <a:uFillTx/>
              <a:latin typeface="+mn-lt"/>
              <a:ea typeface="+mn-ea"/>
              <a:cs typeface="+mn-cs"/>
            </a:endParaRPr>
          </a:p>
        </p:txBody>
      </p:sp>
      <p:sp>
        <p:nvSpPr>
          <p:cNvPr id="2" name="CuadroTexto 1"/>
          <p:cNvSpPr txBox="1"/>
          <p:nvPr/>
        </p:nvSpPr>
        <p:spPr>
          <a:xfrm>
            <a:off x="2628744" y="4272198"/>
            <a:ext cx="6079331" cy="646331"/>
          </a:xfrm>
          <a:prstGeom prst="rect">
            <a:avLst/>
          </a:prstGeom>
          <a:solidFill>
            <a:schemeClr val="tx1">
              <a:lumMod val="95000"/>
            </a:schemeClr>
          </a:solidFill>
        </p:spPr>
        <p:txBody>
          <a:bodyPr wrap="square" rtlCol="0">
            <a:spAutoFit/>
          </a:bodyPr>
          <a:lstStyle/>
          <a:p>
            <a:r>
              <a:rPr lang="es-CL" dirty="0">
                <a:solidFill>
                  <a:schemeClr val="bg1"/>
                </a:solidFill>
              </a:rPr>
              <a:t>Personas que se trasladan de un lugar a otro de manera “voluntaria”</a:t>
            </a:r>
          </a:p>
        </p:txBody>
      </p:sp>
      <p:sp>
        <p:nvSpPr>
          <p:cNvPr id="5" name="CuadroTexto 4"/>
          <p:cNvSpPr txBox="1"/>
          <p:nvPr/>
        </p:nvSpPr>
        <p:spPr>
          <a:xfrm>
            <a:off x="389271" y="1595126"/>
            <a:ext cx="5907780" cy="461665"/>
          </a:xfrm>
          <a:prstGeom prst="rect">
            <a:avLst/>
          </a:prstGeom>
          <a:noFill/>
        </p:spPr>
        <p:txBody>
          <a:bodyPr wrap="square" rtlCol="0">
            <a:spAutoFit/>
          </a:bodyPr>
          <a:lstStyle/>
          <a:p>
            <a:r>
              <a:rPr lang="es-CL" sz="2400" dirty="0">
                <a:solidFill>
                  <a:schemeClr val="bg1"/>
                </a:solidFill>
              </a:rPr>
              <a:t>Tratados firmados por Chile. </a:t>
            </a:r>
          </a:p>
        </p:txBody>
      </p:sp>
      <p:sp>
        <p:nvSpPr>
          <p:cNvPr id="17" name="CuadroTexto 16"/>
          <p:cNvSpPr txBox="1"/>
          <p:nvPr/>
        </p:nvSpPr>
        <p:spPr>
          <a:xfrm>
            <a:off x="2796965" y="5103477"/>
            <a:ext cx="5663467" cy="1200329"/>
          </a:xfrm>
          <a:prstGeom prst="rect">
            <a:avLst/>
          </a:prstGeom>
          <a:solidFill>
            <a:schemeClr val="tx1">
              <a:lumMod val="95000"/>
            </a:schemeClr>
          </a:solidFill>
        </p:spPr>
        <p:txBody>
          <a:bodyPr wrap="square" rtlCol="0">
            <a:spAutoFit/>
          </a:bodyPr>
          <a:lstStyle/>
          <a:p>
            <a:r>
              <a:rPr lang="es-CL" dirty="0">
                <a:solidFill>
                  <a:schemeClr val="bg1"/>
                </a:solidFill>
              </a:rPr>
              <a:t>Personas que se fuera de su país de donde es originario o bien donde reside habitualmente, debido a un temor fundamentado de persecución por razones étnicas, religión, nacionalidad u opiniones políticas.</a:t>
            </a:r>
          </a:p>
        </p:txBody>
      </p:sp>
      <p:sp>
        <p:nvSpPr>
          <p:cNvPr id="4" name="Estrella de 5 puntas 3">
            <a:hlinkClick r:id="rId2" action="ppaction://hlinksldjump"/>
          </p:cNvPr>
          <p:cNvSpPr/>
          <p:nvPr/>
        </p:nvSpPr>
        <p:spPr>
          <a:xfrm>
            <a:off x="4601792" y="2441374"/>
            <a:ext cx="301772" cy="21602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Estrella de 5 puntas 18">
            <a:hlinkClick r:id="rId3" action="ppaction://hlinksldjump"/>
          </p:cNvPr>
          <p:cNvSpPr/>
          <p:nvPr/>
        </p:nvSpPr>
        <p:spPr>
          <a:xfrm>
            <a:off x="1835696" y="3717032"/>
            <a:ext cx="288032" cy="33833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ángulo 12"/>
          <p:cNvSpPr/>
          <p:nvPr/>
        </p:nvSpPr>
        <p:spPr>
          <a:xfrm>
            <a:off x="200089" y="1095630"/>
            <a:ext cx="7821623" cy="461665"/>
          </a:xfrm>
          <a:prstGeom prst="rect">
            <a:avLst/>
          </a:prstGeom>
        </p:spPr>
        <p:txBody>
          <a:bodyPr wrap="square">
            <a:spAutoFit/>
          </a:bodyPr>
          <a:lstStyle/>
          <a:p>
            <a:r>
              <a:rPr lang="es-CL" sz="2400" dirty="0">
                <a:solidFill>
                  <a:schemeClr val="bg2">
                    <a:lumMod val="75000"/>
                  </a:schemeClr>
                </a:solidFill>
              </a:rPr>
              <a:t>C. REGÍMENES JURÍDICOS EN DD.HH.</a:t>
            </a:r>
          </a:p>
        </p:txBody>
      </p:sp>
    </p:spTree>
    <p:extLst>
      <p:ext uri="{BB962C8B-B14F-4D97-AF65-F5344CB8AC3E}">
        <p14:creationId xmlns:p14="http://schemas.microsoft.com/office/powerpoint/2010/main" val="113769173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pic>
        <p:nvPicPr>
          <p:cNvPr id="4" name="Imagen 3"/>
          <p:cNvPicPr>
            <a:picLocks noChangeAspect="1"/>
          </p:cNvPicPr>
          <p:nvPr/>
        </p:nvPicPr>
        <p:blipFill>
          <a:blip r:embed="rId2"/>
          <a:stretch>
            <a:fillRect/>
          </a:stretch>
        </p:blipFill>
        <p:spPr>
          <a:xfrm>
            <a:off x="377727" y="1017821"/>
            <a:ext cx="8677472" cy="5544344"/>
          </a:xfrm>
          <a:prstGeom prst="rect">
            <a:avLst/>
          </a:prstGeom>
        </p:spPr>
      </p:pic>
      <p:pic>
        <p:nvPicPr>
          <p:cNvPr id="2" name="Imagen 1"/>
          <p:cNvPicPr>
            <a:picLocks noChangeAspect="1"/>
          </p:cNvPicPr>
          <p:nvPr/>
        </p:nvPicPr>
        <p:blipFill>
          <a:blip r:embed="rId3"/>
          <a:stretch>
            <a:fillRect/>
          </a:stretch>
        </p:blipFill>
        <p:spPr>
          <a:xfrm>
            <a:off x="98425" y="1412776"/>
            <a:ext cx="1788071" cy="846981"/>
          </a:xfrm>
          <a:prstGeom prst="rect">
            <a:avLst/>
          </a:prstGeom>
        </p:spPr>
      </p:pic>
      <p:sp>
        <p:nvSpPr>
          <p:cNvPr id="5" name="CuadroTexto 4"/>
          <p:cNvSpPr txBox="1"/>
          <p:nvPr/>
        </p:nvSpPr>
        <p:spPr>
          <a:xfrm>
            <a:off x="69850" y="2279429"/>
            <a:ext cx="1405806" cy="1754326"/>
          </a:xfrm>
          <a:prstGeom prst="rect">
            <a:avLst/>
          </a:prstGeom>
          <a:noFill/>
        </p:spPr>
        <p:txBody>
          <a:bodyPr wrap="square" rtlCol="0">
            <a:spAutoFit/>
          </a:bodyPr>
          <a:lstStyle/>
          <a:p>
            <a:r>
              <a:rPr lang="es-CL" dirty="0">
                <a:solidFill>
                  <a:schemeClr val="bg1"/>
                </a:solidFill>
              </a:rPr>
              <a:t>La CPI no es parte de la estructura de las NNUU pero se relaciona.</a:t>
            </a:r>
          </a:p>
        </p:txBody>
      </p:sp>
      <p:sp>
        <p:nvSpPr>
          <p:cNvPr id="6" name="Rectángulo redondeado 5"/>
          <p:cNvSpPr/>
          <p:nvPr/>
        </p:nvSpPr>
        <p:spPr>
          <a:xfrm>
            <a:off x="0" y="1412776"/>
            <a:ext cx="1886496" cy="2620978"/>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noFill/>
            </a:endParaRPr>
          </a:p>
        </p:txBody>
      </p:sp>
      <p:sp>
        <p:nvSpPr>
          <p:cNvPr id="7" name="Elipse 6"/>
          <p:cNvSpPr/>
          <p:nvPr/>
        </p:nvSpPr>
        <p:spPr>
          <a:xfrm>
            <a:off x="4572000" y="5517232"/>
            <a:ext cx="2376264" cy="11518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4074361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45"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anim calcmode="lin" valueType="num">
                                      <p:cBhvr>
                                        <p:cTn id="12" dur="2000" fill="hold"/>
                                        <p:tgtEl>
                                          <p:spTgt spid="6"/>
                                        </p:tgtEl>
                                        <p:attrNameLst>
                                          <p:attrName>ppt_w</p:attrName>
                                        </p:attrNameLst>
                                      </p:cBhvr>
                                      <p:tavLst>
                                        <p:tav tm="0" fmla="#ppt_w*sin(2.5*pi*$)">
                                          <p:val>
                                            <p:fltVal val="0"/>
                                          </p:val>
                                        </p:tav>
                                        <p:tav tm="100000">
                                          <p:val>
                                            <p:fltVal val="1"/>
                                          </p:val>
                                        </p:tav>
                                      </p:tavLst>
                                    </p:anim>
                                    <p:anim calcmode="lin" valueType="num">
                                      <p:cBhvr>
                                        <p:cTn id="13" dur="2000" fill="hold"/>
                                        <p:tgtEl>
                                          <p:spTgt spid="6"/>
                                        </p:tgtEl>
                                        <p:attrNameLst>
                                          <p:attrName>ppt_h</p:attrName>
                                        </p:attrNameLst>
                                      </p:cBhvr>
                                      <p:tavLst>
                                        <p:tav tm="0">
                                          <p:val>
                                            <p:strVal val="#ppt_h"/>
                                          </p:val>
                                        </p:tav>
                                        <p:tav tm="100000">
                                          <p:val>
                                            <p:strVal val="#ppt_h"/>
                                          </p:val>
                                        </p:tav>
                                      </p:tavLst>
                                    </p:anim>
                                  </p:childTnLst>
                                </p:cTn>
                              </p:par>
                              <p:par>
                                <p:cTn id="14" presetID="45"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2000"/>
                                        <p:tgtEl>
                                          <p:spTgt spid="7"/>
                                        </p:tgtEl>
                                      </p:cBhvr>
                                    </p:animEffect>
                                    <p:anim calcmode="lin" valueType="num">
                                      <p:cBhvr>
                                        <p:cTn id="17" dur="2000" fill="hold"/>
                                        <p:tgtEl>
                                          <p:spTgt spid="7"/>
                                        </p:tgtEl>
                                        <p:attrNameLst>
                                          <p:attrName>ppt_w</p:attrName>
                                        </p:attrNameLst>
                                      </p:cBhvr>
                                      <p:tavLst>
                                        <p:tav tm="0" fmla="#ppt_w*sin(2.5*pi*$)">
                                          <p:val>
                                            <p:fltVal val="0"/>
                                          </p:val>
                                        </p:tav>
                                        <p:tav tm="100000">
                                          <p:val>
                                            <p:fltVal val="1"/>
                                          </p:val>
                                        </p:tav>
                                      </p:tavLst>
                                    </p:anim>
                                    <p:anim calcmode="lin" valueType="num">
                                      <p:cBhvr>
                                        <p:cTn id="18"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6" name="Rectángulo 5"/>
          <p:cNvSpPr/>
          <p:nvPr/>
        </p:nvSpPr>
        <p:spPr>
          <a:xfrm>
            <a:off x="395536" y="2214499"/>
            <a:ext cx="4572000" cy="4401205"/>
          </a:xfrm>
          <a:prstGeom prst="rect">
            <a:avLst/>
          </a:prstGeom>
          <a:solidFill>
            <a:schemeClr val="tx1"/>
          </a:solidFill>
        </p:spPr>
        <p:txBody>
          <a:bodyPr>
            <a:spAutoFit/>
          </a:bodyPr>
          <a:lstStyle/>
          <a:p>
            <a:pPr algn="just"/>
            <a:r>
              <a:rPr lang="es-CL" sz="2000" dirty="0">
                <a:solidFill>
                  <a:schemeClr val="bg1"/>
                </a:solidFill>
              </a:rPr>
              <a:t>La ONU ha logrado la creación de un sistema de leyes de DD.HH. que, nos dotan de un código de derechos fundamentales, universales e internacionalmente protegidos.</a:t>
            </a:r>
          </a:p>
          <a:p>
            <a:pPr algn="just">
              <a:buNone/>
            </a:pPr>
            <a:endParaRPr lang="es-CL" sz="2000" dirty="0">
              <a:solidFill>
                <a:schemeClr val="bg1"/>
              </a:solidFill>
            </a:endParaRPr>
          </a:p>
          <a:p>
            <a:pPr algn="just"/>
            <a:r>
              <a:rPr lang="es-CL" sz="2000" dirty="0">
                <a:solidFill>
                  <a:schemeClr val="bg1"/>
                </a:solidFill>
              </a:rPr>
              <a:t>Leyes basadas: </a:t>
            </a:r>
            <a:r>
              <a:rPr lang="es-CL" sz="2000" u="sng" dirty="0">
                <a:solidFill>
                  <a:schemeClr val="bg1"/>
                </a:solidFill>
                <a:hlinkClick r:id="rId2"/>
              </a:rPr>
              <a:t>Carta de las NU</a:t>
            </a:r>
            <a:r>
              <a:rPr lang="es-CL" sz="2000" dirty="0">
                <a:solidFill>
                  <a:schemeClr val="bg1"/>
                </a:solidFill>
              </a:rPr>
              <a:t> y </a:t>
            </a:r>
            <a:r>
              <a:rPr lang="es-CL" sz="2000" u="sng" dirty="0">
                <a:solidFill>
                  <a:schemeClr val="bg1"/>
                </a:solidFill>
                <a:hlinkClick r:id="rId3"/>
              </a:rPr>
              <a:t>Declaración Universal de los DD.HH.</a:t>
            </a:r>
            <a:r>
              <a:rPr lang="es-CL" sz="2000" dirty="0">
                <a:solidFill>
                  <a:schemeClr val="bg1"/>
                </a:solidFill>
              </a:rPr>
              <a:t>, aprobadas  1948. </a:t>
            </a:r>
          </a:p>
          <a:p>
            <a:pPr algn="just"/>
            <a:endParaRPr lang="es-CL" sz="2000" dirty="0">
              <a:solidFill>
                <a:schemeClr val="bg1"/>
              </a:solidFill>
            </a:endParaRPr>
          </a:p>
          <a:p>
            <a:pPr algn="just"/>
            <a:r>
              <a:rPr lang="es-CL" sz="2000" dirty="0">
                <a:solidFill>
                  <a:schemeClr val="bg1"/>
                </a:solidFill>
              </a:rPr>
              <a:t>Los acuerdos han permitido crear una “cultura de derechos humanos” y son un poderoso instrumento para poner freno a las violaciones de estos derechos.</a:t>
            </a:r>
          </a:p>
        </p:txBody>
      </p:sp>
      <p:pic>
        <p:nvPicPr>
          <p:cNvPr id="7" name="Imagen 6"/>
          <p:cNvPicPr>
            <a:picLocks noChangeAspect="1"/>
          </p:cNvPicPr>
          <p:nvPr/>
        </p:nvPicPr>
        <p:blipFill>
          <a:blip r:embed="rId4"/>
          <a:stretch>
            <a:fillRect/>
          </a:stretch>
        </p:blipFill>
        <p:spPr>
          <a:xfrm>
            <a:off x="5379429" y="3132547"/>
            <a:ext cx="3048000" cy="2066925"/>
          </a:xfrm>
          <a:prstGeom prst="rect">
            <a:avLst/>
          </a:prstGeom>
        </p:spPr>
      </p:pic>
      <p:sp>
        <p:nvSpPr>
          <p:cNvPr id="12" name="Rectángulo 11"/>
          <p:cNvSpPr/>
          <p:nvPr/>
        </p:nvSpPr>
        <p:spPr>
          <a:xfrm>
            <a:off x="395536" y="1287179"/>
            <a:ext cx="7821623" cy="461665"/>
          </a:xfrm>
          <a:prstGeom prst="rect">
            <a:avLst/>
          </a:prstGeom>
        </p:spPr>
        <p:txBody>
          <a:bodyPr wrap="square">
            <a:spAutoFit/>
          </a:bodyPr>
          <a:lstStyle/>
          <a:p>
            <a:r>
              <a:rPr lang="es-CL" sz="2400" dirty="0">
                <a:solidFill>
                  <a:schemeClr val="bg2">
                    <a:lumMod val="75000"/>
                  </a:schemeClr>
                </a:solidFill>
              </a:rPr>
              <a:t>C. REGÍMENES JURÍDICOS EN DD.HH.</a:t>
            </a:r>
          </a:p>
        </p:txBody>
      </p:sp>
    </p:spTree>
    <p:extLst>
      <p:ext uri="{BB962C8B-B14F-4D97-AF65-F5344CB8AC3E}">
        <p14:creationId xmlns:p14="http://schemas.microsoft.com/office/powerpoint/2010/main" val="175710866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pic>
        <p:nvPicPr>
          <p:cNvPr id="5" name="Imagen 4"/>
          <p:cNvPicPr>
            <a:picLocks noChangeAspect="1"/>
          </p:cNvPicPr>
          <p:nvPr/>
        </p:nvPicPr>
        <p:blipFill>
          <a:blip r:embed="rId2"/>
          <a:stretch>
            <a:fillRect/>
          </a:stretch>
        </p:blipFill>
        <p:spPr>
          <a:xfrm>
            <a:off x="251520" y="2432313"/>
            <a:ext cx="1871634" cy="1371719"/>
          </a:xfrm>
          <a:prstGeom prst="rect">
            <a:avLst/>
          </a:prstGeom>
        </p:spPr>
      </p:pic>
      <p:sp>
        <p:nvSpPr>
          <p:cNvPr id="15" name="TextBox 5"/>
          <p:cNvSpPr txBox="1">
            <a:spLocks noChangeArrowheads="1"/>
          </p:cNvSpPr>
          <p:nvPr/>
        </p:nvSpPr>
        <p:spPr bwMode="auto">
          <a:xfrm>
            <a:off x="251520" y="3856806"/>
            <a:ext cx="1871662" cy="339725"/>
          </a:xfrm>
          <a:prstGeom prst="rect">
            <a:avLst/>
          </a:prstGeom>
          <a:solidFill>
            <a:schemeClr val="tx1"/>
          </a:solidFill>
          <a:ln w="9525">
            <a:noFill/>
            <a:miter lim="800000"/>
            <a:headEnd/>
            <a:tailEnd/>
          </a:ln>
        </p:spPr>
        <p:txBody>
          <a:bodyPr>
            <a:spAutoFit/>
          </a:bodyPr>
          <a:lstStyle/>
          <a:p>
            <a:pPr algn="ctr"/>
            <a:r>
              <a:rPr lang="es-CO" sz="1600" dirty="0">
                <a:solidFill>
                  <a:schemeClr val="bg1"/>
                </a:solidFill>
              </a:rPr>
              <a:t>Asamblea General</a:t>
            </a:r>
          </a:p>
        </p:txBody>
      </p:sp>
      <p:pic>
        <p:nvPicPr>
          <p:cNvPr id="13" name="Imagen 12"/>
          <p:cNvPicPr>
            <a:picLocks noChangeAspect="1"/>
          </p:cNvPicPr>
          <p:nvPr/>
        </p:nvPicPr>
        <p:blipFill>
          <a:blip r:embed="rId3"/>
          <a:stretch>
            <a:fillRect/>
          </a:stretch>
        </p:blipFill>
        <p:spPr>
          <a:xfrm>
            <a:off x="268153" y="4509212"/>
            <a:ext cx="1903818" cy="1395345"/>
          </a:xfrm>
          <a:prstGeom prst="rect">
            <a:avLst/>
          </a:prstGeom>
        </p:spPr>
      </p:pic>
      <p:sp>
        <p:nvSpPr>
          <p:cNvPr id="17" name="TextBox 13"/>
          <p:cNvSpPr txBox="1">
            <a:spLocks noChangeArrowheads="1"/>
          </p:cNvSpPr>
          <p:nvPr/>
        </p:nvSpPr>
        <p:spPr bwMode="auto">
          <a:xfrm>
            <a:off x="179512" y="6030354"/>
            <a:ext cx="1992459" cy="584775"/>
          </a:xfrm>
          <a:prstGeom prst="rect">
            <a:avLst/>
          </a:prstGeom>
          <a:solidFill>
            <a:schemeClr val="tx1"/>
          </a:solidFill>
          <a:ln w="9525">
            <a:noFill/>
            <a:miter lim="800000"/>
            <a:headEnd/>
            <a:tailEnd/>
          </a:ln>
        </p:spPr>
        <p:txBody>
          <a:bodyPr wrap="square">
            <a:spAutoFit/>
          </a:bodyPr>
          <a:lstStyle/>
          <a:p>
            <a:pPr algn="ctr"/>
            <a:r>
              <a:rPr lang="es-CO" sz="1600" dirty="0">
                <a:solidFill>
                  <a:schemeClr val="bg1"/>
                </a:solidFill>
              </a:rPr>
              <a:t>Corte Internacional de Justicia</a:t>
            </a:r>
          </a:p>
        </p:txBody>
      </p:sp>
      <p:pic>
        <p:nvPicPr>
          <p:cNvPr id="18" name="il_fi" descr="http://rsandino.com/Wpsg/wp-content/uploads/2011/03/ban-ki-moon-secretario-general-de-la-ONU.jpg"/>
          <p:cNvPicPr>
            <a:picLocks noChangeAspect="1" noChangeArrowheads="1"/>
          </p:cNvPicPr>
          <p:nvPr/>
        </p:nvPicPr>
        <p:blipFill>
          <a:blip r:embed="rId4"/>
          <a:srcRect/>
          <a:stretch>
            <a:fillRect/>
          </a:stretch>
        </p:blipFill>
        <p:spPr bwMode="auto">
          <a:xfrm>
            <a:off x="2549676" y="2391278"/>
            <a:ext cx="1873250" cy="1368425"/>
          </a:xfrm>
          <a:prstGeom prst="rect">
            <a:avLst/>
          </a:prstGeom>
          <a:noFill/>
          <a:ln w="9525">
            <a:noFill/>
            <a:miter lim="800000"/>
            <a:headEnd/>
            <a:tailEnd/>
          </a:ln>
        </p:spPr>
      </p:pic>
      <p:sp>
        <p:nvSpPr>
          <p:cNvPr id="19" name="TextBox 7"/>
          <p:cNvSpPr txBox="1">
            <a:spLocks noChangeArrowheads="1"/>
          </p:cNvSpPr>
          <p:nvPr/>
        </p:nvSpPr>
        <p:spPr bwMode="auto">
          <a:xfrm>
            <a:off x="2549676" y="3853366"/>
            <a:ext cx="1873250" cy="338137"/>
          </a:xfrm>
          <a:prstGeom prst="rect">
            <a:avLst/>
          </a:prstGeom>
          <a:solidFill>
            <a:schemeClr val="tx1"/>
          </a:solidFill>
          <a:ln w="9525">
            <a:noFill/>
            <a:miter lim="800000"/>
            <a:headEnd/>
            <a:tailEnd/>
          </a:ln>
        </p:spPr>
        <p:txBody>
          <a:bodyPr wrap="square">
            <a:spAutoFit/>
          </a:bodyPr>
          <a:lstStyle/>
          <a:p>
            <a:pPr algn="ctr"/>
            <a:r>
              <a:rPr lang="es-CO" sz="1600" dirty="0">
                <a:solidFill>
                  <a:schemeClr val="bg1"/>
                </a:solidFill>
              </a:rPr>
              <a:t>Secretaría General</a:t>
            </a:r>
          </a:p>
        </p:txBody>
      </p:sp>
      <p:pic>
        <p:nvPicPr>
          <p:cNvPr id="20" name="Picture 8" descr="http://t3.gstatic.com/images?q=tbn:ANd9GcToe7BuckEIr_9P0QN0SKGj1D6wHtW3t-IM7WV4CikSqqzkKyup_Q">
            <a:hlinkClick r:id="rId5"/>
          </p:cNvPr>
          <p:cNvPicPr>
            <a:picLocks noChangeAspect="1" noChangeArrowheads="1"/>
          </p:cNvPicPr>
          <p:nvPr/>
        </p:nvPicPr>
        <p:blipFill>
          <a:blip r:embed="rId6"/>
          <a:srcRect/>
          <a:stretch>
            <a:fillRect/>
          </a:stretch>
        </p:blipFill>
        <p:spPr bwMode="auto">
          <a:xfrm>
            <a:off x="4781701" y="2391278"/>
            <a:ext cx="1873250" cy="1368425"/>
          </a:xfrm>
          <a:prstGeom prst="rect">
            <a:avLst/>
          </a:prstGeom>
          <a:noFill/>
          <a:ln w="9525">
            <a:noFill/>
            <a:miter lim="800000"/>
            <a:headEnd/>
            <a:tailEnd/>
          </a:ln>
        </p:spPr>
      </p:pic>
      <p:sp>
        <p:nvSpPr>
          <p:cNvPr id="21" name="TextBox 9"/>
          <p:cNvSpPr txBox="1">
            <a:spLocks noChangeArrowheads="1"/>
          </p:cNvSpPr>
          <p:nvPr/>
        </p:nvSpPr>
        <p:spPr bwMode="auto">
          <a:xfrm>
            <a:off x="4689898" y="3853366"/>
            <a:ext cx="1983357" cy="338554"/>
          </a:xfrm>
          <a:prstGeom prst="rect">
            <a:avLst/>
          </a:prstGeom>
          <a:solidFill>
            <a:schemeClr val="tx1"/>
          </a:solidFill>
          <a:ln w="9525">
            <a:noFill/>
            <a:miter lim="800000"/>
            <a:headEnd/>
            <a:tailEnd/>
          </a:ln>
        </p:spPr>
        <p:txBody>
          <a:bodyPr wrap="square">
            <a:spAutoFit/>
          </a:bodyPr>
          <a:lstStyle/>
          <a:p>
            <a:pPr algn="ctr"/>
            <a:r>
              <a:rPr lang="es-CO" sz="1600" dirty="0">
                <a:solidFill>
                  <a:schemeClr val="bg1"/>
                </a:solidFill>
              </a:rPr>
              <a:t>Consejo de Seguridad</a:t>
            </a:r>
          </a:p>
        </p:txBody>
      </p:sp>
      <p:sp>
        <p:nvSpPr>
          <p:cNvPr id="22" name="TextBox 11"/>
          <p:cNvSpPr txBox="1">
            <a:spLocks noChangeArrowheads="1"/>
          </p:cNvSpPr>
          <p:nvPr/>
        </p:nvSpPr>
        <p:spPr bwMode="auto">
          <a:xfrm>
            <a:off x="4754787" y="6063399"/>
            <a:ext cx="1918468" cy="585787"/>
          </a:xfrm>
          <a:prstGeom prst="rect">
            <a:avLst/>
          </a:prstGeom>
          <a:solidFill>
            <a:schemeClr val="tx1"/>
          </a:solidFill>
          <a:ln w="9525">
            <a:noFill/>
            <a:miter lim="800000"/>
            <a:headEnd/>
            <a:tailEnd/>
          </a:ln>
        </p:spPr>
        <p:txBody>
          <a:bodyPr wrap="square">
            <a:spAutoFit/>
          </a:bodyPr>
          <a:lstStyle/>
          <a:p>
            <a:pPr algn="ctr"/>
            <a:r>
              <a:rPr lang="es-CO" sz="1600" dirty="0">
                <a:solidFill>
                  <a:schemeClr val="bg1"/>
                </a:solidFill>
              </a:rPr>
              <a:t>Consejo Económico y Social</a:t>
            </a:r>
          </a:p>
        </p:txBody>
      </p:sp>
      <p:pic>
        <p:nvPicPr>
          <p:cNvPr id="23" name="Picture 12" descr="Nicaragua electa miembro del Consejo Económico y Social de la ONU."/>
          <p:cNvPicPr>
            <a:picLocks noChangeAspect="1" noChangeArrowheads="1"/>
          </p:cNvPicPr>
          <p:nvPr/>
        </p:nvPicPr>
        <p:blipFill>
          <a:blip r:embed="rId7"/>
          <a:srcRect/>
          <a:stretch>
            <a:fillRect/>
          </a:stretch>
        </p:blipFill>
        <p:spPr bwMode="auto">
          <a:xfrm>
            <a:off x="4695801" y="4536132"/>
            <a:ext cx="1959150" cy="1368425"/>
          </a:xfrm>
          <a:prstGeom prst="rect">
            <a:avLst/>
          </a:prstGeom>
          <a:noFill/>
          <a:ln w="9525">
            <a:noFill/>
            <a:miter lim="800000"/>
            <a:headEnd/>
            <a:tailEnd/>
          </a:ln>
        </p:spPr>
      </p:pic>
      <p:pic>
        <p:nvPicPr>
          <p:cNvPr id="26" name="Picture 6" descr="http://www.ccc.edu.mx/colonmun/imagenes/unitednations/unitednations02.jpg"/>
          <p:cNvPicPr>
            <a:picLocks noChangeAspect="1" noChangeArrowheads="1"/>
          </p:cNvPicPr>
          <p:nvPr/>
        </p:nvPicPr>
        <p:blipFill>
          <a:blip r:embed="rId8"/>
          <a:srcRect/>
          <a:stretch>
            <a:fillRect/>
          </a:stretch>
        </p:blipFill>
        <p:spPr bwMode="auto">
          <a:xfrm>
            <a:off x="2591455" y="4557880"/>
            <a:ext cx="1831472" cy="1366838"/>
          </a:xfrm>
          <a:prstGeom prst="rect">
            <a:avLst/>
          </a:prstGeom>
          <a:noFill/>
          <a:ln w="9525">
            <a:noFill/>
            <a:miter lim="800000"/>
            <a:headEnd/>
            <a:tailEnd/>
          </a:ln>
        </p:spPr>
      </p:pic>
      <p:sp>
        <p:nvSpPr>
          <p:cNvPr id="27" name="TextBox 16"/>
          <p:cNvSpPr txBox="1">
            <a:spLocks noChangeArrowheads="1"/>
          </p:cNvSpPr>
          <p:nvPr/>
        </p:nvSpPr>
        <p:spPr bwMode="auto">
          <a:xfrm>
            <a:off x="2411760" y="6067658"/>
            <a:ext cx="2064253" cy="523220"/>
          </a:xfrm>
          <a:prstGeom prst="rect">
            <a:avLst/>
          </a:prstGeom>
          <a:solidFill>
            <a:schemeClr val="tx1"/>
          </a:solidFill>
          <a:ln w="9525">
            <a:noFill/>
            <a:miter lim="800000"/>
            <a:headEnd/>
            <a:tailEnd/>
          </a:ln>
        </p:spPr>
        <p:txBody>
          <a:bodyPr wrap="square">
            <a:spAutoFit/>
          </a:bodyPr>
          <a:lstStyle/>
          <a:p>
            <a:pPr algn="ctr"/>
            <a:r>
              <a:rPr lang="es-CO" sz="1400" dirty="0">
                <a:solidFill>
                  <a:schemeClr val="bg1"/>
                </a:solidFill>
              </a:rPr>
              <a:t>Consejo de Administración Fiduciaria</a:t>
            </a:r>
          </a:p>
        </p:txBody>
      </p:sp>
      <p:sp>
        <p:nvSpPr>
          <p:cNvPr id="2" name="Rectángulo 1"/>
          <p:cNvSpPr/>
          <p:nvPr/>
        </p:nvSpPr>
        <p:spPr>
          <a:xfrm>
            <a:off x="5747406" y="1262236"/>
            <a:ext cx="2808561" cy="1569660"/>
          </a:xfrm>
          <a:prstGeom prst="rect">
            <a:avLst/>
          </a:prstGeom>
          <a:solidFill>
            <a:schemeClr val="tx1"/>
          </a:solidFill>
          <a:ln w="38100">
            <a:solidFill>
              <a:srgbClr val="0070C0"/>
            </a:solidFill>
          </a:ln>
        </p:spPr>
        <p:txBody>
          <a:bodyPr wrap="square">
            <a:spAutoFit/>
          </a:bodyPr>
          <a:lstStyle/>
          <a:p>
            <a:pPr algn="ctr"/>
            <a:r>
              <a:rPr lang="es-ES" sz="2400" dirty="0">
                <a:solidFill>
                  <a:schemeClr val="bg1"/>
                </a:solidFill>
              </a:rPr>
              <a:t>Oficina del Alto Comisionado para los Derechos Humanos (ACNUDH)</a:t>
            </a:r>
            <a:endParaRPr lang="en-US" sz="2400" dirty="0">
              <a:solidFill>
                <a:schemeClr val="bg1"/>
              </a:solidFill>
            </a:endParaRPr>
          </a:p>
        </p:txBody>
      </p:sp>
      <p:sp>
        <p:nvSpPr>
          <p:cNvPr id="4" name="Flecha curvada hacia la derecha 3"/>
          <p:cNvSpPr/>
          <p:nvPr/>
        </p:nvSpPr>
        <p:spPr>
          <a:xfrm rot="2387607">
            <a:off x="3087673" y="795127"/>
            <a:ext cx="1943299" cy="2737948"/>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4" name="Rectángulo 23"/>
          <p:cNvSpPr/>
          <p:nvPr/>
        </p:nvSpPr>
        <p:spPr>
          <a:xfrm>
            <a:off x="565201" y="1253879"/>
            <a:ext cx="7821623" cy="461665"/>
          </a:xfrm>
          <a:prstGeom prst="rect">
            <a:avLst/>
          </a:prstGeom>
        </p:spPr>
        <p:txBody>
          <a:bodyPr wrap="square">
            <a:spAutoFit/>
          </a:bodyPr>
          <a:lstStyle/>
          <a:p>
            <a:r>
              <a:rPr lang="es-CL" sz="2400" dirty="0">
                <a:solidFill>
                  <a:schemeClr val="bg2">
                    <a:lumMod val="75000"/>
                  </a:schemeClr>
                </a:solidFill>
              </a:rPr>
              <a:t>C. REGÍMENES JURÍDICOS EN DD.HH.</a:t>
            </a:r>
          </a:p>
        </p:txBody>
      </p:sp>
    </p:spTree>
    <p:extLst>
      <p:ext uri="{BB962C8B-B14F-4D97-AF65-F5344CB8AC3E}">
        <p14:creationId xmlns:p14="http://schemas.microsoft.com/office/powerpoint/2010/main" val="815357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26"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80">
                                          <p:stCondLst>
                                            <p:cond delay="0"/>
                                          </p:stCondLst>
                                        </p:cTn>
                                        <p:tgtEl>
                                          <p:spTgt spid="4"/>
                                        </p:tgtEl>
                                      </p:cBhvr>
                                    </p:animEffect>
                                    <p:anim calcmode="lin" valueType="num">
                                      <p:cBhvr>
                                        <p:cTn id="1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9" dur="26">
                                          <p:stCondLst>
                                            <p:cond delay="650"/>
                                          </p:stCondLst>
                                        </p:cTn>
                                        <p:tgtEl>
                                          <p:spTgt spid="4"/>
                                        </p:tgtEl>
                                      </p:cBhvr>
                                      <p:to x="100000" y="60000"/>
                                    </p:animScale>
                                    <p:animScale>
                                      <p:cBhvr>
                                        <p:cTn id="20" dur="166" decel="50000">
                                          <p:stCondLst>
                                            <p:cond delay="676"/>
                                          </p:stCondLst>
                                        </p:cTn>
                                        <p:tgtEl>
                                          <p:spTgt spid="4"/>
                                        </p:tgtEl>
                                      </p:cBhvr>
                                      <p:to x="100000" y="100000"/>
                                    </p:animScale>
                                    <p:animScale>
                                      <p:cBhvr>
                                        <p:cTn id="21" dur="26">
                                          <p:stCondLst>
                                            <p:cond delay="1312"/>
                                          </p:stCondLst>
                                        </p:cTn>
                                        <p:tgtEl>
                                          <p:spTgt spid="4"/>
                                        </p:tgtEl>
                                      </p:cBhvr>
                                      <p:to x="100000" y="80000"/>
                                    </p:animScale>
                                    <p:animScale>
                                      <p:cBhvr>
                                        <p:cTn id="22" dur="166" decel="50000">
                                          <p:stCondLst>
                                            <p:cond delay="1338"/>
                                          </p:stCondLst>
                                        </p:cTn>
                                        <p:tgtEl>
                                          <p:spTgt spid="4"/>
                                        </p:tgtEl>
                                      </p:cBhvr>
                                      <p:to x="100000" y="100000"/>
                                    </p:animScale>
                                    <p:animScale>
                                      <p:cBhvr>
                                        <p:cTn id="23" dur="26">
                                          <p:stCondLst>
                                            <p:cond delay="1642"/>
                                          </p:stCondLst>
                                        </p:cTn>
                                        <p:tgtEl>
                                          <p:spTgt spid="4"/>
                                        </p:tgtEl>
                                      </p:cBhvr>
                                      <p:to x="100000" y="90000"/>
                                    </p:animScale>
                                    <p:animScale>
                                      <p:cBhvr>
                                        <p:cTn id="24" dur="166" decel="50000">
                                          <p:stCondLst>
                                            <p:cond delay="1668"/>
                                          </p:stCondLst>
                                        </p:cTn>
                                        <p:tgtEl>
                                          <p:spTgt spid="4"/>
                                        </p:tgtEl>
                                      </p:cBhvr>
                                      <p:to x="100000" y="100000"/>
                                    </p:animScale>
                                    <p:animScale>
                                      <p:cBhvr>
                                        <p:cTn id="25" dur="26">
                                          <p:stCondLst>
                                            <p:cond delay="1808"/>
                                          </p:stCondLst>
                                        </p:cTn>
                                        <p:tgtEl>
                                          <p:spTgt spid="4"/>
                                        </p:tgtEl>
                                      </p:cBhvr>
                                      <p:to x="100000" y="95000"/>
                                    </p:animScale>
                                    <p:animScale>
                                      <p:cBhvr>
                                        <p:cTn id="2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3651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7249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pic>
        <p:nvPicPr>
          <p:cNvPr id="28" name="Imagen 27"/>
          <p:cNvPicPr>
            <a:picLocks noChangeAspect="1"/>
          </p:cNvPicPr>
          <p:nvPr/>
        </p:nvPicPr>
        <p:blipFill>
          <a:blip r:embed="rId2"/>
          <a:stretch>
            <a:fillRect/>
          </a:stretch>
        </p:blipFill>
        <p:spPr>
          <a:xfrm>
            <a:off x="317191" y="2113426"/>
            <a:ext cx="5544865" cy="3121284"/>
          </a:xfrm>
          <a:prstGeom prst="rect">
            <a:avLst/>
          </a:prstGeom>
        </p:spPr>
      </p:pic>
      <p:sp>
        <p:nvSpPr>
          <p:cNvPr id="29" name="TextBox 11"/>
          <p:cNvSpPr txBox="1">
            <a:spLocks noChangeArrowheads="1"/>
          </p:cNvSpPr>
          <p:nvPr/>
        </p:nvSpPr>
        <p:spPr bwMode="auto">
          <a:xfrm>
            <a:off x="323952" y="5647847"/>
            <a:ext cx="5568100" cy="707886"/>
          </a:xfrm>
          <a:prstGeom prst="rect">
            <a:avLst/>
          </a:prstGeom>
          <a:solidFill>
            <a:schemeClr val="tx1"/>
          </a:solidFill>
          <a:ln w="9525">
            <a:noFill/>
            <a:miter lim="800000"/>
            <a:headEnd/>
            <a:tailEnd/>
          </a:ln>
        </p:spPr>
        <p:txBody>
          <a:bodyPr wrap="square">
            <a:spAutoFit/>
          </a:bodyPr>
          <a:lstStyle/>
          <a:p>
            <a:pPr algn="ctr"/>
            <a:r>
              <a:rPr lang="es-CO" sz="4000" dirty="0">
                <a:solidFill>
                  <a:schemeClr val="bg1"/>
                </a:solidFill>
              </a:rPr>
              <a:t>Corte Penal Internacional</a:t>
            </a:r>
          </a:p>
        </p:txBody>
      </p:sp>
      <p:sp>
        <p:nvSpPr>
          <p:cNvPr id="2" name="CuadroTexto 1"/>
          <p:cNvSpPr txBox="1"/>
          <p:nvPr/>
        </p:nvSpPr>
        <p:spPr>
          <a:xfrm>
            <a:off x="6041482" y="1994772"/>
            <a:ext cx="2850998" cy="4524315"/>
          </a:xfrm>
          <a:prstGeom prst="rect">
            <a:avLst/>
          </a:prstGeom>
          <a:solidFill>
            <a:schemeClr val="tx1"/>
          </a:solidFill>
          <a:ln>
            <a:solidFill>
              <a:schemeClr val="bg2"/>
            </a:solidFill>
          </a:ln>
        </p:spPr>
        <p:txBody>
          <a:bodyPr wrap="square" rtlCol="0">
            <a:spAutoFit/>
          </a:bodyPr>
          <a:lstStyle/>
          <a:p>
            <a:r>
              <a:rPr lang="es-ES" sz="2400" dirty="0">
                <a:solidFill>
                  <a:schemeClr val="bg1"/>
                </a:solidFill>
              </a:rPr>
              <a:t>La Corte Penal Internacional es un organismo que juzga crímenes de lesa humanidad, genocidio, crímenes de guerra y de agresión. Tiene una relación indirecta con las NN.UU. pero funciona de manera autónoma</a:t>
            </a:r>
            <a:endParaRPr lang="en-US" sz="2400" dirty="0">
              <a:solidFill>
                <a:schemeClr val="bg1"/>
              </a:solidFill>
            </a:endParaRPr>
          </a:p>
        </p:txBody>
      </p:sp>
      <p:sp>
        <p:nvSpPr>
          <p:cNvPr id="12" name="Rectángulo 11"/>
          <p:cNvSpPr/>
          <p:nvPr/>
        </p:nvSpPr>
        <p:spPr>
          <a:xfrm>
            <a:off x="467544" y="1256394"/>
            <a:ext cx="7821623" cy="461665"/>
          </a:xfrm>
          <a:prstGeom prst="rect">
            <a:avLst/>
          </a:prstGeom>
        </p:spPr>
        <p:txBody>
          <a:bodyPr wrap="square">
            <a:spAutoFit/>
          </a:bodyPr>
          <a:lstStyle/>
          <a:p>
            <a:r>
              <a:rPr lang="es-CL" sz="2400" dirty="0">
                <a:solidFill>
                  <a:schemeClr val="bg2">
                    <a:lumMod val="75000"/>
                  </a:schemeClr>
                </a:solidFill>
              </a:rPr>
              <a:t>C. REGÍMENES JURÍDICOS EN DD.HH.</a:t>
            </a:r>
          </a:p>
        </p:txBody>
      </p:sp>
    </p:spTree>
    <p:extLst>
      <p:ext uri="{BB962C8B-B14F-4D97-AF65-F5344CB8AC3E}">
        <p14:creationId xmlns:p14="http://schemas.microsoft.com/office/powerpoint/2010/main" val="746804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1000" fill="hold"/>
                                        <p:tgtEl>
                                          <p:spTgt spid="28"/>
                                        </p:tgtEl>
                                        <p:attrNameLst>
                                          <p:attrName>ppt_w</p:attrName>
                                        </p:attrNameLst>
                                      </p:cBhvr>
                                      <p:tavLst>
                                        <p:tav tm="0">
                                          <p:val>
                                            <p:fltVal val="0"/>
                                          </p:val>
                                        </p:tav>
                                        <p:tav tm="100000">
                                          <p:val>
                                            <p:strVal val="#ppt_w"/>
                                          </p:val>
                                        </p:tav>
                                      </p:tavLst>
                                    </p:anim>
                                    <p:anim calcmode="lin" valueType="num">
                                      <p:cBhvr>
                                        <p:cTn id="8" dur="1000" fill="hold"/>
                                        <p:tgtEl>
                                          <p:spTgt spid="28"/>
                                        </p:tgtEl>
                                        <p:attrNameLst>
                                          <p:attrName>ppt_h</p:attrName>
                                        </p:attrNameLst>
                                      </p:cBhvr>
                                      <p:tavLst>
                                        <p:tav tm="0">
                                          <p:val>
                                            <p:fltVal val="0"/>
                                          </p:val>
                                        </p:tav>
                                        <p:tav tm="100000">
                                          <p:val>
                                            <p:strVal val="#ppt_h"/>
                                          </p:val>
                                        </p:tav>
                                      </p:tavLst>
                                    </p:anim>
                                    <p:anim calcmode="lin" valueType="num">
                                      <p:cBhvr>
                                        <p:cTn id="9" dur="1000" fill="hold"/>
                                        <p:tgtEl>
                                          <p:spTgt spid="28"/>
                                        </p:tgtEl>
                                        <p:attrNameLst>
                                          <p:attrName>style.rotation</p:attrName>
                                        </p:attrNameLst>
                                      </p:cBhvr>
                                      <p:tavLst>
                                        <p:tav tm="0">
                                          <p:val>
                                            <p:fltVal val="90"/>
                                          </p:val>
                                        </p:tav>
                                        <p:tav tm="100000">
                                          <p:val>
                                            <p:fltVal val="0"/>
                                          </p:val>
                                        </p:tav>
                                      </p:tavLst>
                                    </p:anim>
                                    <p:animEffect transition="in" filter="fade">
                                      <p:cBhvr>
                                        <p:cTn id="10" dur="1000"/>
                                        <p:tgtEl>
                                          <p:spTgt spid="28"/>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1000" fill="hold"/>
                                        <p:tgtEl>
                                          <p:spTgt spid="29"/>
                                        </p:tgtEl>
                                        <p:attrNameLst>
                                          <p:attrName>ppt_w</p:attrName>
                                        </p:attrNameLst>
                                      </p:cBhvr>
                                      <p:tavLst>
                                        <p:tav tm="0">
                                          <p:val>
                                            <p:fltVal val="0"/>
                                          </p:val>
                                        </p:tav>
                                        <p:tav tm="100000">
                                          <p:val>
                                            <p:strVal val="#ppt_w"/>
                                          </p:val>
                                        </p:tav>
                                      </p:tavLst>
                                    </p:anim>
                                    <p:anim calcmode="lin" valueType="num">
                                      <p:cBhvr>
                                        <p:cTn id="14" dur="1000" fill="hold"/>
                                        <p:tgtEl>
                                          <p:spTgt spid="29"/>
                                        </p:tgtEl>
                                        <p:attrNameLst>
                                          <p:attrName>ppt_h</p:attrName>
                                        </p:attrNameLst>
                                      </p:cBhvr>
                                      <p:tavLst>
                                        <p:tav tm="0">
                                          <p:val>
                                            <p:fltVal val="0"/>
                                          </p:val>
                                        </p:tav>
                                        <p:tav tm="100000">
                                          <p:val>
                                            <p:strVal val="#ppt_h"/>
                                          </p:val>
                                        </p:tav>
                                      </p:tavLst>
                                    </p:anim>
                                    <p:anim calcmode="lin" valueType="num">
                                      <p:cBhvr>
                                        <p:cTn id="15" dur="1000" fill="hold"/>
                                        <p:tgtEl>
                                          <p:spTgt spid="29"/>
                                        </p:tgtEl>
                                        <p:attrNameLst>
                                          <p:attrName>style.rotation</p:attrName>
                                        </p:attrNameLst>
                                      </p:cBhvr>
                                      <p:tavLst>
                                        <p:tav tm="0">
                                          <p:val>
                                            <p:fltVal val="90"/>
                                          </p:val>
                                        </p:tav>
                                        <p:tav tm="100000">
                                          <p:val>
                                            <p:fltVal val="0"/>
                                          </p:val>
                                        </p:tav>
                                      </p:tavLst>
                                    </p:anim>
                                    <p:animEffect transition="in" filter="fade">
                                      <p:cBhvr>
                                        <p:cTn id="16"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CuadroTexto 4"/>
          <p:cNvSpPr txBox="1"/>
          <p:nvPr/>
        </p:nvSpPr>
        <p:spPr>
          <a:xfrm>
            <a:off x="323528" y="5622882"/>
            <a:ext cx="2761205" cy="707886"/>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algn="ctr"/>
            <a:r>
              <a:rPr lang="es-ES" sz="2000" dirty="0">
                <a:solidFill>
                  <a:schemeClr val="bg1"/>
                </a:solidFill>
              </a:rPr>
              <a:t>Tratados americanos</a:t>
            </a:r>
          </a:p>
          <a:p>
            <a:pPr algn="ctr"/>
            <a:r>
              <a:rPr lang="es-ES" sz="2000" dirty="0">
                <a:solidFill>
                  <a:schemeClr val="bg1"/>
                </a:solidFill>
              </a:rPr>
              <a:t>y órganos de supervisión</a:t>
            </a:r>
            <a:endParaRPr lang="en-US" sz="2000" dirty="0">
              <a:solidFill>
                <a:schemeClr val="bg1"/>
              </a:solidFill>
            </a:endParaRPr>
          </a:p>
        </p:txBody>
      </p:sp>
      <p:sp>
        <p:nvSpPr>
          <p:cNvPr id="13" name="CuadroTexto 12"/>
          <p:cNvSpPr txBox="1"/>
          <p:nvPr/>
        </p:nvSpPr>
        <p:spPr>
          <a:xfrm>
            <a:off x="251520" y="1700808"/>
            <a:ext cx="2761205" cy="707886"/>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algn="ctr"/>
            <a:r>
              <a:rPr lang="es-ES" sz="2000" dirty="0">
                <a:solidFill>
                  <a:schemeClr val="bg1"/>
                </a:solidFill>
              </a:rPr>
              <a:t>Tratados internacionales</a:t>
            </a:r>
          </a:p>
          <a:p>
            <a:pPr algn="ctr"/>
            <a:r>
              <a:rPr lang="es-ES" sz="2000" dirty="0">
                <a:solidFill>
                  <a:schemeClr val="bg1"/>
                </a:solidFill>
              </a:rPr>
              <a:t>y órganos de supervisión</a:t>
            </a:r>
            <a:endParaRPr lang="en-US" sz="2000" dirty="0">
              <a:solidFill>
                <a:schemeClr val="bg1"/>
              </a:solidFill>
            </a:endParaRPr>
          </a:p>
        </p:txBody>
      </p:sp>
      <p:sp>
        <p:nvSpPr>
          <p:cNvPr id="6" name="Flecha derecha 5"/>
          <p:cNvSpPr/>
          <p:nvPr/>
        </p:nvSpPr>
        <p:spPr>
          <a:xfrm rot="20504848">
            <a:off x="3113408" y="4973634"/>
            <a:ext cx="1008112"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Imagen 6"/>
          <p:cNvPicPr>
            <a:picLocks noChangeAspect="1"/>
          </p:cNvPicPr>
          <p:nvPr/>
        </p:nvPicPr>
        <p:blipFill>
          <a:blip r:embed="rId2"/>
          <a:stretch>
            <a:fillRect/>
          </a:stretch>
        </p:blipFill>
        <p:spPr>
          <a:xfrm rot="2683052">
            <a:off x="3139342" y="2145945"/>
            <a:ext cx="1036410" cy="652310"/>
          </a:xfrm>
          <a:prstGeom prst="rect">
            <a:avLst/>
          </a:prstGeom>
        </p:spPr>
      </p:pic>
      <p:sp>
        <p:nvSpPr>
          <p:cNvPr id="11" name="Elipse 10"/>
          <p:cNvSpPr/>
          <p:nvPr/>
        </p:nvSpPr>
        <p:spPr>
          <a:xfrm>
            <a:off x="4355976" y="1820833"/>
            <a:ext cx="2304256" cy="1626061"/>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Sistema Universal de protección  DD.HH.</a:t>
            </a:r>
            <a:endParaRPr lang="en-US" dirty="0"/>
          </a:p>
        </p:txBody>
      </p:sp>
      <p:sp>
        <p:nvSpPr>
          <p:cNvPr id="18" name="Elipse 17"/>
          <p:cNvSpPr/>
          <p:nvPr/>
        </p:nvSpPr>
        <p:spPr>
          <a:xfrm>
            <a:off x="4355976" y="4015410"/>
            <a:ext cx="2304256" cy="178985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Sistema Interamericano de protección  DD.HH.</a:t>
            </a:r>
            <a:endParaRPr lang="en-US" dirty="0"/>
          </a:p>
        </p:txBody>
      </p:sp>
      <p:sp>
        <p:nvSpPr>
          <p:cNvPr id="15" name="Flecha derecha 14"/>
          <p:cNvSpPr/>
          <p:nvPr/>
        </p:nvSpPr>
        <p:spPr>
          <a:xfrm>
            <a:off x="5875481" y="3446894"/>
            <a:ext cx="978320" cy="56851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ángulo redondeado 18"/>
          <p:cNvSpPr/>
          <p:nvPr/>
        </p:nvSpPr>
        <p:spPr>
          <a:xfrm>
            <a:off x="6883123" y="2182738"/>
            <a:ext cx="2038679" cy="362252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Sistema Nacional de Protección de DD.HH.</a:t>
            </a:r>
          </a:p>
          <a:p>
            <a:pPr algn="ctr"/>
            <a:endParaRPr lang="es-ES" dirty="0"/>
          </a:p>
          <a:p>
            <a:pPr marL="285750" indent="-285750">
              <a:buFont typeface="Arial" panose="020B0604020202020204" pitchFamily="34" charset="0"/>
              <a:buChar char="•"/>
            </a:pPr>
            <a:r>
              <a:rPr lang="es-ES" dirty="0"/>
              <a:t>Fiscalía</a:t>
            </a:r>
          </a:p>
          <a:p>
            <a:pPr marL="285750" indent="-285750">
              <a:buFont typeface="Arial" panose="020B0604020202020204" pitchFamily="34" charset="0"/>
              <a:buChar char="•"/>
            </a:pPr>
            <a:r>
              <a:rPr lang="es-ES" dirty="0"/>
              <a:t>Tribunales </a:t>
            </a:r>
          </a:p>
          <a:p>
            <a:pPr marL="285750" indent="-285750">
              <a:buFont typeface="Arial" panose="020B0604020202020204" pitchFamily="34" charset="0"/>
              <a:buChar char="•"/>
            </a:pPr>
            <a:r>
              <a:rPr lang="es-ES" dirty="0"/>
              <a:t>INDH</a:t>
            </a:r>
          </a:p>
          <a:p>
            <a:pPr marL="285750" indent="-285750">
              <a:buFont typeface="Arial" panose="020B0604020202020204" pitchFamily="34" charset="0"/>
              <a:buChar char="•"/>
            </a:pPr>
            <a:r>
              <a:rPr lang="es-ES" dirty="0"/>
              <a:t>Defensoría de la Niñez.</a:t>
            </a:r>
          </a:p>
          <a:p>
            <a:pPr marL="285750" indent="-285750">
              <a:buFont typeface="Arial" panose="020B0604020202020204" pitchFamily="34" charset="0"/>
              <a:buChar char="•"/>
            </a:pPr>
            <a:r>
              <a:rPr lang="es-ES" dirty="0" err="1"/>
              <a:t>Minist</a:t>
            </a:r>
            <a:r>
              <a:rPr lang="es-ES" dirty="0"/>
              <a:t>. Justicia</a:t>
            </a:r>
          </a:p>
          <a:p>
            <a:pPr marL="285750" indent="-285750">
              <a:buFont typeface="Arial" panose="020B0604020202020204" pitchFamily="34" charset="0"/>
              <a:buChar char="•"/>
            </a:pPr>
            <a:r>
              <a:rPr lang="es-ES" dirty="0"/>
              <a:t>Contraloría</a:t>
            </a:r>
          </a:p>
        </p:txBody>
      </p:sp>
      <p:sp>
        <p:nvSpPr>
          <p:cNvPr id="2" name="Elipse 1"/>
          <p:cNvSpPr/>
          <p:nvPr/>
        </p:nvSpPr>
        <p:spPr>
          <a:xfrm>
            <a:off x="7164288" y="4015410"/>
            <a:ext cx="936104" cy="49371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ángulo 16"/>
          <p:cNvSpPr/>
          <p:nvPr/>
        </p:nvSpPr>
        <p:spPr>
          <a:xfrm>
            <a:off x="445164" y="1112325"/>
            <a:ext cx="7821623" cy="461665"/>
          </a:xfrm>
          <a:prstGeom prst="rect">
            <a:avLst/>
          </a:prstGeom>
        </p:spPr>
        <p:txBody>
          <a:bodyPr wrap="square">
            <a:spAutoFit/>
          </a:bodyPr>
          <a:lstStyle/>
          <a:p>
            <a:r>
              <a:rPr lang="es-CL" sz="2400" dirty="0">
                <a:solidFill>
                  <a:schemeClr val="bg2">
                    <a:lumMod val="75000"/>
                  </a:schemeClr>
                </a:solidFill>
              </a:rPr>
              <a:t>C. REGÍMENES JURÍDICOS EN DD.HH.</a:t>
            </a:r>
          </a:p>
        </p:txBody>
      </p:sp>
    </p:spTree>
    <p:extLst>
      <p:ext uri="{BB962C8B-B14F-4D97-AF65-F5344CB8AC3E}">
        <p14:creationId xmlns:p14="http://schemas.microsoft.com/office/powerpoint/2010/main" val="2619256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CuadroTexto 3"/>
          <p:cNvSpPr txBox="1"/>
          <p:nvPr/>
        </p:nvSpPr>
        <p:spPr>
          <a:xfrm>
            <a:off x="755576" y="1916832"/>
            <a:ext cx="7344816" cy="2677656"/>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sz="2800" dirty="0">
                <a:solidFill>
                  <a:schemeClr val="bg1"/>
                </a:solidFill>
              </a:rPr>
              <a:t>El INDH se creó cumpliendo un tratado que Chile</a:t>
            </a:r>
          </a:p>
          <a:p>
            <a:r>
              <a:rPr lang="es-ES" sz="2800" dirty="0">
                <a:solidFill>
                  <a:schemeClr val="bg1"/>
                </a:solidFill>
              </a:rPr>
              <a:t>firmó, al igual que otros países del mundo.</a:t>
            </a:r>
          </a:p>
          <a:p>
            <a:endParaRPr lang="es-ES" sz="2800" dirty="0">
              <a:solidFill>
                <a:schemeClr val="bg1"/>
              </a:solidFill>
            </a:endParaRPr>
          </a:p>
          <a:p>
            <a:r>
              <a:rPr lang="es-ES" sz="2800" dirty="0">
                <a:solidFill>
                  <a:schemeClr val="bg1"/>
                </a:solidFill>
              </a:rPr>
              <a:t>Cada nación debe tener un organismo del estado,  que debe ser autónomo y que se preocupe por el respeto y  preservación de los DD.HH.  </a:t>
            </a:r>
            <a:endParaRPr lang="en-US" sz="2800" dirty="0">
              <a:solidFill>
                <a:schemeClr val="bg1"/>
              </a:solidFill>
            </a:endParaRPr>
          </a:p>
        </p:txBody>
      </p:sp>
      <p:sp>
        <p:nvSpPr>
          <p:cNvPr id="11" name="Rectángulo 10"/>
          <p:cNvSpPr/>
          <p:nvPr/>
        </p:nvSpPr>
        <p:spPr>
          <a:xfrm>
            <a:off x="755576" y="1173323"/>
            <a:ext cx="7821623" cy="461665"/>
          </a:xfrm>
          <a:prstGeom prst="rect">
            <a:avLst/>
          </a:prstGeom>
        </p:spPr>
        <p:txBody>
          <a:bodyPr wrap="square">
            <a:spAutoFit/>
          </a:bodyPr>
          <a:lstStyle/>
          <a:p>
            <a:r>
              <a:rPr lang="es-CL" sz="2400" dirty="0">
                <a:solidFill>
                  <a:schemeClr val="bg2">
                    <a:lumMod val="75000"/>
                  </a:schemeClr>
                </a:solidFill>
              </a:rPr>
              <a:t>C. REGÍMENES JURÍDICOS EN DD.HH.</a:t>
            </a:r>
          </a:p>
        </p:txBody>
      </p:sp>
    </p:spTree>
    <p:extLst>
      <p:ext uri="{BB962C8B-B14F-4D97-AF65-F5344CB8AC3E}">
        <p14:creationId xmlns:p14="http://schemas.microsoft.com/office/powerpoint/2010/main" val="261540132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5" name="Rectángulo 4"/>
          <p:cNvSpPr/>
          <p:nvPr/>
        </p:nvSpPr>
        <p:spPr>
          <a:xfrm>
            <a:off x="468438" y="1916832"/>
            <a:ext cx="8280275" cy="400110"/>
          </a:xfrm>
          <a:prstGeom prst="rect">
            <a:avLst/>
          </a:prstGeom>
        </p:spPr>
        <p:txBody>
          <a:bodyPr wrap="square">
            <a:spAutoFit/>
          </a:bodyPr>
          <a:lstStyle/>
          <a:p>
            <a:endParaRPr lang="es-CL" sz="2000" dirty="0">
              <a:solidFill>
                <a:schemeClr val="bg1"/>
              </a:solidFill>
            </a:endParaRPr>
          </a:p>
        </p:txBody>
      </p:sp>
      <p:sp>
        <p:nvSpPr>
          <p:cNvPr id="2" name="CuadroTexto 1"/>
          <p:cNvSpPr txBox="1"/>
          <p:nvPr/>
        </p:nvSpPr>
        <p:spPr>
          <a:xfrm>
            <a:off x="2393807" y="97202"/>
            <a:ext cx="4645311" cy="984885"/>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dirty="0">
                <a:solidFill>
                  <a:schemeClr val="bg1"/>
                </a:solidFill>
              </a:rPr>
              <a:t> </a:t>
            </a:r>
            <a:r>
              <a:rPr lang="es-ES" sz="2000" b="1" dirty="0">
                <a:solidFill>
                  <a:schemeClr val="bg1"/>
                </a:solidFill>
              </a:rPr>
              <a:t>Organismos del Estado chileno que están </a:t>
            </a:r>
          </a:p>
          <a:p>
            <a:pPr algn="ctr"/>
            <a:r>
              <a:rPr lang="es-ES" sz="2000" b="1" dirty="0">
                <a:solidFill>
                  <a:schemeClr val="bg1"/>
                </a:solidFill>
              </a:rPr>
              <a:t>relacionados con los Derechos Humanos</a:t>
            </a:r>
            <a:endParaRPr lang="es-ES" sz="2000" b="1" i="1" dirty="0">
              <a:solidFill>
                <a:schemeClr val="bg1"/>
              </a:solidFill>
            </a:endParaRPr>
          </a:p>
          <a:p>
            <a:endParaRPr lang="en-US" dirty="0">
              <a:solidFill>
                <a:schemeClr val="bg1"/>
              </a:solidFill>
            </a:endParaRPr>
          </a:p>
        </p:txBody>
      </p:sp>
      <p:sp>
        <p:nvSpPr>
          <p:cNvPr id="3" name="CuadroTexto 2"/>
          <p:cNvSpPr txBox="1"/>
          <p:nvPr/>
        </p:nvSpPr>
        <p:spPr>
          <a:xfrm>
            <a:off x="179512" y="1409000"/>
            <a:ext cx="2215478"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sz="2000" dirty="0">
                <a:solidFill>
                  <a:schemeClr val="bg1"/>
                </a:solidFill>
              </a:rPr>
              <a:t>Subsecretaría</a:t>
            </a:r>
          </a:p>
          <a:p>
            <a:pPr algn="ctr"/>
            <a:r>
              <a:rPr lang="es-ES" sz="2000" dirty="0">
                <a:solidFill>
                  <a:schemeClr val="bg1"/>
                </a:solidFill>
              </a:rPr>
              <a:t>de</a:t>
            </a:r>
          </a:p>
          <a:p>
            <a:pPr algn="ctr"/>
            <a:r>
              <a:rPr lang="es-ES" sz="2000" dirty="0">
                <a:solidFill>
                  <a:schemeClr val="bg1"/>
                </a:solidFill>
              </a:rPr>
              <a:t>Derechos Humanos</a:t>
            </a:r>
          </a:p>
        </p:txBody>
      </p:sp>
      <p:sp>
        <p:nvSpPr>
          <p:cNvPr id="8" name="CuadroTexto 7"/>
          <p:cNvSpPr txBox="1"/>
          <p:nvPr/>
        </p:nvSpPr>
        <p:spPr>
          <a:xfrm>
            <a:off x="7309965" y="1408999"/>
            <a:ext cx="1300706" cy="707886"/>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ES" sz="2000" dirty="0">
                <a:solidFill>
                  <a:schemeClr val="bg1"/>
                </a:solidFill>
              </a:rPr>
              <a:t>Fiscalía</a:t>
            </a:r>
          </a:p>
          <a:p>
            <a:pPr algn="ctr"/>
            <a:r>
              <a:rPr lang="es-ES" sz="2000" dirty="0">
                <a:solidFill>
                  <a:schemeClr val="bg1"/>
                </a:solidFill>
              </a:rPr>
              <a:t>Nacional</a:t>
            </a:r>
          </a:p>
        </p:txBody>
      </p:sp>
      <p:pic>
        <p:nvPicPr>
          <p:cNvPr id="4" name="Imagen 3"/>
          <p:cNvPicPr>
            <a:picLocks noChangeAspect="1"/>
          </p:cNvPicPr>
          <p:nvPr/>
        </p:nvPicPr>
        <p:blipFill>
          <a:blip r:embed="rId2"/>
          <a:stretch>
            <a:fillRect/>
          </a:stretch>
        </p:blipFill>
        <p:spPr>
          <a:xfrm>
            <a:off x="2394990" y="1406649"/>
            <a:ext cx="1122670" cy="1018014"/>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7" name="Imagen 6"/>
          <p:cNvPicPr>
            <a:picLocks noChangeAspect="1"/>
          </p:cNvPicPr>
          <p:nvPr/>
        </p:nvPicPr>
        <p:blipFill>
          <a:blip r:embed="rId3"/>
          <a:stretch>
            <a:fillRect/>
          </a:stretch>
        </p:blipFill>
        <p:spPr>
          <a:xfrm>
            <a:off x="6017318" y="1406649"/>
            <a:ext cx="1292647" cy="710236"/>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1" name="CuadroTexto 10"/>
          <p:cNvSpPr txBox="1"/>
          <p:nvPr/>
        </p:nvSpPr>
        <p:spPr>
          <a:xfrm>
            <a:off x="179512" y="5171787"/>
            <a:ext cx="1368644"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sz="2000" dirty="0">
                <a:solidFill>
                  <a:schemeClr val="bg1"/>
                </a:solidFill>
              </a:rPr>
              <a:t>Defensoría </a:t>
            </a:r>
          </a:p>
          <a:p>
            <a:pPr algn="ctr"/>
            <a:r>
              <a:rPr lang="es-ES" sz="2000" dirty="0">
                <a:solidFill>
                  <a:schemeClr val="bg1"/>
                </a:solidFill>
              </a:rPr>
              <a:t>de la</a:t>
            </a:r>
          </a:p>
          <a:p>
            <a:pPr algn="ctr"/>
            <a:r>
              <a:rPr lang="es-ES" sz="2000" dirty="0">
                <a:solidFill>
                  <a:schemeClr val="bg1"/>
                </a:solidFill>
              </a:rPr>
              <a:t>Niñez</a:t>
            </a:r>
          </a:p>
        </p:txBody>
      </p:sp>
      <p:pic>
        <p:nvPicPr>
          <p:cNvPr id="9" name="Imagen 8"/>
          <p:cNvPicPr>
            <a:picLocks noChangeAspect="1"/>
          </p:cNvPicPr>
          <p:nvPr/>
        </p:nvPicPr>
        <p:blipFill>
          <a:blip r:embed="rId4"/>
          <a:stretch>
            <a:fillRect/>
          </a:stretch>
        </p:blipFill>
        <p:spPr>
          <a:xfrm>
            <a:off x="1548155" y="5171787"/>
            <a:ext cx="997495" cy="99749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3" name="CuadroTexto 12"/>
          <p:cNvSpPr txBox="1"/>
          <p:nvPr/>
        </p:nvSpPr>
        <p:spPr>
          <a:xfrm>
            <a:off x="7663782" y="5171787"/>
            <a:ext cx="1300706"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ES" sz="2000" dirty="0">
                <a:solidFill>
                  <a:schemeClr val="bg1"/>
                </a:solidFill>
              </a:rPr>
              <a:t>Defensoría</a:t>
            </a:r>
          </a:p>
          <a:p>
            <a:pPr algn="ctr"/>
            <a:r>
              <a:rPr lang="es-ES" sz="2000" dirty="0">
                <a:solidFill>
                  <a:schemeClr val="bg1"/>
                </a:solidFill>
              </a:rPr>
              <a:t>Penal</a:t>
            </a:r>
          </a:p>
          <a:p>
            <a:pPr algn="ctr"/>
            <a:r>
              <a:rPr lang="es-ES" sz="2000" dirty="0">
                <a:solidFill>
                  <a:schemeClr val="bg1"/>
                </a:solidFill>
              </a:rPr>
              <a:t>Pública</a:t>
            </a:r>
          </a:p>
        </p:txBody>
      </p:sp>
      <p:pic>
        <p:nvPicPr>
          <p:cNvPr id="10" name="Imagen 9"/>
          <p:cNvPicPr>
            <a:picLocks noChangeAspect="1"/>
          </p:cNvPicPr>
          <p:nvPr/>
        </p:nvPicPr>
        <p:blipFill>
          <a:blip r:embed="rId5"/>
          <a:stretch>
            <a:fillRect/>
          </a:stretch>
        </p:blipFill>
        <p:spPr>
          <a:xfrm>
            <a:off x="6666288" y="5165160"/>
            <a:ext cx="1044408" cy="1044408"/>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5" name="CuadroTexto 14"/>
          <p:cNvSpPr txBox="1"/>
          <p:nvPr/>
        </p:nvSpPr>
        <p:spPr>
          <a:xfrm>
            <a:off x="107504" y="2969520"/>
            <a:ext cx="2018181"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sz="2000" dirty="0">
                <a:solidFill>
                  <a:schemeClr val="bg1"/>
                </a:solidFill>
              </a:rPr>
              <a:t>Superintendencia</a:t>
            </a:r>
          </a:p>
          <a:p>
            <a:pPr algn="ctr"/>
            <a:r>
              <a:rPr lang="es-ES" sz="2000" dirty="0">
                <a:solidFill>
                  <a:schemeClr val="bg1"/>
                </a:solidFill>
              </a:rPr>
              <a:t>del</a:t>
            </a:r>
          </a:p>
          <a:p>
            <a:pPr algn="ctr"/>
            <a:r>
              <a:rPr lang="es-ES" sz="2000" dirty="0">
                <a:solidFill>
                  <a:schemeClr val="bg1"/>
                </a:solidFill>
              </a:rPr>
              <a:t>Medio Ambiente</a:t>
            </a:r>
          </a:p>
        </p:txBody>
      </p:sp>
      <p:pic>
        <p:nvPicPr>
          <p:cNvPr id="16" name="Imagen 15"/>
          <p:cNvPicPr>
            <a:picLocks noChangeAspect="1"/>
          </p:cNvPicPr>
          <p:nvPr/>
        </p:nvPicPr>
        <p:blipFill>
          <a:blip r:embed="rId6"/>
          <a:stretch>
            <a:fillRect/>
          </a:stretch>
        </p:blipFill>
        <p:spPr>
          <a:xfrm>
            <a:off x="2125686" y="2976388"/>
            <a:ext cx="1471772" cy="1009807"/>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7" name="CuadroTexto 16"/>
          <p:cNvSpPr txBox="1"/>
          <p:nvPr/>
        </p:nvSpPr>
        <p:spPr>
          <a:xfrm>
            <a:off x="7223371" y="2724257"/>
            <a:ext cx="1856010"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ES" sz="2000" dirty="0">
                <a:solidFill>
                  <a:schemeClr val="bg1"/>
                </a:solidFill>
              </a:rPr>
              <a:t>Contraloría</a:t>
            </a:r>
          </a:p>
          <a:p>
            <a:pPr algn="ctr"/>
            <a:r>
              <a:rPr lang="es-ES" sz="2000" dirty="0">
                <a:solidFill>
                  <a:schemeClr val="bg1"/>
                </a:solidFill>
              </a:rPr>
              <a:t>General de la</a:t>
            </a:r>
          </a:p>
          <a:p>
            <a:pPr algn="ctr"/>
            <a:r>
              <a:rPr lang="es-ES" sz="2000" dirty="0">
                <a:solidFill>
                  <a:schemeClr val="bg1"/>
                </a:solidFill>
              </a:rPr>
              <a:t>Repúblicas</a:t>
            </a:r>
          </a:p>
        </p:txBody>
      </p:sp>
      <p:pic>
        <p:nvPicPr>
          <p:cNvPr id="18" name="Imagen 17"/>
          <p:cNvPicPr>
            <a:picLocks noChangeAspect="1"/>
          </p:cNvPicPr>
          <p:nvPr/>
        </p:nvPicPr>
        <p:blipFill>
          <a:blip r:embed="rId7"/>
          <a:stretch>
            <a:fillRect/>
          </a:stretch>
        </p:blipFill>
        <p:spPr>
          <a:xfrm>
            <a:off x="6319939" y="2753862"/>
            <a:ext cx="1012251" cy="1012251"/>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9" name="CuadroTexto 18"/>
          <p:cNvSpPr txBox="1"/>
          <p:nvPr/>
        </p:nvSpPr>
        <p:spPr>
          <a:xfrm>
            <a:off x="4116832" y="5179532"/>
            <a:ext cx="2381998"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ES" sz="2000" dirty="0">
                <a:solidFill>
                  <a:schemeClr val="bg1"/>
                </a:solidFill>
              </a:rPr>
              <a:t>Instituto</a:t>
            </a:r>
          </a:p>
          <a:p>
            <a:pPr algn="ctr"/>
            <a:r>
              <a:rPr lang="es-ES" sz="2000" dirty="0">
                <a:solidFill>
                  <a:schemeClr val="bg1"/>
                </a:solidFill>
              </a:rPr>
              <a:t>Nacional de</a:t>
            </a:r>
          </a:p>
          <a:p>
            <a:pPr algn="ctr"/>
            <a:r>
              <a:rPr lang="es-ES" sz="2000" dirty="0">
                <a:solidFill>
                  <a:schemeClr val="bg1"/>
                </a:solidFill>
              </a:rPr>
              <a:t>Derechos Humanos</a:t>
            </a:r>
          </a:p>
        </p:txBody>
      </p:sp>
      <p:pic>
        <p:nvPicPr>
          <p:cNvPr id="20" name="Imagen 19"/>
          <p:cNvPicPr>
            <a:picLocks noChangeAspect="1"/>
          </p:cNvPicPr>
          <p:nvPr/>
        </p:nvPicPr>
        <p:blipFill>
          <a:blip r:embed="rId8"/>
          <a:stretch>
            <a:fillRect/>
          </a:stretch>
        </p:blipFill>
        <p:spPr>
          <a:xfrm>
            <a:off x="2761425" y="5173377"/>
            <a:ext cx="1449832" cy="103300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21" name="CuadroTexto 20"/>
          <p:cNvSpPr txBox="1"/>
          <p:nvPr/>
        </p:nvSpPr>
        <p:spPr>
          <a:xfrm>
            <a:off x="4347887" y="2269269"/>
            <a:ext cx="1095172" cy="830997"/>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sz="2400" dirty="0">
                <a:solidFill>
                  <a:schemeClr val="bg1"/>
                </a:solidFill>
              </a:rPr>
              <a:t>Poder</a:t>
            </a:r>
          </a:p>
          <a:p>
            <a:pPr algn="ctr"/>
            <a:r>
              <a:rPr lang="es-ES" sz="2400" dirty="0">
                <a:solidFill>
                  <a:schemeClr val="bg1"/>
                </a:solidFill>
              </a:rPr>
              <a:t>Judicial</a:t>
            </a:r>
          </a:p>
        </p:txBody>
      </p:sp>
      <p:pic>
        <p:nvPicPr>
          <p:cNvPr id="22" name="Imagen 21"/>
          <p:cNvPicPr>
            <a:picLocks noChangeAspect="1"/>
          </p:cNvPicPr>
          <p:nvPr/>
        </p:nvPicPr>
        <p:blipFill>
          <a:blip r:embed="rId9"/>
          <a:stretch>
            <a:fillRect/>
          </a:stretch>
        </p:blipFill>
        <p:spPr>
          <a:xfrm>
            <a:off x="4347887" y="3100266"/>
            <a:ext cx="1095172" cy="109517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370862083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63</a:t>
            </a:fld>
            <a:endParaRPr lang="es-ES" dirty="0">
              <a:solidFill>
                <a:srgbClr val="002060"/>
              </a:solidFill>
            </a:endParaRPr>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5" name="Rectángulo 4"/>
          <p:cNvSpPr/>
          <p:nvPr/>
        </p:nvSpPr>
        <p:spPr>
          <a:xfrm>
            <a:off x="251520" y="1260043"/>
            <a:ext cx="3998215" cy="4093428"/>
          </a:xfrm>
          <a:prstGeom prst="rect">
            <a:avLst/>
          </a:prstGeom>
          <a:solidFill>
            <a:schemeClr val="tx1"/>
          </a:solidFill>
        </p:spPr>
        <p:txBody>
          <a:bodyPr wrap="square">
            <a:spAutoFit/>
          </a:bodyPr>
          <a:lstStyle/>
          <a:p>
            <a:r>
              <a:rPr lang="es-CL" sz="2000" dirty="0">
                <a:solidFill>
                  <a:schemeClr val="bg1"/>
                </a:solidFill>
              </a:rPr>
              <a:t>Declaración Universal de los DDHH</a:t>
            </a:r>
          </a:p>
          <a:p>
            <a:r>
              <a:rPr lang="es-CL" sz="2000" dirty="0">
                <a:solidFill>
                  <a:schemeClr val="bg1"/>
                </a:solidFill>
              </a:rPr>
              <a:t>Tratados:</a:t>
            </a:r>
          </a:p>
          <a:p>
            <a:pPr marL="342900" indent="-342900">
              <a:buFont typeface="Arial" panose="020B0604020202020204" pitchFamily="34" charset="0"/>
              <a:buChar char="•"/>
            </a:pPr>
            <a:r>
              <a:rPr lang="es-CL" sz="2000" dirty="0">
                <a:solidFill>
                  <a:schemeClr val="bg1"/>
                </a:solidFill>
              </a:rPr>
              <a:t>Eliminación de toda discriminación racial. 1971</a:t>
            </a:r>
          </a:p>
          <a:p>
            <a:pPr marL="342900" indent="-342900">
              <a:buFont typeface="Arial" panose="020B0604020202020204" pitchFamily="34" charset="0"/>
              <a:buChar char="•"/>
            </a:pPr>
            <a:r>
              <a:rPr lang="es-CL" sz="2000" dirty="0">
                <a:solidFill>
                  <a:schemeClr val="bg1"/>
                </a:solidFill>
              </a:rPr>
              <a:t>Derechos Civiles. 1972</a:t>
            </a:r>
          </a:p>
          <a:p>
            <a:pPr marL="342900" indent="-342900">
              <a:buFont typeface="Arial" panose="020B0604020202020204" pitchFamily="34" charset="0"/>
              <a:buChar char="•"/>
            </a:pPr>
            <a:r>
              <a:rPr lang="es-CL" sz="2000" dirty="0">
                <a:solidFill>
                  <a:schemeClr val="bg1"/>
                </a:solidFill>
              </a:rPr>
              <a:t>DESC. 1972</a:t>
            </a:r>
          </a:p>
          <a:p>
            <a:pPr marL="342900" indent="-342900">
              <a:buFont typeface="Arial" panose="020B0604020202020204" pitchFamily="34" charset="0"/>
              <a:buChar char="•"/>
            </a:pPr>
            <a:r>
              <a:rPr lang="es-CL" sz="2000" dirty="0">
                <a:solidFill>
                  <a:schemeClr val="bg1"/>
                </a:solidFill>
              </a:rPr>
              <a:t>Contra discriminación hacia la mujer. 1989</a:t>
            </a:r>
          </a:p>
          <a:p>
            <a:pPr marL="342900" indent="-342900">
              <a:buFont typeface="Arial" panose="020B0604020202020204" pitchFamily="34" charset="0"/>
              <a:buChar char="•"/>
            </a:pPr>
            <a:r>
              <a:rPr lang="es-CL" sz="2000" dirty="0">
                <a:solidFill>
                  <a:schemeClr val="bg1"/>
                </a:solidFill>
              </a:rPr>
              <a:t>Contra la tortura. 1988</a:t>
            </a:r>
          </a:p>
          <a:p>
            <a:pPr marL="342900" indent="-342900">
              <a:buFont typeface="Arial" panose="020B0604020202020204" pitchFamily="34" charset="0"/>
              <a:buChar char="•"/>
            </a:pPr>
            <a:r>
              <a:rPr lang="es-CL" sz="2000" dirty="0">
                <a:solidFill>
                  <a:schemeClr val="bg1"/>
                </a:solidFill>
              </a:rPr>
              <a:t>Derechos del niño. 1990.</a:t>
            </a:r>
          </a:p>
          <a:p>
            <a:pPr marL="342900" indent="-342900">
              <a:buFont typeface="Arial" panose="020B0604020202020204" pitchFamily="34" charset="0"/>
              <a:buChar char="•"/>
            </a:pPr>
            <a:r>
              <a:rPr lang="es-CL" sz="2000" dirty="0">
                <a:solidFill>
                  <a:schemeClr val="bg1"/>
                </a:solidFill>
              </a:rPr>
              <a:t>Trabajadores migrantes. 2005</a:t>
            </a:r>
          </a:p>
          <a:p>
            <a:pPr marL="342900" indent="-342900">
              <a:buFont typeface="Arial" panose="020B0604020202020204" pitchFamily="34" charset="0"/>
              <a:buChar char="•"/>
            </a:pPr>
            <a:r>
              <a:rPr lang="es-CL" sz="2000" dirty="0">
                <a:solidFill>
                  <a:schemeClr val="bg1"/>
                </a:solidFill>
              </a:rPr>
              <a:t>Desaparecidos. 2009</a:t>
            </a:r>
          </a:p>
          <a:p>
            <a:pPr marL="342900" indent="-342900">
              <a:buFont typeface="Arial" panose="020B0604020202020204" pitchFamily="34" charset="0"/>
              <a:buChar char="•"/>
            </a:pPr>
            <a:r>
              <a:rPr lang="es-CL" sz="2000" dirty="0">
                <a:solidFill>
                  <a:schemeClr val="bg1"/>
                </a:solidFill>
              </a:rPr>
              <a:t>Discapacitados. 2008.</a:t>
            </a:r>
          </a:p>
        </p:txBody>
      </p:sp>
      <p:sp>
        <p:nvSpPr>
          <p:cNvPr id="6" name="CuadroTexto 5"/>
          <p:cNvSpPr txBox="1"/>
          <p:nvPr/>
        </p:nvSpPr>
        <p:spPr>
          <a:xfrm>
            <a:off x="655613" y="113679"/>
            <a:ext cx="8002587" cy="523220"/>
          </a:xfrm>
          <a:prstGeom prst="rect">
            <a:avLst/>
          </a:prstGeom>
          <a:solidFill>
            <a:schemeClr val="tx1">
              <a:lumMod val="85000"/>
            </a:schemeClr>
          </a:solidFill>
        </p:spPr>
        <p:txBody>
          <a:bodyPr wrap="square" rtlCol="0">
            <a:spAutoFit/>
          </a:bodyPr>
          <a:lstStyle/>
          <a:p>
            <a:r>
              <a:rPr lang="es-CL" sz="2800" dirty="0">
                <a:solidFill>
                  <a:schemeClr val="bg1"/>
                </a:solidFill>
              </a:rPr>
              <a:t>¿Cómo se articulan los Derechos Humanos en Chile?</a:t>
            </a:r>
          </a:p>
        </p:txBody>
      </p:sp>
      <p:sp>
        <p:nvSpPr>
          <p:cNvPr id="7" name="CuadroTexto 6"/>
          <p:cNvSpPr txBox="1"/>
          <p:nvPr/>
        </p:nvSpPr>
        <p:spPr>
          <a:xfrm>
            <a:off x="320305" y="722097"/>
            <a:ext cx="2261803" cy="461665"/>
          </a:xfrm>
          <a:prstGeom prst="rect">
            <a:avLst/>
          </a:prstGeom>
          <a:solidFill>
            <a:schemeClr val="tx1"/>
          </a:solidFill>
          <a:ln w="28575">
            <a:solidFill>
              <a:schemeClr val="bg1"/>
            </a:solidFill>
          </a:ln>
        </p:spPr>
        <p:txBody>
          <a:bodyPr wrap="square" rtlCol="0">
            <a:spAutoFit/>
          </a:bodyPr>
          <a:lstStyle/>
          <a:p>
            <a:r>
              <a:rPr lang="es-CL" sz="2400" dirty="0">
                <a:solidFill>
                  <a:schemeClr val="bg1"/>
                </a:solidFill>
              </a:rPr>
              <a:t>SUDH (ONU)</a:t>
            </a:r>
          </a:p>
        </p:txBody>
      </p:sp>
      <p:sp>
        <p:nvSpPr>
          <p:cNvPr id="11" name="CuadroTexto 10"/>
          <p:cNvSpPr txBox="1"/>
          <p:nvPr/>
        </p:nvSpPr>
        <p:spPr>
          <a:xfrm>
            <a:off x="4932040" y="737893"/>
            <a:ext cx="2261803" cy="461665"/>
          </a:xfrm>
          <a:prstGeom prst="rect">
            <a:avLst/>
          </a:prstGeom>
          <a:solidFill>
            <a:schemeClr val="tx1"/>
          </a:solidFill>
          <a:ln w="28575">
            <a:solidFill>
              <a:schemeClr val="bg1"/>
            </a:solidFill>
          </a:ln>
        </p:spPr>
        <p:txBody>
          <a:bodyPr wrap="square" rtlCol="0">
            <a:spAutoFit/>
          </a:bodyPr>
          <a:lstStyle/>
          <a:p>
            <a:r>
              <a:rPr lang="es-CL" sz="2400" dirty="0">
                <a:solidFill>
                  <a:schemeClr val="bg1"/>
                </a:solidFill>
              </a:rPr>
              <a:t>SIADH (OEA)</a:t>
            </a:r>
          </a:p>
        </p:txBody>
      </p:sp>
      <p:sp>
        <p:nvSpPr>
          <p:cNvPr id="13" name="Rectángulo 12"/>
          <p:cNvSpPr/>
          <p:nvPr/>
        </p:nvSpPr>
        <p:spPr>
          <a:xfrm>
            <a:off x="4776576" y="1268760"/>
            <a:ext cx="3998215" cy="4093428"/>
          </a:xfrm>
          <a:prstGeom prst="rect">
            <a:avLst/>
          </a:prstGeom>
          <a:solidFill>
            <a:schemeClr val="tx1"/>
          </a:solidFill>
        </p:spPr>
        <p:txBody>
          <a:bodyPr wrap="square">
            <a:spAutoFit/>
          </a:bodyPr>
          <a:lstStyle/>
          <a:p>
            <a:r>
              <a:rPr lang="es-CL" sz="2000" dirty="0">
                <a:solidFill>
                  <a:schemeClr val="bg1"/>
                </a:solidFill>
              </a:rPr>
              <a:t>Convención Americana de los DDHH</a:t>
            </a:r>
          </a:p>
          <a:p>
            <a:r>
              <a:rPr lang="es-CL" sz="2000" dirty="0">
                <a:solidFill>
                  <a:schemeClr val="bg1"/>
                </a:solidFill>
              </a:rPr>
              <a:t>Convenciones:</a:t>
            </a:r>
          </a:p>
          <a:p>
            <a:pPr marL="342900" indent="-342900">
              <a:buFont typeface="Arial" panose="020B0604020202020204" pitchFamily="34" charset="0"/>
              <a:buChar char="•"/>
            </a:pPr>
            <a:r>
              <a:rPr lang="es-CL" sz="2000" dirty="0">
                <a:solidFill>
                  <a:schemeClr val="bg1"/>
                </a:solidFill>
              </a:rPr>
              <a:t>Contra la tortura. 1971</a:t>
            </a:r>
          </a:p>
          <a:p>
            <a:pPr marL="342900" indent="-342900">
              <a:buFont typeface="Arial" panose="020B0604020202020204" pitchFamily="34" charset="0"/>
              <a:buChar char="•"/>
            </a:pPr>
            <a:r>
              <a:rPr lang="es-CL" sz="2000" dirty="0">
                <a:solidFill>
                  <a:schemeClr val="bg1"/>
                </a:solidFill>
              </a:rPr>
              <a:t>Erradicar la violencia contra la mujer. 1996</a:t>
            </a:r>
          </a:p>
          <a:p>
            <a:pPr marL="342900" indent="-342900">
              <a:buFont typeface="Arial" panose="020B0604020202020204" pitchFamily="34" charset="0"/>
              <a:buChar char="•"/>
            </a:pPr>
            <a:r>
              <a:rPr lang="es-CL" sz="2000" dirty="0">
                <a:solidFill>
                  <a:schemeClr val="bg1"/>
                </a:solidFill>
              </a:rPr>
              <a:t>Desaparición forzada de personas. 2010</a:t>
            </a:r>
          </a:p>
          <a:p>
            <a:pPr marL="342900" indent="-342900">
              <a:buFont typeface="Arial" panose="020B0604020202020204" pitchFamily="34" charset="0"/>
              <a:buChar char="•"/>
            </a:pPr>
            <a:r>
              <a:rPr lang="es-CL" sz="2000" dirty="0">
                <a:solidFill>
                  <a:schemeClr val="bg1"/>
                </a:solidFill>
              </a:rPr>
              <a:t>Contra discriminación por discapacidad. 1999</a:t>
            </a:r>
          </a:p>
          <a:p>
            <a:pPr marL="342900" indent="-342900">
              <a:buFont typeface="Arial" panose="020B0604020202020204" pitchFamily="34" charset="0"/>
              <a:buChar char="•"/>
            </a:pPr>
            <a:r>
              <a:rPr lang="es-CL" sz="2000" dirty="0">
                <a:solidFill>
                  <a:schemeClr val="bg1"/>
                </a:solidFill>
              </a:rPr>
              <a:t>Derechos de las personas mayores. 2017</a:t>
            </a:r>
          </a:p>
          <a:p>
            <a:endParaRPr lang="es-CL" sz="2000" dirty="0">
              <a:solidFill>
                <a:schemeClr val="bg1"/>
              </a:solidFill>
            </a:endParaRPr>
          </a:p>
          <a:p>
            <a:endParaRPr lang="es-CL" sz="2000" dirty="0">
              <a:solidFill>
                <a:schemeClr val="bg1"/>
              </a:solidFill>
            </a:endParaRPr>
          </a:p>
        </p:txBody>
      </p:sp>
      <p:sp>
        <p:nvSpPr>
          <p:cNvPr id="3" name="Rectángulo 2"/>
          <p:cNvSpPr/>
          <p:nvPr/>
        </p:nvSpPr>
        <p:spPr>
          <a:xfrm>
            <a:off x="2702548" y="5517232"/>
            <a:ext cx="3005633" cy="646331"/>
          </a:xfrm>
          <a:prstGeom prst="rect">
            <a:avLst/>
          </a:prstGeom>
          <a:solidFill>
            <a:schemeClr val="tx1">
              <a:lumMod val="85000"/>
            </a:schemeClr>
          </a:solidFill>
          <a:ln w="28575">
            <a:solidFill>
              <a:schemeClr val="tx1"/>
            </a:solidFill>
          </a:ln>
        </p:spPr>
        <p:txBody>
          <a:bodyPr wrap="square">
            <a:spAutoFit/>
          </a:bodyPr>
          <a:lstStyle/>
          <a:p>
            <a:pPr algn="ctr"/>
            <a:r>
              <a:rPr lang="es-ES" dirty="0">
                <a:solidFill>
                  <a:schemeClr val="bg1"/>
                </a:solidFill>
              </a:rPr>
              <a:t>Constitución Política del Estado de Chile. Artículo 5.2</a:t>
            </a:r>
            <a:endParaRPr lang="en-US" dirty="0">
              <a:solidFill>
                <a:schemeClr val="bg1"/>
              </a:solidFill>
            </a:endParaRPr>
          </a:p>
        </p:txBody>
      </p:sp>
      <p:sp>
        <p:nvSpPr>
          <p:cNvPr id="4" name="CuadroTexto 3"/>
          <p:cNvSpPr txBox="1"/>
          <p:nvPr/>
        </p:nvSpPr>
        <p:spPr>
          <a:xfrm>
            <a:off x="179512" y="6080909"/>
            <a:ext cx="1271695" cy="646331"/>
          </a:xfrm>
          <a:prstGeom prst="rect">
            <a:avLst/>
          </a:prstGeom>
          <a:solidFill>
            <a:schemeClr val="tx1"/>
          </a:solidFill>
        </p:spPr>
        <p:txBody>
          <a:bodyPr wrap="none" rtlCol="0">
            <a:spAutoFit/>
          </a:bodyPr>
          <a:lstStyle/>
          <a:p>
            <a:pPr algn="ctr"/>
            <a:r>
              <a:rPr lang="es-ES" dirty="0">
                <a:solidFill>
                  <a:schemeClr val="bg1"/>
                </a:solidFill>
              </a:rPr>
              <a:t>Fallos de la </a:t>
            </a:r>
          </a:p>
          <a:p>
            <a:pPr algn="ctr"/>
            <a:r>
              <a:rPr lang="es-ES" dirty="0">
                <a:solidFill>
                  <a:schemeClr val="bg1"/>
                </a:solidFill>
              </a:rPr>
              <a:t>CIDH</a:t>
            </a:r>
            <a:endParaRPr lang="en-US" dirty="0">
              <a:solidFill>
                <a:schemeClr val="bg1"/>
              </a:solidFill>
            </a:endParaRPr>
          </a:p>
        </p:txBody>
      </p:sp>
      <p:sp>
        <p:nvSpPr>
          <p:cNvPr id="17" name="CuadroTexto 16"/>
          <p:cNvSpPr txBox="1"/>
          <p:nvPr/>
        </p:nvSpPr>
        <p:spPr>
          <a:xfrm>
            <a:off x="7354533" y="5750790"/>
            <a:ext cx="1258871" cy="923330"/>
          </a:xfrm>
          <a:prstGeom prst="rect">
            <a:avLst/>
          </a:prstGeom>
          <a:solidFill>
            <a:schemeClr val="tx1"/>
          </a:solidFill>
        </p:spPr>
        <p:txBody>
          <a:bodyPr wrap="none" rtlCol="0">
            <a:spAutoFit/>
          </a:bodyPr>
          <a:lstStyle/>
          <a:p>
            <a:r>
              <a:rPr lang="es-ES" b="1" dirty="0">
                <a:solidFill>
                  <a:srgbClr val="FF0000"/>
                </a:solidFill>
              </a:rPr>
              <a:t>E</a:t>
            </a:r>
            <a:r>
              <a:rPr lang="es-ES" dirty="0">
                <a:solidFill>
                  <a:schemeClr val="bg1"/>
                </a:solidFill>
              </a:rPr>
              <a:t>xámenes</a:t>
            </a:r>
          </a:p>
          <a:p>
            <a:r>
              <a:rPr lang="es-ES" b="1" dirty="0">
                <a:solidFill>
                  <a:srgbClr val="FF0000"/>
                </a:solidFill>
              </a:rPr>
              <a:t>P</a:t>
            </a:r>
            <a:r>
              <a:rPr lang="es-ES" dirty="0">
                <a:solidFill>
                  <a:schemeClr val="bg1"/>
                </a:solidFill>
              </a:rPr>
              <a:t>eriódicos</a:t>
            </a:r>
          </a:p>
          <a:p>
            <a:r>
              <a:rPr lang="es-ES" b="1" dirty="0">
                <a:solidFill>
                  <a:srgbClr val="FF0000"/>
                </a:solidFill>
              </a:rPr>
              <a:t>U</a:t>
            </a:r>
            <a:r>
              <a:rPr lang="es-ES" dirty="0">
                <a:solidFill>
                  <a:schemeClr val="bg1"/>
                </a:solidFill>
              </a:rPr>
              <a:t>niversales</a:t>
            </a:r>
          </a:p>
        </p:txBody>
      </p:sp>
      <p:cxnSp>
        <p:nvCxnSpPr>
          <p:cNvPr id="18" name="Conector recto de flecha 17"/>
          <p:cNvCxnSpPr/>
          <p:nvPr/>
        </p:nvCxnSpPr>
        <p:spPr>
          <a:xfrm>
            <a:off x="1907704" y="5429752"/>
            <a:ext cx="702963" cy="57914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2" name="Conector recto de flecha 21"/>
          <p:cNvCxnSpPr/>
          <p:nvPr/>
        </p:nvCxnSpPr>
        <p:spPr>
          <a:xfrm flipH="1">
            <a:off x="5960532" y="5436529"/>
            <a:ext cx="592667" cy="57662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4" name="Conector recto de flecha 23"/>
          <p:cNvCxnSpPr/>
          <p:nvPr/>
        </p:nvCxnSpPr>
        <p:spPr>
          <a:xfrm>
            <a:off x="1547497" y="6347544"/>
            <a:ext cx="936104"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6" name="Conector recto de flecha 25"/>
          <p:cNvCxnSpPr/>
          <p:nvPr/>
        </p:nvCxnSpPr>
        <p:spPr>
          <a:xfrm flipH="1">
            <a:off x="6038529" y="6299780"/>
            <a:ext cx="1029339"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9" name="Rectángulo 18"/>
          <p:cNvSpPr/>
          <p:nvPr/>
        </p:nvSpPr>
        <p:spPr>
          <a:xfrm>
            <a:off x="2696956" y="6165304"/>
            <a:ext cx="3005633" cy="646331"/>
          </a:xfrm>
          <a:prstGeom prst="rect">
            <a:avLst/>
          </a:prstGeom>
          <a:solidFill>
            <a:schemeClr val="tx1">
              <a:lumMod val="85000"/>
            </a:schemeClr>
          </a:solidFill>
          <a:ln w="28575">
            <a:solidFill>
              <a:schemeClr val="tx1"/>
            </a:solidFill>
          </a:ln>
        </p:spPr>
        <p:txBody>
          <a:bodyPr wrap="square">
            <a:spAutoFit/>
          </a:bodyPr>
          <a:lstStyle/>
          <a:p>
            <a:pPr algn="ctr"/>
            <a:r>
              <a:rPr lang="es-ES" dirty="0">
                <a:solidFill>
                  <a:schemeClr val="bg1"/>
                </a:solidFill>
              </a:rPr>
              <a:t>Leyes que traen los tratados al ámbito local</a:t>
            </a:r>
            <a:endParaRPr lang="en-US" dirty="0">
              <a:solidFill>
                <a:schemeClr val="bg1"/>
              </a:solidFill>
            </a:endParaRPr>
          </a:p>
        </p:txBody>
      </p:sp>
    </p:spTree>
    <p:extLst>
      <p:ext uri="{BB962C8B-B14F-4D97-AF65-F5344CB8AC3E}">
        <p14:creationId xmlns:p14="http://schemas.microsoft.com/office/powerpoint/2010/main" val="1579535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1000"/>
                                        <p:tgtEl>
                                          <p:spTgt spid="17"/>
                                        </p:tgtEl>
                                      </p:cBhvr>
                                    </p:animEffect>
                                    <p:anim calcmode="lin" valueType="num">
                                      <p:cBhvr>
                                        <p:cTn id="32" dur="1000" fill="hold"/>
                                        <p:tgtEl>
                                          <p:spTgt spid="17"/>
                                        </p:tgtEl>
                                        <p:attrNameLst>
                                          <p:attrName>ppt_x</p:attrName>
                                        </p:attrNameLst>
                                      </p:cBhvr>
                                      <p:tavLst>
                                        <p:tav tm="0">
                                          <p:val>
                                            <p:strVal val="#ppt_x"/>
                                          </p:val>
                                        </p:tav>
                                        <p:tav tm="100000">
                                          <p:val>
                                            <p:strVal val="#ppt_x"/>
                                          </p:val>
                                        </p:tav>
                                      </p:tavLst>
                                    </p:anim>
                                    <p:anim calcmode="lin" valueType="num">
                                      <p:cBhvr>
                                        <p:cTn id="33" dur="1000" fill="hold"/>
                                        <p:tgtEl>
                                          <p:spTgt spid="17"/>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1000"/>
                                        <p:tgtEl>
                                          <p:spTgt spid="4"/>
                                        </p:tgtEl>
                                      </p:cBhvr>
                                    </p:animEffect>
                                    <p:anim calcmode="lin" valueType="num">
                                      <p:cBhvr>
                                        <p:cTn id="37" dur="1000" fill="hold"/>
                                        <p:tgtEl>
                                          <p:spTgt spid="4"/>
                                        </p:tgtEl>
                                        <p:attrNameLst>
                                          <p:attrName>ppt_x</p:attrName>
                                        </p:attrNameLst>
                                      </p:cBhvr>
                                      <p:tavLst>
                                        <p:tav tm="0">
                                          <p:val>
                                            <p:strVal val="#ppt_x"/>
                                          </p:val>
                                        </p:tav>
                                        <p:tav tm="100000">
                                          <p:val>
                                            <p:strVal val="#ppt_x"/>
                                          </p:val>
                                        </p:tav>
                                      </p:tavLst>
                                    </p:anim>
                                    <p:anim calcmode="lin" valueType="num">
                                      <p:cBhvr>
                                        <p:cTn id="3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fade">
                                      <p:cBhvr>
                                        <p:cTn id="48" dur="1000"/>
                                        <p:tgtEl>
                                          <p:spTgt spid="24"/>
                                        </p:tgtEl>
                                      </p:cBhvr>
                                    </p:animEffect>
                                    <p:anim calcmode="lin" valueType="num">
                                      <p:cBhvr>
                                        <p:cTn id="49" dur="1000" fill="hold"/>
                                        <p:tgtEl>
                                          <p:spTgt spid="24"/>
                                        </p:tgtEl>
                                        <p:attrNameLst>
                                          <p:attrName>ppt_x</p:attrName>
                                        </p:attrNameLst>
                                      </p:cBhvr>
                                      <p:tavLst>
                                        <p:tav tm="0">
                                          <p:val>
                                            <p:strVal val="#ppt_x"/>
                                          </p:val>
                                        </p:tav>
                                        <p:tav tm="100000">
                                          <p:val>
                                            <p:strVal val="#ppt_x"/>
                                          </p:val>
                                        </p:tav>
                                      </p:tavLst>
                                    </p:anim>
                                    <p:anim calcmode="lin" valueType="num">
                                      <p:cBhvr>
                                        <p:cTn id="50" dur="1000" fill="hold"/>
                                        <p:tgtEl>
                                          <p:spTgt spid="24"/>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1000"/>
                                        <p:tgtEl>
                                          <p:spTgt spid="22"/>
                                        </p:tgtEl>
                                      </p:cBhvr>
                                    </p:animEffect>
                                    <p:anim calcmode="lin" valueType="num">
                                      <p:cBhvr>
                                        <p:cTn id="54" dur="1000" fill="hold"/>
                                        <p:tgtEl>
                                          <p:spTgt spid="22"/>
                                        </p:tgtEl>
                                        <p:attrNameLst>
                                          <p:attrName>ppt_x</p:attrName>
                                        </p:attrNameLst>
                                      </p:cBhvr>
                                      <p:tavLst>
                                        <p:tav tm="0">
                                          <p:val>
                                            <p:strVal val="#ppt_x"/>
                                          </p:val>
                                        </p:tav>
                                        <p:tav tm="100000">
                                          <p:val>
                                            <p:strVal val="#ppt_x"/>
                                          </p:val>
                                        </p:tav>
                                      </p:tavLst>
                                    </p:anim>
                                    <p:anim calcmode="lin" valueType="num">
                                      <p:cBhvr>
                                        <p:cTn id="55" dur="1000" fill="hold"/>
                                        <p:tgtEl>
                                          <p:spTgt spid="22"/>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1000"/>
                                        <p:tgtEl>
                                          <p:spTgt spid="26"/>
                                        </p:tgtEl>
                                      </p:cBhvr>
                                    </p:animEffect>
                                    <p:anim calcmode="lin" valueType="num">
                                      <p:cBhvr>
                                        <p:cTn id="59" dur="1000" fill="hold"/>
                                        <p:tgtEl>
                                          <p:spTgt spid="26"/>
                                        </p:tgtEl>
                                        <p:attrNameLst>
                                          <p:attrName>ppt_x</p:attrName>
                                        </p:attrNameLst>
                                      </p:cBhvr>
                                      <p:tavLst>
                                        <p:tav tm="0">
                                          <p:val>
                                            <p:strVal val="#ppt_x"/>
                                          </p:val>
                                        </p:tav>
                                        <p:tav tm="100000">
                                          <p:val>
                                            <p:strVal val="#ppt_x"/>
                                          </p:val>
                                        </p:tav>
                                      </p:tavLst>
                                    </p:anim>
                                    <p:anim calcmode="lin" valueType="num">
                                      <p:cBhvr>
                                        <p:cTn id="60" dur="1000" fill="hold"/>
                                        <p:tgtEl>
                                          <p:spTgt spid="26"/>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
                                        </p:tgtEl>
                                        <p:attrNameLst>
                                          <p:attrName>style.visibility</p:attrName>
                                        </p:attrNameLst>
                                      </p:cBhvr>
                                      <p:to>
                                        <p:strVal val="visible"/>
                                      </p:to>
                                    </p:set>
                                    <p:animEffect transition="in" filter="fade">
                                      <p:cBhvr>
                                        <p:cTn id="63" dur="1000"/>
                                        <p:tgtEl>
                                          <p:spTgt spid="3"/>
                                        </p:tgtEl>
                                      </p:cBhvr>
                                    </p:animEffect>
                                    <p:anim calcmode="lin" valueType="num">
                                      <p:cBhvr>
                                        <p:cTn id="64" dur="1000" fill="hold"/>
                                        <p:tgtEl>
                                          <p:spTgt spid="3"/>
                                        </p:tgtEl>
                                        <p:attrNameLst>
                                          <p:attrName>ppt_x</p:attrName>
                                        </p:attrNameLst>
                                      </p:cBhvr>
                                      <p:tavLst>
                                        <p:tav tm="0">
                                          <p:val>
                                            <p:strVal val="#ppt_x"/>
                                          </p:val>
                                        </p:tav>
                                        <p:tav tm="100000">
                                          <p:val>
                                            <p:strVal val="#ppt_x"/>
                                          </p:val>
                                        </p:tav>
                                      </p:tavLst>
                                    </p:anim>
                                    <p:anim calcmode="lin" valueType="num">
                                      <p:cBhvr>
                                        <p:cTn id="65" dur="1000" fill="hold"/>
                                        <p:tgtEl>
                                          <p:spTgt spid="3"/>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fade">
                                      <p:cBhvr>
                                        <p:cTn id="68" dur="1000"/>
                                        <p:tgtEl>
                                          <p:spTgt spid="19"/>
                                        </p:tgtEl>
                                      </p:cBhvr>
                                    </p:animEffect>
                                    <p:anim calcmode="lin" valueType="num">
                                      <p:cBhvr>
                                        <p:cTn id="69" dur="1000" fill="hold"/>
                                        <p:tgtEl>
                                          <p:spTgt spid="19"/>
                                        </p:tgtEl>
                                        <p:attrNameLst>
                                          <p:attrName>ppt_x</p:attrName>
                                        </p:attrNameLst>
                                      </p:cBhvr>
                                      <p:tavLst>
                                        <p:tav tm="0">
                                          <p:val>
                                            <p:strVal val="#ppt_x"/>
                                          </p:val>
                                        </p:tav>
                                        <p:tav tm="100000">
                                          <p:val>
                                            <p:strVal val="#ppt_x"/>
                                          </p:val>
                                        </p:tav>
                                      </p:tavLst>
                                    </p:anim>
                                    <p:anim calcmode="lin" valueType="num">
                                      <p:cBhvr>
                                        <p:cTn id="70"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1" grpId="0" animBg="1"/>
      <p:bldP spid="13" grpId="0" animBg="1"/>
      <p:bldP spid="3" grpId="0" animBg="1"/>
      <p:bldP spid="4" grpId="0" animBg="1"/>
      <p:bldP spid="17" grpId="0" animBg="1"/>
      <p:bldP spid="19"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27384"/>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4" name="13 CuadroTexto"/>
          <p:cNvSpPr txBox="1"/>
          <p:nvPr/>
        </p:nvSpPr>
        <p:spPr>
          <a:xfrm>
            <a:off x="733129" y="3114316"/>
            <a:ext cx="6522619" cy="461665"/>
          </a:xfrm>
          <a:prstGeom prst="rect">
            <a:avLst/>
          </a:prstGeom>
          <a:noFill/>
        </p:spPr>
        <p:txBody>
          <a:bodyPr wrap="none" rtlCol="0">
            <a:spAutoFit/>
          </a:bodyPr>
          <a:lstStyle/>
          <a:p>
            <a:r>
              <a:rPr lang="es-ES" sz="2400" dirty="0">
                <a:solidFill>
                  <a:srgbClr val="002060"/>
                </a:solidFill>
              </a:rPr>
              <a:t>B. </a:t>
            </a:r>
            <a:r>
              <a:rPr lang="es-CL" sz="2400" dirty="0">
                <a:solidFill>
                  <a:srgbClr val="002060"/>
                </a:solidFill>
              </a:rPr>
              <a:t>BASES JURÍDICAS EN LOS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777057" y="4191471"/>
            <a:ext cx="7821623" cy="461665"/>
          </a:xfrm>
          <a:prstGeom prst="rect">
            <a:avLst/>
          </a:prstGeom>
        </p:spPr>
        <p:txBody>
          <a:bodyPr wrap="square">
            <a:spAutoFit/>
          </a:bodyPr>
          <a:lstStyle/>
          <a:p>
            <a:r>
              <a:rPr lang="es-CL" sz="2400" dirty="0">
                <a:solidFill>
                  <a:schemeClr val="bg2">
                    <a:lumMod val="75000"/>
                  </a:schemeClr>
                </a:solidFill>
              </a:rPr>
              <a:t>C. REGÍMENES JURÍDICOS EN DD.HH.</a:t>
            </a:r>
          </a:p>
        </p:txBody>
      </p:sp>
      <p:sp>
        <p:nvSpPr>
          <p:cNvPr id="17" name="13 CuadroTexto"/>
          <p:cNvSpPr txBox="1"/>
          <p:nvPr/>
        </p:nvSpPr>
        <p:spPr>
          <a:xfrm>
            <a:off x="785685" y="1959223"/>
            <a:ext cx="5320174" cy="461665"/>
          </a:xfrm>
          <a:prstGeom prst="rect">
            <a:avLst/>
          </a:prstGeom>
          <a:noFill/>
        </p:spPr>
        <p:txBody>
          <a:bodyPr wrap="none" rtlCol="0">
            <a:spAutoFit/>
          </a:bodyPr>
          <a:lstStyle/>
          <a:p>
            <a:r>
              <a:rPr lang="es-ES" sz="2400" dirty="0">
                <a:solidFill>
                  <a:srgbClr val="002060"/>
                </a:solidFill>
              </a:rPr>
              <a:t>A. TEORÍA DE</a:t>
            </a:r>
            <a:r>
              <a:rPr lang="es-CL" sz="2400" dirty="0">
                <a:solidFill>
                  <a:srgbClr val="002060"/>
                </a:solidFill>
              </a:rPr>
              <a:t> LOS DERECHOS HUMANOS.</a:t>
            </a:r>
          </a:p>
        </p:txBody>
      </p:sp>
      <p:sp>
        <p:nvSpPr>
          <p:cNvPr id="4" name="Flecha derecha 3">
            <a:hlinkClick r:id="rId2" action="ppaction://hlinksldjump"/>
          </p:cNvPr>
          <p:cNvSpPr/>
          <p:nvPr/>
        </p:nvSpPr>
        <p:spPr>
          <a:xfrm rot="10800000">
            <a:off x="5796136" y="4062263"/>
            <a:ext cx="1043608" cy="720080"/>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406926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ipse 2"/>
          <p:cNvSpPr/>
          <p:nvPr/>
        </p:nvSpPr>
        <p:spPr>
          <a:xfrm>
            <a:off x="179510" y="620688"/>
            <a:ext cx="2880320" cy="16561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a:t>ESTADO DE DERECHO</a:t>
            </a:r>
          </a:p>
        </p:txBody>
      </p:sp>
      <p:sp>
        <p:nvSpPr>
          <p:cNvPr id="5" name="Rectángulo 4"/>
          <p:cNvSpPr/>
          <p:nvPr/>
        </p:nvSpPr>
        <p:spPr>
          <a:xfrm>
            <a:off x="3383360" y="44624"/>
            <a:ext cx="5760639" cy="1857875"/>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sz="2400" dirty="0">
              <a:solidFill>
                <a:schemeClr val="bg1"/>
              </a:solidFill>
            </a:endParaRPr>
          </a:p>
          <a:p>
            <a:pPr marL="342900" indent="-342900">
              <a:buFont typeface="Arial" panose="020B0604020202020204" pitchFamily="34" charset="0"/>
              <a:buChar char="•"/>
            </a:pPr>
            <a:r>
              <a:rPr lang="es-CL" sz="2400" dirty="0">
                <a:solidFill>
                  <a:schemeClr val="bg1"/>
                </a:solidFill>
              </a:rPr>
              <a:t>El Estado de derecho es el mecanismo de aplicación de los DDHH.</a:t>
            </a:r>
          </a:p>
        </p:txBody>
      </p:sp>
      <p:sp>
        <p:nvSpPr>
          <p:cNvPr id="11" name="Elipse 10"/>
          <p:cNvSpPr/>
          <p:nvPr/>
        </p:nvSpPr>
        <p:spPr>
          <a:xfrm>
            <a:off x="341275" y="3419053"/>
            <a:ext cx="2880320" cy="19442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a:t>LOS DERECHOS</a:t>
            </a:r>
          </a:p>
          <a:p>
            <a:pPr algn="ctr"/>
            <a:r>
              <a:rPr lang="es-CL" sz="2800" b="1" dirty="0"/>
              <a:t>HUMANOS</a:t>
            </a:r>
          </a:p>
        </p:txBody>
      </p:sp>
      <p:sp>
        <p:nvSpPr>
          <p:cNvPr id="13" name="Rectángulo 12"/>
          <p:cNvSpPr/>
          <p:nvPr/>
        </p:nvSpPr>
        <p:spPr>
          <a:xfrm>
            <a:off x="3383360" y="1916832"/>
            <a:ext cx="5760640" cy="4896544"/>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s-CL" sz="2400" b="1" dirty="0">
                <a:solidFill>
                  <a:schemeClr val="bg1"/>
                </a:solidFill>
              </a:rPr>
              <a:t>Características</a:t>
            </a:r>
            <a:r>
              <a:rPr lang="es-CL" sz="2400" dirty="0">
                <a:solidFill>
                  <a:schemeClr val="bg1"/>
                </a:solidFill>
              </a:rPr>
              <a:t>. Son parte de la naturaleza humana, de todos los seres humanos, no se pueden quitar y  no se deben transgredir.</a:t>
            </a:r>
          </a:p>
          <a:p>
            <a:pPr marL="342900" indent="-342900">
              <a:buFont typeface="Arial" panose="020B0604020202020204" pitchFamily="34" charset="0"/>
              <a:buChar char="•"/>
            </a:pPr>
            <a:r>
              <a:rPr lang="es-CL" sz="2400" dirty="0">
                <a:solidFill>
                  <a:schemeClr val="bg1"/>
                </a:solidFill>
              </a:rPr>
              <a:t>Existen </a:t>
            </a:r>
            <a:r>
              <a:rPr lang="es-CL" sz="2400" b="1" dirty="0">
                <a:solidFill>
                  <a:schemeClr val="bg1"/>
                </a:solidFill>
              </a:rPr>
              <a:t>obligaciones</a:t>
            </a:r>
            <a:r>
              <a:rPr lang="es-CL" sz="2400" dirty="0">
                <a:solidFill>
                  <a:schemeClr val="bg1"/>
                </a:solidFill>
              </a:rPr>
              <a:t> sobre los DD.HH. (respeto, prevención, reparación y promoción)</a:t>
            </a:r>
          </a:p>
          <a:p>
            <a:pPr marL="342900" indent="-342900">
              <a:buFont typeface="Arial" panose="020B0604020202020204" pitchFamily="34" charset="0"/>
              <a:buChar char="•"/>
            </a:pPr>
            <a:r>
              <a:rPr lang="es-CL" sz="2400" dirty="0">
                <a:solidFill>
                  <a:schemeClr val="bg1"/>
                </a:solidFill>
              </a:rPr>
              <a:t>Protegen la libertad, igualdad de oportunidades y el respeto.</a:t>
            </a:r>
            <a:r>
              <a:rPr lang="es-CL" sz="2400" b="1" dirty="0">
                <a:solidFill>
                  <a:schemeClr val="bg1"/>
                </a:solidFill>
              </a:rPr>
              <a:t> </a:t>
            </a:r>
            <a:r>
              <a:rPr lang="es-CL" sz="2400" b="1" dirty="0">
                <a:solidFill>
                  <a:srgbClr val="FF0000"/>
                </a:solidFill>
              </a:rPr>
              <a:t>Dignidad.</a:t>
            </a:r>
            <a:endParaRPr lang="es-CL" sz="2400" dirty="0">
              <a:solidFill>
                <a:schemeClr val="bg1"/>
              </a:solidFill>
            </a:endParaRPr>
          </a:p>
          <a:p>
            <a:pPr marL="342900" indent="-342900">
              <a:buFont typeface="Arial" panose="020B0604020202020204" pitchFamily="34" charset="0"/>
              <a:buChar char="•"/>
            </a:pPr>
            <a:r>
              <a:rPr lang="es-CL" sz="2400" dirty="0">
                <a:solidFill>
                  <a:schemeClr val="bg1"/>
                </a:solidFill>
              </a:rPr>
              <a:t>Existe una declaración universal e Inter americana de DD.HH.</a:t>
            </a:r>
          </a:p>
          <a:p>
            <a:pPr marL="342900" indent="-342900">
              <a:buFont typeface="Arial" panose="020B0604020202020204" pitchFamily="34" charset="0"/>
              <a:buChar char="•"/>
            </a:pPr>
            <a:r>
              <a:rPr lang="es-CL" sz="2400" dirty="0">
                <a:solidFill>
                  <a:schemeClr val="bg1"/>
                </a:solidFill>
              </a:rPr>
              <a:t>Existe una evolución histórica de los DD.HH.</a:t>
            </a:r>
          </a:p>
        </p:txBody>
      </p:sp>
      <p:sp>
        <p:nvSpPr>
          <p:cNvPr id="2" name="CuadroTexto 1"/>
          <p:cNvSpPr txBox="1"/>
          <p:nvPr/>
        </p:nvSpPr>
        <p:spPr>
          <a:xfrm>
            <a:off x="618027" y="87015"/>
            <a:ext cx="2228687" cy="461665"/>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r>
              <a:rPr lang="es-ES" sz="2400" dirty="0">
                <a:solidFill>
                  <a:schemeClr val="bg1"/>
                </a:solidFill>
              </a:rPr>
              <a:t>RESUMEN  UT  1</a:t>
            </a:r>
            <a:endParaRPr lang="en-US" sz="2400" dirty="0">
              <a:solidFill>
                <a:schemeClr val="bg1"/>
              </a:solidFill>
            </a:endParaRPr>
          </a:p>
        </p:txBody>
      </p:sp>
    </p:spTree>
    <p:extLst>
      <p:ext uri="{BB962C8B-B14F-4D97-AF65-F5344CB8AC3E}">
        <p14:creationId xmlns:p14="http://schemas.microsoft.com/office/powerpoint/2010/main" val="117142888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ipse 2"/>
          <p:cNvSpPr/>
          <p:nvPr/>
        </p:nvSpPr>
        <p:spPr>
          <a:xfrm>
            <a:off x="179510" y="620688"/>
            <a:ext cx="2880320" cy="16561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a:t>BASES JURÍDICAS</a:t>
            </a:r>
          </a:p>
        </p:txBody>
      </p:sp>
      <p:sp>
        <p:nvSpPr>
          <p:cNvPr id="5" name="Rectángulo 4"/>
          <p:cNvSpPr/>
          <p:nvPr/>
        </p:nvSpPr>
        <p:spPr>
          <a:xfrm>
            <a:off x="3383360" y="202973"/>
            <a:ext cx="5760639" cy="3658075"/>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s-CL" sz="2400" dirty="0">
                <a:solidFill>
                  <a:schemeClr val="bg1"/>
                </a:solidFill>
              </a:rPr>
              <a:t>En el ámbito internacional se han desarrollado bases jurídicas  para la protección de los DD.HH.</a:t>
            </a:r>
          </a:p>
          <a:p>
            <a:pPr marL="342900" indent="-342900">
              <a:buFont typeface="Arial" panose="020B0604020202020204" pitchFamily="34" charset="0"/>
              <a:buChar char="•"/>
            </a:pPr>
            <a:r>
              <a:rPr lang="es-CL" sz="2400" dirty="0">
                <a:solidFill>
                  <a:schemeClr val="bg1"/>
                </a:solidFill>
              </a:rPr>
              <a:t>Estas bases jurídicas, para Chile, son en el contexto mundial (NN.UU.) como en el contexto americano. (O.E.A.).</a:t>
            </a:r>
          </a:p>
          <a:p>
            <a:pPr marL="342900" indent="-342900">
              <a:buFont typeface="Arial" panose="020B0604020202020204" pitchFamily="34" charset="0"/>
              <a:buChar char="•"/>
            </a:pPr>
            <a:r>
              <a:rPr lang="es-CL" sz="2400" dirty="0">
                <a:solidFill>
                  <a:schemeClr val="bg1"/>
                </a:solidFill>
              </a:rPr>
              <a:t>Existe una norma jurídica a nivel constitucional sobre los DD.HH.</a:t>
            </a:r>
          </a:p>
        </p:txBody>
      </p:sp>
      <p:sp>
        <p:nvSpPr>
          <p:cNvPr id="11" name="Elipse 10"/>
          <p:cNvSpPr/>
          <p:nvPr/>
        </p:nvSpPr>
        <p:spPr>
          <a:xfrm>
            <a:off x="0" y="3717032"/>
            <a:ext cx="3779912" cy="19442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a:t>INSTRUMENTOS JURÍDICOS</a:t>
            </a:r>
          </a:p>
        </p:txBody>
      </p:sp>
      <p:sp>
        <p:nvSpPr>
          <p:cNvPr id="2" name="CuadroTexto 1"/>
          <p:cNvSpPr txBox="1"/>
          <p:nvPr/>
        </p:nvSpPr>
        <p:spPr>
          <a:xfrm>
            <a:off x="618027" y="87015"/>
            <a:ext cx="2228687" cy="461665"/>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r>
              <a:rPr lang="es-ES" sz="2400" dirty="0">
                <a:solidFill>
                  <a:schemeClr val="bg1"/>
                </a:solidFill>
              </a:rPr>
              <a:t>RESUMEN  UT  1</a:t>
            </a:r>
            <a:endParaRPr lang="en-US" sz="2400" dirty="0">
              <a:solidFill>
                <a:schemeClr val="bg1"/>
              </a:solidFill>
            </a:endParaRPr>
          </a:p>
        </p:txBody>
      </p:sp>
      <p:sp>
        <p:nvSpPr>
          <p:cNvPr id="7" name="Rectángulo 6"/>
          <p:cNvSpPr/>
          <p:nvPr/>
        </p:nvSpPr>
        <p:spPr>
          <a:xfrm>
            <a:off x="3923928" y="4005064"/>
            <a:ext cx="5220070" cy="2592288"/>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s-CL" sz="2400" dirty="0">
                <a:solidFill>
                  <a:schemeClr val="bg1"/>
                </a:solidFill>
              </a:rPr>
              <a:t>Sistemas Universal y Sistema americano de DD.HH. </a:t>
            </a:r>
          </a:p>
          <a:p>
            <a:pPr marL="342900" indent="-342900">
              <a:buFont typeface="Arial" panose="020B0604020202020204" pitchFamily="34" charset="0"/>
              <a:buChar char="•"/>
            </a:pPr>
            <a:r>
              <a:rPr lang="es-CL" sz="2400" dirty="0">
                <a:solidFill>
                  <a:schemeClr val="bg1"/>
                </a:solidFill>
              </a:rPr>
              <a:t>Corte Penal Internacional.</a:t>
            </a:r>
          </a:p>
          <a:p>
            <a:pPr marL="342900" indent="-342900">
              <a:buFont typeface="Arial" panose="020B0604020202020204" pitchFamily="34" charset="0"/>
              <a:buChar char="•"/>
            </a:pPr>
            <a:r>
              <a:rPr lang="es-CL" sz="2400" dirty="0">
                <a:solidFill>
                  <a:schemeClr val="bg1"/>
                </a:solidFill>
              </a:rPr>
              <a:t>CIDH</a:t>
            </a:r>
          </a:p>
          <a:p>
            <a:pPr marL="342900" indent="-342900">
              <a:buFont typeface="Arial" panose="020B0604020202020204" pitchFamily="34" charset="0"/>
              <a:buChar char="•"/>
            </a:pPr>
            <a:r>
              <a:rPr lang="es-CL" sz="2400" dirty="0">
                <a:solidFill>
                  <a:schemeClr val="bg1"/>
                </a:solidFill>
              </a:rPr>
              <a:t>Sistema nacional (tribunales, INDH, Ministerio de Justicia, Contraloría, Fiscalía, </a:t>
            </a:r>
            <a:r>
              <a:rPr lang="es-CL" sz="2400" dirty="0" err="1">
                <a:solidFill>
                  <a:schemeClr val="bg1"/>
                </a:solidFill>
              </a:rPr>
              <a:t>etc</a:t>
            </a:r>
            <a:r>
              <a:rPr lang="es-CL" sz="2400" dirty="0">
                <a:solidFill>
                  <a:schemeClr val="bg1"/>
                </a:solidFill>
              </a:rPr>
              <a:t>)</a:t>
            </a:r>
          </a:p>
        </p:txBody>
      </p:sp>
    </p:spTree>
    <p:extLst>
      <p:ext uri="{BB962C8B-B14F-4D97-AF65-F5344CB8AC3E}">
        <p14:creationId xmlns:p14="http://schemas.microsoft.com/office/powerpoint/2010/main" val="118443120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ipse 2"/>
          <p:cNvSpPr/>
          <p:nvPr/>
        </p:nvSpPr>
        <p:spPr>
          <a:xfrm>
            <a:off x="144961" y="2420888"/>
            <a:ext cx="2880320" cy="16561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a:t>REGÍMENES </a:t>
            </a:r>
          </a:p>
          <a:p>
            <a:pPr algn="ctr"/>
            <a:r>
              <a:rPr lang="es-CL" sz="2800" b="1" dirty="0"/>
              <a:t>JURÍDICOS</a:t>
            </a:r>
          </a:p>
        </p:txBody>
      </p:sp>
      <p:sp>
        <p:nvSpPr>
          <p:cNvPr id="5" name="Rectángulo 4"/>
          <p:cNvSpPr/>
          <p:nvPr/>
        </p:nvSpPr>
        <p:spPr>
          <a:xfrm>
            <a:off x="3131840" y="44624"/>
            <a:ext cx="5940151" cy="6826427"/>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s-CL" sz="2400" dirty="0">
                <a:solidFill>
                  <a:schemeClr val="bg1"/>
                </a:solidFill>
              </a:rPr>
              <a:t>Derechos que pueden ser suspendidos y aquellos que no (</a:t>
            </a:r>
            <a:r>
              <a:rPr lang="es-CL" sz="2400" dirty="0" err="1">
                <a:solidFill>
                  <a:schemeClr val="bg1"/>
                </a:solidFill>
              </a:rPr>
              <a:t>ius</a:t>
            </a:r>
            <a:r>
              <a:rPr lang="es-CL" sz="2400" dirty="0">
                <a:solidFill>
                  <a:schemeClr val="bg1"/>
                </a:solidFill>
              </a:rPr>
              <a:t> </a:t>
            </a:r>
            <a:r>
              <a:rPr lang="es-CL" sz="2400" dirty="0" err="1">
                <a:solidFill>
                  <a:schemeClr val="bg1"/>
                </a:solidFill>
              </a:rPr>
              <a:t>cogens</a:t>
            </a:r>
            <a:r>
              <a:rPr lang="es-CL" sz="2400" dirty="0">
                <a:solidFill>
                  <a:schemeClr val="bg1"/>
                </a:solidFill>
              </a:rPr>
              <a:t>).</a:t>
            </a:r>
          </a:p>
          <a:p>
            <a:pPr marL="342900" indent="-342900">
              <a:buFont typeface="Arial" panose="020B0604020202020204" pitchFamily="34" charset="0"/>
              <a:buChar char="•"/>
            </a:pPr>
            <a:r>
              <a:rPr lang="es-CL" sz="2400" dirty="0">
                <a:solidFill>
                  <a:schemeClr val="bg1"/>
                </a:solidFill>
              </a:rPr>
              <a:t>Principio pro </a:t>
            </a:r>
            <a:r>
              <a:rPr lang="es-CL" sz="2400" dirty="0" err="1">
                <a:solidFill>
                  <a:schemeClr val="bg1"/>
                </a:solidFill>
              </a:rPr>
              <a:t>homine</a:t>
            </a:r>
            <a:r>
              <a:rPr lang="es-CL" sz="2400" dirty="0">
                <a:solidFill>
                  <a:schemeClr val="bg1"/>
                </a:solidFill>
              </a:rPr>
              <a:t> donde se debe aplicar la norma que favorezca a la persona.</a:t>
            </a:r>
          </a:p>
          <a:p>
            <a:pPr marL="342900" indent="-342900">
              <a:buFont typeface="Arial" panose="020B0604020202020204" pitchFamily="34" charset="0"/>
              <a:buChar char="•"/>
            </a:pPr>
            <a:r>
              <a:rPr lang="es-CL" sz="2400" dirty="0">
                <a:solidFill>
                  <a:schemeClr val="bg1"/>
                </a:solidFill>
              </a:rPr>
              <a:t>Chile, dentro de la normativa que los organismos internacionales de DD.HH. regulan, ha suscritos tratados sobre DD.HH. tales como:</a:t>
            </a:r>
          </a:p>
          <a:p>
            <a:r>
              <a:rPr lang="es-CL" sz="2400" dirty="0">
                <a:solidFill>
                  <a:schemeClr val="bg1"/>
                </a:solidFill>
              </a:rPr>
              <a:t>	Prevención de la tortura</a:t>
            </a:r>
          </a:p>
          <a:p>
            <a:r>
              <a:rPr lang="es-CL" sz="2400" dirty="0">
                <a:solidFill>
                  <a:schemeClr val="bg1"/>
                </a:solidFill>
              </a:rPr>
              <a:t>	Erradicación de la violencia contra la 	mujer	</a:t>
            </a:r>
          </a:p>
          <a:p>
            <a:r>
              <a:rPr lang="es-CL" sz="2400" dirty="0">
                <a:solidFill>
                  <a:schemeClr val="bg1"/>
                </a:solidFill>
              </a:rPr>
              <a:t>	Protección de los pueblos indígenas</a:t>
            </a:r>
          </a:p>
          <a:p>
            <a:r>
              <a:rPr lang="es-CL" sz="2400" dirty="0">
                <a:solidFill>
                  <a:schemeClr val="bg1"/>
                </a:solidFill>
              </a:rPr>
              <a:t>	Protección de los niños</a:t>
            </a:r>
          </a:p>
          <a:p>
            <a:r>
              <a:rPr lang="es-CL" sz="2400" dirty="0">
                <a:solidFill>
                  <a:schemeClr val="bg1"/>
                </a:solidFill>
              </a:rPr>
              <a:t>	Diversidad sexual</a:t>
            </a:r>
          </a:p>
        </p:txBody>
      </p:sp>
      <p:sp>
        <p:nvSpPr>
          <p:cNvPr id="2" name="CuadroTexto 1"/>
          <p:cNvSpPr txBox="1"/>
          <p:nvPr/>
        </p:nvSpPr>
        <p:spPr>
          <a:xfrm>
            <a:off x="618027" y="87015"/>
            <a:ext cx="2228687" cy="461665"/>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r>
              <a:rPr lang="es-ES" sz="2400" dirty="0">
                <a:solidFill>
                  <a:schemeClr val="bg1"/>
                </a:solidFill>
              </a:rPr>
              <a:t>RESUMEN  UT  1</a:t>
            </a:r>
            <a:endParaRPr lang="en-US" sz="2400" dirty="0">
              <a:solidFill>
                <a:schemeClr val="bg1"/>
              </a:solidFill>
            </a:endParaRPr>
          </a:p>
        </p:txBody>
      </p:sp>
    </p:spTree>
    <p:extLst>
      <p:ext uri="{BB962C8B-B14F-4D97-AF65-F5344CB8AC3E}">
        <p14:creationId xmlns:p14="http://schemas.microsoft.com/office/powerpoint/2010/main" val="173505718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2" name="Rectángulo 1"/>
          <p:cNvSpPr/>
          <p:nvPr/>
        </p:nvSpPr>
        <p:spPr>
          <a:xfrm>
            <a:off x="1075922" y="1397171"/>
            <a:ext cx="7051739" cy="584775"/>
          </a:xfrm>
          <a:prstGeom prst="rect">
            <a:avLst/>
          </a:prstGeom>
        </p:spPr>
        <p:txBody>
          <a:bodyPr wrap="none">
            <a:spAutoFit/>
          </a:bodyPr>
          <a:lstStyle/>
          <a:p>
            <a:r>
              <a:rPr lang="es-ES" sz="3200" dirty="0">
                <a:solidFill>
                  <a:schemeClr val="bg1"/>
                </a:solidFill>
              </a:rPr>
              <a:t>A. TEORÍA DE LOS DERECHOS HUMANOS</a:t>
            </a:r>
            <a:r>
              <a:rPr lang="es-ES" sz="3200" dirty="0"/>
              <a:t>.</a:t>
            </a:r>
          </a:p>
        </p:txBody>
      </p:sp>
      <p:sp>
        <p:nvSpPr>
          <p:cNvPr id="5" name="CuadroTexto 4"/>
          <p:cNvSpPr txBox="1"/>
          <p:nvPr/>
        </p:nvSpPr>
        <p:spPr>
          <a:xfrm>
            <a:off x="1231541" y="1995716"/>
            <a:ext cx="7275133" cy="4524315"/>
          </a:xfrm>
          <a:prstGeom prst="rect">
            <a:avLst/>
          </a:prstGeom>
          <a:noFill/>
        </p:spPr>
        <p:txBody>
          <a:bodyPr wrap="none" rtlCol="0">
            <a:spAutoFit/>
          </a:bodyPr>
          <a:lstStyle/>
          <a:p>
            <a:pPr marL="571500" indent="-571500">
              <a:buFont typeface="Arial" panose="020B0604020202020204" pitchFamily="34" charset="0"/>
              <a:buChar char="•"/>
            </a:pPr>
            <a:r>
              <a:rPr lang="es-ES" sz="3600" dirty="0">
                <a:solidFill>
                  <a:schemeClr val="bg1"/>
                </a:solidFill>
              </a:rPr>
              <a:t>Estado de Derecho</a:t>
            </a:r>
          </a:p>
          <a:p>
            <a:pPr marL="571500" indent="-571500">
              <a:buFont typeface="Arial" panose="020B0604020202020204" pitchFamily="34" charset="0"/>
              <a:buChar char="•"/>
            </a:pPr>
            <a:r>
              <a:rPr lang="es-ES" sz="3600" dirty="0">
                <a:solidFill>
                  <a:schemeClr val="bg1"/>
                </a:solidFill>
              </a:rPr>
              <a:t>Definición de DD.HH. (Dignidad)</a:t>
            </a:r>
          </a:p>
          <a:p>
            <a:pPr marL="571500" indent="-571500">
              <a:buFont typeface="Arial" panose="020B0604020202020204" pitchFamily="34" charset="0"/>
              <a:buChar char="•"/>
            </a:pPr>
            <a:r>
              <a:rPr lang="es-ES" sz="3600" dirty="0">
                <a:solidFill>
                  <a:schemeClr val="bg1"/>
                </a:solidFill>
              </a:rPr>
              <a:t>Características</a:t>
            </a:r>
          </a:p>
          <a:p>
            <a:pPr marL="571500" indent="-571500">
              <a:buFont typeface="Arial" panose="020B0604020202020204" pitchFamily="34" charset="0"/>
              <a:buChar char="•"/>
            </a:pPr>
            <a:r>
              <a:rPr lang="es-ES" sz="3600" dirty="0">
                <a:solidFill>
                  <a:schemeClr val="bg1"/>
                </a:solidFill>
              </a:rPr>
              <a:t>Obligaciones</a:t>
            </a:r>
          </a:p>
          <a:p>
            <a:pPr marL="571500" indent="-571500">
              <a:buFont typeface="Arial" panose="020B0604020202020204" pitchFamily="34" charset="0"/>
              <a:buChar char="•"/>
            </a:pPr>
            <a:r>
              <a:rPr lang="es-ES" sz="3600" dirty="0">
                <a:solidFill>
                  <a:schemeClr val="bg1"/>
                </a:solidFill>
              </a:rPr>
              <a:t>Ejemplos de violaciones de DD.HH.</a:t>
            </a:r>
          </a:p>
          <a:p>
            <a:pPr marL="571500" indent="-571500">
              <a:buFont typeface="Arial" panose="020B0604020202020204" pitchFamily="34" charset="0"/>
              <a:buChar char="•"/>
            </a:pPr>
            <a:r>
              <a:rPr lang="es-ES" sz="3600" dirty="0">
                <a:solidFill>
                  <a:schemeClr val="bg1"/>
                </a:solidFill>
              </a:rPr>
              <a:t>Historia de los DD.HH.</a:t>
            </a:r>
          </a:p>
          <a:p>
            <a:pPr marL="571500" indent="-571500">
              <a:buFont typeface="Arial" panose="020B0604020202020204" pitchFamily="34" charset="0"/>
              <a:buChar char="•"/>
            </a:pPr>
            <a:endParaRPr lang="es-ES" sz="3600" dirty="0">
              <a:solidFill>
                <a:schemeClr val="bg1"/>
              </a:solidFill>
            </a:endParaRPr>
          </a:p>
          <a:p>
            <a:pPr marL="571500" indent="-571500">
              <a:buFont typeface="Arial" panose="020B0604020202020204" pitchFamily="34" charset="0"/>
              <a:buChar char="•"/>
            </a:pPr>
            <a:endParaRPr lang="en-US" sz="3600" dirty="0">
              <a:solidFill>
                <a:schemeClr val="bg1"/>
              </a:solidFill>
            </a:endParaRPr>
          </a:p>
        </p:txBody>
      </p:sp>
      <p:sp>
        <p:nvSpPr>
          <p:cNvPr id="6" name="Estrella de 5 puntas 5">
            <a:hlinkClick r:id="rId2" action="ppaction://hlinksldjump"/>
          </p:cNvPr>
          <p:cNvSpPr/>
          <p:nvPr/>
        </p:nvSpPr>
        <p:spPr>
          <a:xfrm>
            <a:off x="7308304" y="6093296"/>
            <a:ext cx="576064" cy="43204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2529644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2" name="Rectángulo 1"/>
          <p:cNvSpPr/>
          <p:nvPr/>
        </p:nvSpPr>
        <p:spPr>
          <a:xfrm>
            <a:off x="1075922" y="1397171"/>
            <a:ext cx="6029728" cy="584775"/>
          </a:xfrm>
          <a:prstGeom prst="rect">
            <a:avLst/>
          </a:prstGeom>
        </p:spPr>
        <p:txBody>
          <a:bodyPr wrap="none">
            <a:spAutoFit/>
          </a:bodyPr>
          <a:lstStyle/>
          <a:p>
            <a:r>
              <a:rPr lang="es-ES" sz="3200" dirty="0">
                <a:solidFill>
                  <a:schemeClr val="bg1"/>
                </a:solidFill>
              </a:rPr>
              <a:t>B. BASES JURÍDICAS DE LOS DD.HH.</a:t>
            </a:r>
            <a:endParaRPr lang="es-ES" sz="3200" dirty="0"/>
          </a:p>
        </p:txBody>
      </p:sp>
      <p:sp>
        <p:nvSpPr>
          <p:cNvPr id="5" name="CuadroTexto 4"/>
          <p:cNvSpPr txBox="1"/>
          <p:nvPr/>
        </p:nvSpPr>
        <p:spPr>
          <a:xfrm>
            <a:off x="899592" y="1981946"/>
            <a:ext cx="8064515" cy="3724096"/>
          </a:xfrm>
          <a:prstGeom prst="rect">
            <a:avLst/>
          </a:prstGeom>
          <a:noFill/>
        </p:spPr>
        <p:txBody>
          <a:bodyPr wrap="none" rtlCol="0">
            <a:spAutoFit/>
          </a:bodyPr>
          <a:lstStyle/>
          <a:p>
            <a:pPr marL="571500" indent="-571500">
              <a:buFont typeface="Arial" panose="020B0604020202020204" pitchFamily="34" charset="0"/>
              <a:buChar char="•"/>
            </a:pPr>
            <a:r>
              <a:rPr lang="es-ES" sz="3600" dirty="0">
                <a:solidFill>
                  <a:schemeClr val="bg1"/>
                </a:solidFill>
              </a:rPr>
              <a:t>Declaraciones y pactos de DD.HH.</a:t>
            </a:r>
          </a:p>
          <a:p>
            <a:pPr marL="571500" indent="-34925">
              <a:buFont typeface="Courier New" panose="02070309020205020404" pitchFamily="49" charset="0"/>
              <a:buChar char="o"/>
            </a:pPr>
            <a:r>
              <a:rPr lang="es-ES" sz="2800" dirty="0">
                <a:solidFill>
                  <a:schemeClr val="bg1"/>
                </a:solidFill>
              </a:rPr>
              <a:t>Declaración Universal y Americana </a:t>
            </a:r>
          </a:p>
          <a:p>
            <a:pPr marL="571500" indent="-34925">
              <a:buFont typeface="Courier New" panose="02070309020205020404" pitchFamily="49" charset="0"/>
              <a:buChar char="o"/>
            </a:pPr>
            <a:r>
              <a:rPr lang="es-ES" sz="2800" dirty="0">
                <a:solidFill>
                  <a:schemeClr val="bg1"/>
                </a:solidFill>
              </a:rPr>
              <a:t>Pacto Internacional y Convención Interamericana</a:t>
            </a:r>
          </a:p>
          <a:p>
            <a:pPr marL="571500" indent="-571500">
              <a:buFont typeface="Arial" panose="020B0604020202020204" pitchFamily="34" charset="0"/>
              <a:buChar char="•"/>
            </a:pPr>
            <a:r>
              <a:rPr lang="es-ES" sz="3600" dirty="0">
                <a:solidFill>
                  <a:schemeClr val="bg1"/>
                </a:solidFill>
              </a:rPr>
              <a:t>Jerarquía con los DD.HH.</a:t>
            </a:r>
          </a:p>
          <a:p>
            <a:pPr marL="571500" indent="-571500">
              <a:buFont typeface="Arial" panose="020B0604020202020204" pitchFamily="34" charset="0"/>
              <a:buChar char="•"/>
            </a:pPr>
            <a:r>
              <a:rPr lang="es-ES" sz="3600" dirty="0">
                <a:solidFill>
                  <a:schemeClr val="bg1"/>
                </a:solidFill>
              </a:rPr>
              <a:t>Responsabilidad en las violaciones </a:t>
            </a:r>
          </a:p>
          <a:p>
            <a:r>
              <a:rPr lang="es-ES" sz="3600" dirty="0">
                <a:solidFill>
                  <a:schemeClr val="bg1"/>
                </a:solidFill>
              </a:rPr>
              <a:t>      de los DD.HH.</a:t>
            </a:r>
          </a:p>
          <a:p>
            <a:pPr marL="571500" indent="-571500">
              <a:buFont typeface="Arial" panose="020B0604020202020204" pitchFamily="34" charset="0"/>
              <a:buChar char="•"/>
            </a:pPr>
            <a:endParaRPr lang="en-US" sz="3600" dirty="0">
              <a:solidFill>
                <a:schemeClr val="bg1"/>
              </a:solidFill>
            </a:endParaRPr>
          </a:p>
        </p:txBody>
      </p:sp>
      <p:sp>
        <p:nvSpPr>
          <p:cNvPr id="6" name="Estrella de 5 puntas 5">
            <a:hlinkClick r:id="rId2" action="ppaction://hlinksldjump"/>
          </p:cNvPr>
          <p:cNvSpPr/>
          <p:nvPr/>
        </p:nvSpPr>
        <p:spPr>
          <a:xfrm>
            <a:off x="7308304" y="6093296"/>
            <a:ext cx="576064" cy="43204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5992382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2" name="Rectángulo 1"/>
          <p:cNvSpPr/>
          <p:nvPr/>
        </p:nvSpPr>
        <p:spPr>
          <a:xfrm>
            <a:off x="1075922" y="1397171"/>
            <a:ext cx="7779502" cy="5016758"/>
          </a:xfrm>
          <a:prstGeom prst="rect">
            <a:avLst/>
          </a:prstGeom>
        </p:spPr>
        <p:txBody>
          <a:bodyPr wrap="none">
            <a:spAutoFit/>
          </a:bodyPr>
          <a:lstStyle/>
          <a:p>
            <a:r>
              <a:rPr lang="es-ES" sz="3200" dirty="0">
                <a:solidFill>
                  <a:schemeClr val="bg1"/>
                </a:solidFill>
              </a:rPr>
              <a:t>C. REGÍMENES JURÍDICOS EN  DD.HH.</a:t>
            </a:r>
          </a:p>
          <a:p>
            <a:pPr marL="457200" indent="-457200">
              <a:buFont typeface="Arial" panose="020B0604020202020204" pitchFamily="34" charset="0"/>
              <a:buChar char="•"/>
            </a:pPr>
            <a:r>
              <a:rPr lang="es-ES" sz="3200" dirty="0">
                <a:solidFill>
                  <a:schemeClr val="bg1"/>
                </a:solidFill>
              </a:rPr>
              <a:t>Principios</a:t>
            </a:r>
            <a:r>
              <a:rPr lang="es-ES" sz="3200" dirty="0"/>
              <a:t> </a:t>
            </a:r>
            <a:r>
              <a:rPr lang="es-ES" sz="3200" dirty="0" err="1">
                <a:solidFill>
                  <a:schemeClr val="bg1"/>
                </a:solidFill>
              </a:rPr>
              <a:t>ius</a:t>
            </a:r>
            <a:r>
              <a:rPr lang="es-ES" sz="3200" dirty="0">
                <a:solidFill>
                  <a:schemeClr val="bg1"/>
                </a:solidFill>
              </a:rPr>
              <a:t> </a:t>
            </a:r>
            <a:r>
              <a:rPr lang="es-ES" sz="3200" dirty="0" err="1">
                <a:solidFill>
                  <a:schemeClr val="bg1"/>
                </a:solidFill>
              </a:rPr>
              <a:t>cogens</a:t>
            </a:r>
            <a:r>
              <a:rPr lang="es-ES" sz="3200" dirty="0">
                <a:solidFill>
                  <a:schemeClr val="bg1"/>
                </a:solidFill>
              </a:rPr>
              <a:t> y pro </a:t>
            </a:r>
            <a:r>
              <a:rPr lang="es-ES" sz="3200" dirty="0" err="1">
                <a:solidFill>
                  <a:schemeClr val="bg1"/>
                </a:solidFill>
              </a:rPr>
              <a:t>homine</a:t>
            </a:r>
            <a:endParaRPr lang="es-ES" sz="3200" dirty="0">
              <a:solidFill>
                <a:schemeClr val="bg1"/>
              </a:solidFill>
            </a:endParaRPr>
          </a:p>
          <a:p>
            <a:pPr marL="457200" indent="-457200">
              <a:buFont typeface="Arial" panose="020B0604020202020204" pitchFamily="34" charset="0"/>
              <a:buChar char="•"/>
            </a:pPr>
            <a:r>
              <a:rPr lang="es-ES" sz="3200" dirty="0">
                <a:solidFill>
                  <a:schemeClr val="bg1"/>
                </a:solidFill>
              </a:rPr>
              <a:t>Normas específicas</a:t>
            </a:r>
          </a:p>
          <a:p>
            <a:pPr marL="457200" indent="-457200">
              <a:buFont typeface="Arial" panose="020B0604020202020204" pitchFamily="34" charset="0"/>
              <a:buChar char="•"/>
            </a:pPr>
            <a:r>
              <a:rPr lang="es-ES" sz="3200" dirty="0">
                <a:solidFill>
                  <a:schemeClr val="bg1"/>
                </a:solidFill>
              </a:rPr>
              <a:t>Tratados firmados por Chile</a:t>
            </a:r>
          </a:p>
          <a:p>
            <a:pPr marL="457200" indent="-457200">
              <a:buFont typeface="Arial" panose="020B0604020202020204" pitchFamily="34" charset="0"/>
              <a:buChar char="•"/>
            </a:pPr>
            <a:r>
              <a:rPr lang="es-ES" sz="3200" dirty="0">
                <a:solidFill>
                  <a:schemeClr val="bg1"/>
                </a:solidFill>
              </a:rPr>
              <a:t>Mecanismos internacionales de protección</a:t>
            </a:r>
          </a:p>
          <a:p>
            <a:pPr marL="914400" lvl="1" indent="-457200">
              <a:buFont typeface="Arial" panose="020B0604020202020204" pitchFamily="34" charset="0"/>
              <a:buChar char="•"/>
            </a:pPr>
            <a:r>
              <a:rPr lang="es-ES" sz="3200" dirty="0">
                <a:solidFill>
                  <a:schemeClr val="bg1"/>
                </a:solidFill>
              </a:rPr>
              <a:t>Sistema Universal</a:t>
            </a:r>
          </a:p>
          <a:p>
            <a:pPr marL="914400" lvl="1" indent="-457200">
              <a:buFont typeface="Arial" panose="020B0604020202020204" pitchFamily="34" charset="0"/>
              <a:buChar char="•"/>
            </a:pPr>
            <a:r>
              <a:rPr lang="es-ES" sz="3200" dirty="0">
                <a:solidFill>
                  <a:schemeClr val="bg1"/>
                </a:solidFill>
              </a:rPr>
              <a:t>Sistema Interamericano</a:t>
            </a:r>
          </a:p>
          <a:p>
            <a:pPr lvl="1" indent="-457200">
              <a:buFont typeface="Arial" panose="020B0604020202020204" pitchFamily="34" charset="0"/>
              <a:buChar char="•"/>
            </a:pPr>
            <a:r>
              <a:rPr lang="es-ES" sz="3200" dirty="0">
                <a:solidFill>
                  <a:schemeClr val="bg1"/>
                </a:solidFill>
              </a:rPr>
              <a:t>Organismos del Estado chileno</a:t>
            </a:r>
          </a:p>
          <a:p>
            <a:pPr lvl="1" indent="-457200">
              <a:buFont typeface="Arial" panose="020B0604020202020204" pitchFamily="34" charset="0"/>
              <a:buChar char="•"/>
            </a:pPr>
            <a:r>
              <a:rPr lang="es-ES" sz="3200" dirty="0">
                <a:solidFill>
                  <a:schemeClr val="bg1"/>
                </a:solidFill>
              </a:rPr>
              <a:t>¿Cómo se articulan los DD.HH. En Chile? </a:t>
            </a:r>
          </a:p>
          <a:p>
            <a:pPr lvl="1"/>
            <a:endParaRPr lang="es-ES" sz="3200" dirty="0">
              <a:solidFill>
                <a:schemeClr val="bg1"/>
              </a:solidFill>
            </a:endParaRPr>
          </a:p>
        </p:txBody>
      </p:sp>
      <p:sp>
        <p:nvSpPr>
          <p:cNvPr id="6" name="Estrella de 5 puntas 5">
            <a:hlinkClick r:id="rId2" action="ppaction://hlinksldjump"/>
          </p:cNvPr>
          <p:cNvSpPr/>
          <p:nvPr/>
        </p:nvSpPr>
        <p:spPr>
          <a:xfrm>
            <a:off x="7308304" y="6093296"/>
            <a:ext cx="576064" cy="43204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7504777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5" name="CuadroTexto 4"/>
          <p:cNvSpPr txBox="1"/>
          <p:nvPr/>
        </p:nvSpPr>
        <p:spPr>
          <a:xfrm>
            <a:off x="899592" y="1981946"/>
            <a:ext cx="761747" cy="646331"/>
          </a:xfrm>
          <a:prstGeom prst="rect">
            <a:avLst/>
          </a:prstGeom>
          <a:noFill/>
        </p:spPr>
        <p:txBody>
          <a:bodyPr wrap="none" rtlCol="0">
            <a:spAutoFit/>
          </a:bodyPr>
          <a:lstStyle/>
          <a:p>
            <a:pPr marL="571500" indent="-571500">
              <a:buFont typeface="Arial" panose="020B0604020202020204" pitchFamily="34" charset="0"/>
              <a:buChar char="•"/>
            </a:pPr>
            <a:endParaRPr lang="en-US" sz="3600" dirty="0">
              <a:solidFill>
                <a:schemeClr val="bg1"/>
              </a:solidFill>
            </a:endParaRPr>
          </a:p>
        </p:txBody>
      </p:sp>
      <p:sp>
        <p:nvSpPr>
          <p:cNvPr id="6" name="Estrella de 5 puntas 5">
            <a:hlinkClick r:id="rId2" action="ppaction://hlinksldjump"/>
          </p:cNvPr>
          <p:cNvSpPr/>
          <p:nvPr/>
        </p:nvSpPr>
        <p:spPr>
          <a:xfrm>
            <a:off x="7956376" y="6237040"/>
            <a:ext cx="576064" cy="43204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ángulo 2"/>
          <p:cNvSpPr/>
          <p:nvPr/>
        </p:nvSpPr>
        <p:spPr>
          <a:xfrm>
            <a:off x="778380" y="1027839"/>
            <a:ext cx="7876166" cy="1323439"/>
          </a:xfrm>
          <a:prstGeom prst="rect">
            <a:avLst/>
          </a:prstGeom>
        </p:spPr>
        <p:txBody>
          <a:bodyPr wrap="square">
            <a:spAutoFit/>
          </a:bodyPr>
          <a:lstStyle/>
          <a:p>
            <a:pPr algn="ctr"/>
            <a:r>
              <a:rPr lang="es-ES" sz="4000" dirty="0">
                <a:solidFill>
                  <a:schemeClr val="bg1"/>
                </a:solidFill>
              </a:rPr>
              <a:t>Tratado para prevenir y sancionar hechos de tortura</a:t>
            </a:r>
            <a:endParaRPr lang="en-US" sz="4000" dirty="0">
              <a:solidFill>
                <a:schemeClr val="bg1"/>
              </a:solidFill>
            </a:endParaRPr>
          </a:p>
        </p:txBody>
      </p:sp>
      <p:sp>
        <p:nvSpPr>
          <p:cNvPr id="4" name="Rectángulo 3"/>
          <p:cNvSpPr/>
          <p:nvPr/>
        </p:nvSpPr>
        <p:spPr>
          <a:xfrm>
            <a:off x="395536" y="2690336"/>
            <a:ext cx="8259010" cy="3046988"/>
          </a:xfrm>
          <a:prstGeom prst="rect">
            <a:avLst/>
          </a:prstGeom>
          <a:solidFill>
            <a:schemeClr val="tx1">
              <a:lumMod val="85000"/>
            </a:schemeClr>
          </a:solidFill>
        </p:spPr>
        <p:txBody>
          <a:bodyPr wrap="square">
            <a:spAutoFit/>
          </a:bodyPr>
          <a:lstStyle/>
          <a:p>
            <a:r>
              <a:rPr lang="es-ES" sz="3200" dirty="0">
                <a:solidFill>
                  <a:schemeClr val="bg1"/>
                </a:solidFill>
              </a:rPr>
              <a:t>Código Penal (Modificado)</a:t>
            </a:r>
          </a:p>
          <a:p>
            <a:r>
              <a:rPr lang="es-ES" sz="3200" dirty="0">
                <a:solidFill>
                  <a:schemeClr val="bg1"/>
                </a:solidFill>
              </a:rPr>
              <a:t>Artículo 150 A.- </a:t>
            </a:r>
            <a:r>
              <a:rPr lang="es-ES" sz="3200" u="sng" dirty="0">
                <a:solidFill>
                  <a:schemeClr val="bg1"/>
                </a:solidFill>
              </a:rPr>
              <a:t>El empleado público </a:t>
            </a:r>
            <a:r>
              <a:rPr lang="es-ES" sz="3200" dirty="0">
                <a:solidFill>
                  <a:schemeClr val="bg1"/>
                </a:solidFill>
              </a:rPr>
              <a:t>que, abusando de su cargo o sus funciones, aplicare, ordenare o consintiere en que se aplique tortura, será penado con presidio mayor en su grado mínimo.</a:t>
            </a:r>
            <a:endParaRPr lang="en-US" sz="3200" dirty="0">
              <a:solidFill>
                <a:schemeClr val="bg1"/>
              </a:solidFill>
            </a:endParaRPr>
          </a:p>
        </p:txBody>
      </p:sp>
    </p:spTree>
    <p:extLst>
      <p:ext uri="{BB962C8B-B14F-4D97-AF65-F5344CB8AC3E}">
        <p14:creationId xmlns:p14="http://schemas.microsoft.com/office/powerpoint/2010/main" val="403989905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3" name="Rectángulo 2"/>
          <p:cNvSpPr/>
          <p:nvPr/>
        </p:nvSpPr>
        <p:spPr>
          <a:xfrm>
            <a:off x="360890" y="1083468"/>
            <a:ext cx="8167300" cy="400110"/>
          </a:xfrm>
          <a:prstGeom prst="rect">
            <a:avLst/>
          </a:prstGeom>
        </p:spPr>
        <p:txBody>
          <a:bodyPr wrap="none">
            <a:spAutoFit/>
          </a:bodyPr>
          <a:lstStyle/>
          <a:p>
            <a:r>
              <a:rPr lang="es-CL" sz="2000" dirty="0">
                <a:solidFill>
                  <a:srgbClr val="002060"/>
                </a:solidFill>
              </a:rPr>
              <a:t>C. </a:t>
            </a:r>
            <a:r>
              <a:rPr lang="es-CL" sz="2000" dirty="0">
                <a:solidFill>
                  <a:schemeClr val="bg2">
                    <a:lumMod val="75000"/>
                  </a:schemeClr>
                </a:solidFill>
              </a:rPr>
              <a:t>REGÍMENES JURÍDICOS EN DD.HH. DE INCLUSIÓN Y NO DISCRIMINACIÓN.</a:t>
            </a:r>
          </a:p>
        </p:txBody>
      </p:sp>
      <p:sp>
        <p:nvSpPr>
          <p:cNvPr id="4" name="Rectángulo 3"/>
          <p:cNvSpPr/>
          <p:nvPr/>
        </p:nvSpPr>
        <p:spPr>
          <a:xfrm>
            <a:off x="384149" y="1889170"/>
            <a:ext cx="7776864" cy="4278094"/>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just"/>
            <a:r>
              <a:rPr lang="es-ES" sz="3200" dirty="0">
                <a:solidFill>
                  <a:schemeClr val="bg1"/>
                </a:solidFill>
              </a:rPr>
              <a:t>Ley de identidad de género (Chile)</a:t>
            </a:r>
          </a:p>
          <a:p>
            <a:pPr algn="just"/>
            <a:r>
              <a:rPr lang="es-ES" sz="2400" dirty="0">
                <a:solidFill>
                  <a:schemeClr val="bg1"/>
                </a:solidFill>
              </a:rPr>
              <a:t>La Ley 21.120 reconoce y da protección al derecho y a la identidad de género publicada en el Diario Oficial el día 10 de diciembre de 2018.</a:t>
            </a:r>
          </a:p>
          <a:p>
            <a:pPr algn="just"/>
            <a:r>
              <a:rPr lang="es-ES" sz="2400" dirty="0">
                <a:solidFill>
                  <a:schemeClr val="bg1"/>
                </a:solidFill>
              </a:rPr>
              <a:t>El objetivo de esta ley es </a:t>
            </a:r>
            <a:r>
              <a:rPr lang="es-ES" sz="2400" u="sng" dirty="0">
                <a:solidFill>
                  <a:srgbClr val="FF0000"/>
                </a:solidFill>
              </a:rPr>
              <a:t>permitir el cambio de nombre y sexo registral de una persona</a:t>
            </a:r>
            <a:r>
              <a:rPr lang="es-ES" sz="2400" dirty="0">
                <a:solidFill>
                  <a:schemeClr val="bg1"/>
                </a:solidFill>
              </a:rPr>
              <a:t>, cuando dicha partida no se corresponda o no sea congruente con su identidad de género.</a:t>
            </a:r>
          </a:p>
          <a:p>
            <a:pPr algn="just"/>
            <a:r>
              <a:rPr lang="es-ES" sz="2400" dirty="0">
                <a:solidFill>
                  <a:schemeClr val="bg1"/>
                </a:solidFill>
              </a:rPr>
              <a:t>Fue promulgada por el presidente Sebastián Piñera el 28 de noviembre de 2018 y publicada en el Diario Oficial el 10 de diciembre del mismo año.</a:t>
            </a:r>
            <a:endParaRPr lang="en-US" sz="2400" dirty="0">
              <a:solidFill>
                <a:schemeClr val="bg1"/>
              </a:solidFill>
            </a:endParaRPr>
          </a:p>
        </p:txBody>
      </p:sp>
    </p:spTree>
    <p:extLst>
      <p:ext uri="{BB962C8B-B14F-4D97-AF65-F5344CB8AC3E}">
        <p14:creationId xmlns:p14="http://schemas.microsoft.com/office/powerpoint/2010/main" val="387671694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73</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15" name="Rectangle 3"/>
          <p:cNvSpPr txBox="1">
            <a:spLocks noChangeArrowheads="1"/>
          </p:cNvSpPr>
          <p:nvPr/>
        </p:nvSpPr>
        <p:spPr>
          <a:xfrm>
            <a:off x="5365" y="47406"/>
            <a:ext cx="9144000" cy="6904325"/>
          </a:xfrm>
          <a:prstGeom prst="rect">
            <a:avLst/>
          </a:prstGeom>
          <a:solidFill>
            <a:schemeClr val="tx1"/>
          </a:solidFill>
        </p:spPr>
        <p:txBody>
          <a:bodyPr vert="horz" lIns="91440" tIns="45720" rIns="91440" bIns="45720" rtlCol="0">
            <a:normAutofit/>
          </a:bodyPr>
          <a:lstStyle/>
          <a:p>
            <a:pPr marR="0" lvl="0" algn="ctr" defTabSz="914400" rtl="0" eaLnBrk="1" fontAlgn="auto" latinLnBrk="0" hangingPunct="1">
              <a:lnSpc>
                <a:spcPct val="100000"/>
              </a:lnSpc>
              <a:spcBef>
                <a:spcPct val="20000"/>
              </a:spcBef>
              <a:spcAft>
                <a:spcPts val="0"/>
              </a:spcAft>
              <a:buClrTx/>
              <a:buSzTx/>
              <a:tabLst/>
              <a:defRPr/>
            </a:pPr>
            <a:r>
              <a:rPr lang="es-ES" sz="2300" b="1" dirty="0">
                <a:solidFill>
                  <a:schemeClr val="bg1"/>
                </a:solidFill>
              </a:rPr>
              <a:t>Diversidad sexual</a:t>
            </a:r>
          </a:p>
          <a:p>
            <a:pPr marR="0" lvl="0" algn="ctr" defTabSz="914400" rtl="0" eaLnBrk="1" fontAlgn="auto" latinLnBrk="0" hangingPunct="1">
              <a:lnSpc>
                <a:spcPct val="100000"/>
              </a:lnSpc>
              <a:spcBef>
                <a:spcPct val="20000"/>
              </a:spcBef>
              <a:spcAft>
                <a:spcPts val="0"/>
              </a:spcAft>
              <a:buClrTx/>
              <a:buSzTx/>
              <a:tabLst/>
              <a:defRPr/>
            </a:pPr>
            <a:r>
              <a:rPr lang="es-ES" sz="2300" b="1" dirty="0">
                <a:solidFill>
                  <a:schemeClr val="bg1"/>
                </a:solidFill>
              </a:rPr>
              <a:t>Ley 21.120</a:t>
            </a:r>
          </a:p>
          <a:p>
            <a:pPr marR="0" lvl="0" algn="ctr" defTabSz="914400" rtl="0" eaLnBrk="1" fontAlgn="auto" latinLnBrk="0" hangingPunct="1">
              <a:lnSpc>
                <a:spcPct val="100000"/>
              </a:lnSpc>
              <a:spcBef>
                <a:spcPct val="20000"/>
              </a:spcBef>
              <a:spcAft>
                <a:spcPts val="0"/>
              </a:spcAft>
              <a:buClrTx/>
              <a:buSzTx/>
              <a:tabLst/>
              <a:defRPr/>
            </a:pPr>
            <a:endParaRPr lang="es-ES" sz="2300" b="1" dirty="0">
              <a:solidFill>
                <a:schemeClr val="bg1"/>
              </a:solidFill>
            </a:endParaRPr>
          </a:p>
          <a:p>
            <a:pPr marR="0" lvl="0" algn="ctr" defTabSz="914400" rtl="0" eaLnBrk="1" fontAlgn="auto" latinLnBrk="0" hangingPunct="1">
              <a:lnSpc>
                <a:spcPct val="100000"/>
              </a:lnSpc>
              <a:spcBef>
                <a:spcPct val="20000"/>
              </a:spcBef>
              <a:spcAft>
                <a:spcPts val="0"/>
              </a:spcAft>
              <a:buClrTx/>
              <a:buSzTx/>
              <a:tabLst/>
              <a:defRPr/>
            </a:pPr>
            <a:endParaRPr lang="es-ES" sz="2300" b="1" dirty="0">
              <a:solidFill>
                <a:schemeClr val="bg1"/>
              </a:solidFill>
            </a:endParaRPr>
          </a:p>
          <a:p>
            <a:pPr lvl="0">
              <a:spcBef>
                <a:spcPct val="20000"/>
              </a:spcBef>
              <a:defRPr/>
            </a:pPr>
            <a:endParaRPr lang="es-ES" sz="2300" dirty="0">
              <a:solidFill>
                <a:schemeClr val="bg1"/>
              </a:solidFill>
            </a:endParaRPr>
          </a:p>
          <a:p>
            <a:pPr lvl="0">
              <a:spcBef>
                <a:spcPct val="20000"/>
              </a:spcBef>
              <a:defRPr/>
            </a:pPr>
            <a:endParaRPr kumimoji="0" lang="es-ES" sz="2300" i="0" u="none" strike="noStrike" kern="1200" cap="none" spc="0" normalizeH="0" baseline="0" noProof="0" dirty="0">
              <a:ln>
                <a:noFill/>
              </a:ln>
              <a:solidFill>
                <a:schemeClr val="bg1"/>
              </a:solidFill>
              <a:effectLst/>
              <a:uLnTx/>
              <a:uFillTx/>
            </a:endParaRPr>
          </a:p>
          <a:p>
            <a:pPr marR="0" lvl="0" algn="just" defTabSz="914400" rtl="0" eaLnBrk="1" fontAlgn="auto" latinLnBrk="0" hangingPunct="1">
              <a:lnSpc>
                <a:spcPct val="150000"/>
              </a:lnSpc>
              <a:spcBef>
                <a:spcPct val="20000"/>
              </a:spcBef>
              <a:spcAft>
                <a:spcPts val="0"/>
              </a:spcAft>
              <a:buClrTx/>
              <a:buSzTx/>
              <a:tabLst/>
              <a:defRPr/>
            </a:pPr>
            <a:endParaRPr kumimoji="0" lang="es-ES" sz="2300" i="0" u="none" strike="noStrike" kern="1200" cap="none" spc="0" normalizeH="0" baseline="0" noProof="0" dirty="0">
              <a:ln>
                <a:noFill/>
              </a:ln>
              <a:solidFill>
                <a:schemeClr val="bg1"/>
              </a:solidFill>
              <a:effectLst/>
              <a:uLnTx/>
              <a:uFillTx/>
            </a:endParaRPr>
          </a:p>
        </p:txBody>
      </p:sp>
      <p:sp>
        <p:nvSpPr>
          <p:cNvPr id="4" name="CuadroTexto 3"/>
          <p:cNvSpPr txBox="1"/>
          <p:nvPr/>
        </p:nvSpPr>
        <p:spPr>
          <a:xfrm>
            <a:off x="270901" y="821913"/>
            <a:ext cx="8640960" cy="2677656"/>
          </a:xfrm>
          <a:prstGeom prst="rect">
            <a:avLst/>
          </a:prstGeom>
          <a:solidFill>
            <a:schemeClr val="accent5">
              <a:lumMod val="60000"/>
              <a:lumOff val="4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342900" indent="-342900">
              <a:buFont typeface="Arial" panose="020B0604020202020204" pitchFamily="34" charset="0"/>
              <a:buChar char="•"/>
            </a:pPr>
            <a:r>
              <a:rPr lang="es-ES" sz="2400" dirty="0">
                <a:solidFill>
                  <a:schemeClr val="bg1"/>
                </a:solidFill>
              </a:rPr>
              <a:t>Toda persona tiene el derecho a cambiar su identidad registral.</a:t>
            </a:r>
          </a:p>
          <a:p>
            <a:pPr marL="342900" indent="-342900">
              <a:buFont typeface="Arial" panose="020B0604020202020204" pitchFamily="34" charset="0"/>
              <a:buChar char="•"/>
            </a:pPr>
            <a:r>
              <a:rPr lang="es-ES" sz="2400" dirty="0">
                <a:solidFill>
                  <a:schemeClr val="bg1"/>
                </a:solidFill>
              </a:rPr>
              <a:t>El reconocimiento y protección de su identidad de género tanto en el ambiente público como privado.</a:t>
            </a:r>
          </a:p>
          <a:p>
            <a:pPr marL="342900" indent="-342900">
              <a:buFont typeface="Arial" panose="020B0604020202020204" pitchFamily="34" charset="0"/>
              <a:buChar char="•"/>
            </a:pPr>
            <a:r>
              <a:rPr lang="es-ES" sz="2400" dirty="0">
                <a:solidFill>
                  <a:schemeClr val="bg1"/>
                </a:solidFill>
              </a:rPr>
              <a:t>De no ser tratado como una persona enferma.</a:t>
            </a:r>
          </a:p>
          <a:p>
            <a:pPr marL="342900" indent="-342900">
              <a:buFont typeface="Arial" panose="020B0604020202020204" pitchFamily="34" charset="0"/>
              <a:buChar char="•"/>
            </a:pPr>
            <a:r>
              <a:rPr lang="es-ES" sz="2400" dirty="0">
                <a:solidFill>
                  <a:schemeClr val="bg1"/>
                </a:solidFill>
              </a:rPr>
              <a:t>No discriminación arbitraria.</a:t>
            </a:r>
          </a:p>
          <a:p>
            <a:pPr marL="342900" indent="-342900">
              <a:buFont typeface="Arial" panose="020B0604020202020204" pitchFamily="34" charset="0"/>
              <a:buChar char="•"/>
            </a:pPr>
            <a:r>
              <a:rPr lang="es-ES" sz="2400" dirty="0">
                <a:solidFill>
                  <a:schemeClr val="bg1"/>
                </a:solidFill>
              </a:rPr>
              <a:t>Dignidad en el trato.</a:t>
            </a:r>
          </a:p>
          <a:p>
            <a:pPr marL="342900" indent="-342900">
              <a:buFont typeface="Arial" panose="020B0604020202020204" pitchFamily="34" charset="0"/>
              <a:buChar char="•"/>
            </a:pPr>
            <a:r>
              <a:rPr lang="es-ES" sz="2400" dirty="0">
                <a:solidFill>
                  <a:schemeClr val="bg1"/>
                </a:solidFill>
              </a:rPr>
              <a:t>Autonomía progresiva para los niños.  </a:t>
            </a:r>
          </a:p>
        </p:txBody>
      </p:sp>
      <p:pic>
        <p:nvPicPr>
          <p:cNvPr id="3" name="Imagen 2"/>
          <p:cNvPicPr>
            <a:picLocks noChangeAspect="1"/>
          </p:cNvPicPr>
          <p:nvPr/>
        </p:nvPicPr>
        <p:blipFill>
          <a:blip r:embed="rId3"/>
          <a:stretch>
            <a:fillRect/>
          </a:stretch>
        </p:blipFill>
        <p:spPr>
          <a:xfrm>
            <a:off x="1990030" y="3882008"/>
            <a:ext cx="5153025" cy="2581275"/>
          </a:xfrm>
          <a:prstGeom prst="rect">
            <a:avLst/>
          </a:prstGeom>
        </p:spPr>
      </p:pic>
      <p:pic>
        <p:nvPicPr>
          <p:cNvPr id="2" name="Imagen 1">
            <a:hlinkClick r:id="rId4" action="ppaction://hlinksldjump"/>
          </p:cNvPr>
          <p:cNvPicPr>
            <a:picLocks noChangeAspect="1"/>
          </p:cNvPicPr>
          <p:nvPr/>
        </p:nvPicPr>
        <p:blipFill>
          <a:blip r:embed="rId5"/>
          <a:stretch>
            <a:fillRect/>
          </a:stretch>
        </p:blipFill>
        <p:spPr>
          <a:xfrm>
            <a:off x="8131058" y="5493634"/>
            <a:ext cx="457240" cy="611895"/>
          </a:xfrm>
          <a:prstGeom prst="rect">
            <a:avLst/>
          </a:prstGeom>
        </p:spPr>
      </p:pic>
    </p:spTree>
    <p:extLst>
      <p:ext uri="{BB962C8B-B14F-4D97-AF65-F5344CB8AC3E}">
        <p14:creationId xmlns:p14="http://schemas.microsoft.com/office/powerpoint/2010/main" val="412606222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74</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15" name="Rectangle 3"/>
          <p:cNvSpPr txBox="1">
            <a:spLocks noChangeArrowheads="1"/>
          </p:cNvSpPr>
          <p:nvPr/>
        </p:nvSpPr>
        <p:spPr>
          <a:xfrm>
            <a:off x="0" y="0"/>
            <a:ext cx="9144000" cy="6904325"/>
          </a:xfrm>
          <a:prstGeom prst="rect">
            <a:avLst/>
          </a:prstGeom>
          <a:solidFill>
            <a:schemeClr val="tx1"/>
          </a:solidFill>
        </p:spPr>
        <p:txBody>
          <a:bodyPr vert="horz" lIns="91440" tIns="45720" rIns="91440" bIns="45720" rtlCol="0">
            <a:normAutofit fontScale="92500" lnSpcReduction="10000"/>
          </a:bodyPr>
          <a:lstStyle/>
          <a:p>
            <a:pPr marR="0" lvl="0" algn="ctr" defTabSz="914400" rtl="0" eaLnBrk="1" fontAlgn="auto" latinLnBrk="0" hangingPunct="1">
              <a:lnSpc>
                <a:spcPct val="100000"/>
              </a:lnSpc>
              <a:spcBef>
                <a:spcPct val="20000"/>
              </a:spcBef>
              <a:spcAft>
                <a:spcPts val="0"/>
              </a:spcAft>
              <a:buClrTx/>
              <a:buSzTx/>
              <a:tabLst/>
              <a:defRPr/>
            </a:pPr>
            <a:r>
              <a:rPr lang="es-ES" sz="2300" b="1" dirty="0">
                <a:solidFill>
                  <a:schemeClr val="bg1"/>
                </a:solidFill>
              </a:rPr>
              <a:t>Convención sobre la eliminación de todas las formas de discriminación contra la mujer. Asamblea General de las NN. UU. 1979</a:t>
            </a:r>
          </a:p>
          <a:p>
            <a:pPr marR="0" lvl="0" algn="ctr" defTabSz="914400" rtl="0" eaLnBrk="1" fontAlgn="auto" latinLnBrk="0" hangingPunct="1">
              <a:lnSpc>
                <a:spcPct val="100000"/>
              </a:lnSpc>
              <a:spcBef>
                <a:spcPct val="20000"/>
              </a:spcBef>
              <a:spcAft>
                <a:spcPts val="0"/>
              </a:spcAft>
              <a:buClrTx/>
              <a:buSzTx/>
              <a:tabLst/>
              <a:defRPr/>
            </a:pPr>
            <a:endParaRPr kumimoji="0" lang="es-ES" sz="2300" b="1" i="0" u="none" strike="noStrike" kern="1200" cap="none" spc="0" normalizeH="0" baseline="0" noProof="0" dirty="0">
              <a:ln>
                <a:noFill/>
              </a:ln>
              <a:solidFill>
                <a:schemeClr val="bg1"/>
              </a:solidFill>
              <a:effectLst/>
              <a:uLnTx/>
              <a:uFillTx/>
            </a:endParaRP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lang="es-ES" sz="2300" noProof="0" dirty="0">
                <a:solidFill>
                  <a:schemeClr val="bg1"/>
                </a:solidFill>
              </a:rPr>
              <a:t>Se condena todo tipo de discriminación hacia la mujer. </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lang="es-ES" sz="2300" noProof="0" dirty="0">
                <a:solidFill>
                  <a:schemeClr val="bg1"/>
                </a:solidFill>
              </a:rPr>
              <a:t>Los Estados deben tomar medidas para modificar los patrones socio culturales.</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dirty="0">
                <a:ln>
                  <a:noFill/>
                </a:ln>
                <a:solidFill>
                  <a:schemeClr val="bg1"/>
                </a:solidFill>
                <a:effectLst/>
                <a:uLnTx/>
                <a:uFillTx/>
              </a:rPr>
              <a:t>Eliminar</a:t>
            </a:r>
            <a:r>
              <a:rPr kumimoji="0" lang="es-ES" sz="2300" i="0" u="none" strike="noStrike" kern="1200" cap="none" spc="0" normalizeH="0" dirty="0">
                <a:ln>
                  <a:noFill/>
                </a:ln>
                <a:solidFill>
                  <a:schemeClr val="bg1"/>
                </a:solidFill>
                <a:effectLst/>
                <a:uLnTx/>
                <a:uFillTx/>
              </a:rPr>
              <a:t> la discriminación en la vida política.</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lang="es-ES" sz="2300" baseline="0" noProof="0" dirty="0">
                <a:solidFill>
                  <a:schemeClr val="bg1"/>
                </a:solidFill>
              </a:rPr>
              <a:t>Misma</a:t>
            </a:r>
            <a:r>
              <a:rPr lang="es-ES" sz="2300" noProof="0" dirty="0">
                <a:solidFill>
                  <a:schemeClr val="bg1"/>
                </a:solidFill>
              </a:rPr>
              <a:t> educación que los hombres.</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dirty="0">
                <a:ln>
                  <a:noFill/>
                </a:ln>
                <a:solidFill>
                  <a:schemeClr val="bg1"/>
                </a:solidFill>
                <a:effectLst/>
                <a:uLnTx/>
                <a:uFillTx/>
              </a:rPr>
              <a:t>Mismas</a:t>
            </a:r>
            <a:r>
              <a:rPr kumimoji="0" lang="es-ES" sz="2300" i="0" u="none" strike="noStrike" kern="1200" cap="none" spc="0" normalizeH="0" dirty="0">
                <a:ln>
                  <a:noFill/>
                </a:ln>
                <a:solidFill>
                  <a:schemeClr val="bg1"/>
                </a:solidFill>
                <a:effectLst/>
                <a:uLnTx/>
                <a:uFillTx/>
              </a:rPr>
              <a:t> oportunidades en lo laboral.</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lang="es-ES" sz="2300" baseline="0" noProof="0" dirty="0">
                <a:solidFill>
                  <a:schemeClr val="bg1"/>
                </a:solidFill>
              </a:rPr>
              <a:t>Igual</a:t>
            </a:r>
            <a:r>
              <a:rPr lang="es-ES" sz="2300" noProof="0" dirty="0">
                <a:solidFill>
                  <a:schemeClr val="bg1"/>
                </a:solidFill>
              </a:rPr>
              <a:t> remuneración.</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dirty="0">
                <a:ln>
                  <a:noFill/>
                </a:ln>
                <a:solidFill>
                  <a:schemeClr val="bg1"/>
                </a:solidFill>
                <a:effectLst/>
                <a:uLnTx/>
                <a:uFillTx/>
              </a:rPr>
              <a:t>Prohibir discriminación por la maternidad.</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lang="es-ES" sz="2300" dirty="0">
                <a:solidFill>
                  <a:schemeClr val="bg1"/>
                </a:solidFill>
              </a:rPr>
              <a:t>Atención médica.</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dirty="0">
                <a:ln>
                  <a:noFill/>
                </a:ln>
                <a:solidFill>
                  <a:schemeClr val="bg1"/>
                </a:solidFill>
                <a:effectLst/>
                <a:uLnTx/>
                <a:uFillTx/>
              </a:rPr>
              <a:t>Eliminar la discriminación rural.</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lang="es-ES" sz="2300" dirty="0">
                <a:solidFill>
                  <a:schemeClr val="bg1"/>
                </a:solidFill>
              </a:rPr>
              <a:t>Igualdad ante la ley.</a:t>
            </a:r>
            <a:endParaRPr kumimoji="0" lang="es-ES" sz="2300" i="0" u="none" strike="noStrike" kern="1200" cap="none" spc="0" normalizeH="0" baseline="0" dirty="0">
              <a:ln>
                <a:noFill/>
              </a:ln>
              <a:solidFill>
                <a:schemeClr val="bg1"/>
              </a:solidFill>
              <a:effectLst/>
              <a:uLnTx/>
              <a:uFillTx/>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s-ES" sz="2300" i="0" u="none" strike="noStrike" kern="1200" cap="none" spc="0" normalizeH="0" baseline="0" noProof="0" dirty="0">
              <a:ln>
                <a:noFill/>
              </a:ln>
              <a:solidFill>
                <a:schemeClr val="bg1"/>
              </a:solidFill>
              <a:effectLst/>
              <a:uLnTx/>
              <a:uFillTx/>
            </a:endParaRPr>
          </a:p>
        </p:txBody>
      </p:sp>
      <p:pic>
        <p:nvPicPr>
          <p:cNvPr id="2" name="Imagen 1"/>
          <p:cNvPicPr>
            <a:picLocks noChangeAspect="1"/>
          </p:cNvPicPr>
          <p:nvPr/>
        </p:nvPicPr>
        <p:blipFill>
          <a:blip r:embed="rId3"/>
          <a:stretch>
            <a:fillRect/>
          </a:stretch>
        </p:blipFill>
        <p:spPr>
          <a:xfrm>
            <a:off x="5124822" y="4450290"/>
            <a:ext cx="3561978" cy="2237653"/>
          </a:xfrm>
          <a:prstGeom prst="rect">
            <a:avLst/>
          </a:prstGeom>
        </p:spPr>
      </p:pic>
    </p:spTree>
    <p:extLst>
      <p:ext uri="{BB962C8B-B14F-4D97-AF65-F5344CB8AC3E}">
        <p14:creationId xmlns:p14="http://schemas.microsoft.com/office/powerpoint/2010/main" val="114115859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75</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pic>
        <p:nvPicPr>
          <p:cNvPr id="4" name="Imagen 3"/>
          <p:cNvPicPr>
            <a:picLocks noChangeAspect="1"/>
          </p:cNvPicPr>
          <p:nvPr/>
        </p:nvPicPr>
        <p:blipFill>
          <a:blip r:embed="rId3"/>
          <a:stretch>
            <a:fillRect/>
          </a:stretch>
        </p:blipFill>
        <p:spPr>
          <a:xfrm>
            <a:off x="285349" y="980728"/>
            <a:ext cx="8435281" cy="4300933"/>
          </a:xfrm>
          <a:prstGeom prst="rect">
            <a:avLst/>
          </a:prstGeom>
        </p:spPr>
      </p:pic>
      <p:pic>
        <p:nvPicPr>
          <p:cNvPr id="5" name="Imagen 4">
            <a:hlinkClick r:id="rId4" action="ppaction://hlinksldjump"/>
          </p:cNvPr>
          <p:cNvPicPr>
            <a:picLocks noChangeAspect="1"/>
          </p:cNvPicPr>
          <p:nvPr/>
        </p:nvPicPr>
        <p:blipFill>
          <a:blip r:embed="rId5"/>
          <a:stretch>
            <a:fillRect/>
          </a:stretch>
        </p:blipFill>
        <p:spPr>
          <a:xfrm>
            <a:off x="7308304" y="5657213"/>
            <a:ext cx="420660" cy="579170"/>
          </a:xfrm>
          <a:prstGeom prst="rect">
            <a:avLst/>
          </a:prstGeom>
        </p:spPr>
      </p:pic>
    </p:spTree>
    <p:extLst>
      <p:ext uri="{BB962C8B-B14F-4D97-AF65-F5344CB8AC3E}">
        <p14:creationId xmlns:p14="http://schemas.microsoft.com/office/powerpoint/2010/main" val="339363831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76</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15" name="Rectangle 3"/>
          <p:cNvSpPr txBox="1">
            <a:spLocks noChangeArrowheads="1"/>
          </p:cNvSpPr>
          <p:nvPr/>
        </p:nvSpPr>
        <p:spPr>
          <a:xfrm>
            <a:off x="0" y="0"/>
            <a:ext cx="9144000" cy="6904325"/>
          </a:xfrm>
          <a:prstGeom prst="rect">
            <a:avLst/>
          </a:prstGeom>
          <a:solidFill>
            <a:schemeClr val="tx1"/>
          </a:solidFill>
        </p:spPr>
        <p:txBody>
          <a:bodyPr vert="horz" lIns="91440" tIns="45720" rIns="91440" bIns="45720" rtlCol="0">
            <a:normAutofit/>
          </a:bodyPr>
          <a:lstStyle/>
          <a:p>
            <a:pPr marR="0" lvl="0" algn="ctr" defTabSz="914400" rtl="0" eaLnBrk="1" fontAlgn="auto" latinLnBrk="0" hangingPunct="1">
              <a:lnSpc>
                <a:spcPct val="100000"/>
              </a:lnSpc>
              <a:spcBef>
                <a:spcPct val="20000"/>
              </a:spcBef>
              <a:spcAft>
                <a:spcPts val="0"/>
              </a:spcAft>
              <a:buClrTx/>
              <a:buSzTx/>
              <a:tabLst/>
              <a:defRPr/>
            </a:pPr>
            <a:r>
              <a:rPr lang="es-ES" sz="2300" b="1" dirty="0">
                <a:solidFill>
                  <a:schemeClr val="bg1"/>
                </a:solidFill>
              </a:rPr>
              <a:t>Convención sobre los Derechos de los Niños. </a:t>
            </a:r>
          </a:p>
          <a:p>
            <a:pPr marR="0" lvl="0" algn="ctr" defTabSz="914400" rtl="0" eaLnBrk="1" fontAlgn="auto" latinLnBrk="0" hangingPunct="1">
              <a:lnSpc>
                <a:spcPct val="100000"/>
              </a:lnSpc>
              <a:spcBef>
                <a:spcPct val="20000"/>
              </a:spcBef>
              <a:spcAft>
                <a:spcPts val="0"/>
              </a:spcAft>
              <a:buClrTx/>
              <a:buSzTx/>
              <a:tabLst/>
              <a:defRPr/>
            </a:pPr>
            <a:r>
              <a:rPr lang="es-ES" sz="2300" b="1" dirty="0">
                <a:solidFill>
                  <a:schemeClr val="bg1"/>
                </a:solidFill>
              </a:rPr>
              <a:t>Asamblea General de las NN.UU. 1989</a:t>
            </a:r>
          </a:p>
          <a:p>
            <a:pPr marR="0" lvl="0" algn="ctr" defTabSz="914400" rtl="0" eaLnBrk="1" fontAlgn="auto" latinLnBrk="0" hangingPunct="1">
              <a:lnSpc>
                <a:spcPct val="100000"/>
              </a:lnSpc>
              <a:spcBef>
                <a:spcPct val="20000"/>
              </a:spcBef>
              <a:spcAft>
                <a:spcPts val="0"/>
              </a:spcAft>
              <a:buClrTx/>
              <a:buSzTx/>
              <a:tabLst/>
              <a:defRPr/>
            </a:pPr>
            <a:endParaRPr kumimoji="0" lang="es-ES" sz="2300" b="1" i="0" u="none" strike="noStrike" kern="1200" cap="none" spc="0" normalizeH="0" baseline="0" noProof="0" dirty="0">
              <a:ln>
                <a:noFill/>
              </a:ln>
              <a:solidFill>
                <a:schemeClr val="bg1"/>
              </a:solidFill>
              <a:effectLst/>
              <a:uLnTx/>
              <a:uFillTx/>
            </a:endParaRP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noProof="0" dirty="0">
                <a:ln>
                  <a:noFill/>
                </a:ln>
                <a:solidFill>
                  <a:schemeClr val="bg1"/>
                </a:solidFill>
                <a:effectLst/>
                <a:uLnTx/>
                <a:uFillTx/>
              </a:rPr>
              <a:t>Tener un nombre y una nacionalidad.</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lang="es-ES" sz="2300" dirty="0">
                <a:solidFill>
                  <a:schemeClr val="bg1"/>
                </a:solidFill>
              </a:rPr>
              <a:t> Expresarse libremente.</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noProof="0" dirty="0">
                <a:ln>
                  <a:noFill/>
                </a:ln>
                <a:solidFill>
                  <a:schemeClr val="bg1"/>
                </a:solidFill>
                <a:effectLst/>
                <a:uLnTx/>
                <a:uFillTx/>
              </a:rPr>
              <a:t>Acceso a la información. </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lang="es-ES" sz="2300" dirty="0">
                <a:solidFill>
                  <a:schemeClr val="bg1"/>
                </a:solidFill>
              </a:rPr>
              <a:t>Protección contra el abuso.</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noProof="0" dirty="0">
                <a:ln>
                  <a:noFill/>
                </a:ln>
                <a:solidFill>
                  <a:schemeClr val="bg1"/>
                </a:solidFill>
                <a:effectLst/>
                <a:uLnTx/>
                <a:uFillTx/>
              </a:rPr>
              <a:t>No discriminación.</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lang="es-ES" sz="2300">
                <a:solidFill>
                  <a:schemeClr val="bg1"/>
                </a:solidFill>
              </a:rPr>
              <a:t>Derecho a </a:t>
            </a:r>
            <a:r>
              <a:rPr lang="es-ES" sz="2300" dirty="0">
                <a:solidFill>
                  <a:schemeClr val="bg1"/>
                </a:solidFill>
              </a:rPr>
              <a:t>la educación.</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noProof="0" dirty="0">
                <a:ln>
                  <a:noFill/>
                </a:ln>
                <a:solidFill>
                  <a:schemeClr val="bg1"/>
                </a:solidFill>
                <a:effectLst/>
                <a:uLnTx/>
                <a:uFillTx/>
              </a:rPr>
              <a:t>Una</a:t>
            </a:r>
            <a:r>
              <a:rPr kumimoji="0" lang="es-ES" sz="2300" i="0" u="none" strike="noStrike" kern="1200" cap="none" spc="0" normalizeH="0" noProof="0" dirty="0">
                <a:ln>
                  <a:noFill/>
                </a:ln>
                <a:solidFill>
                  <a:schemeClr val="bg1"/>
                </a:solidFill>
                <a:effectLst/>
                <a:uLnTx/>
                <a:uFillTx/>
              </a:rPr>
              <a:t> vida segura y sana.</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lang="es-ES" sz="2300" baseline="0" dirty="0">
                <a:solidFill>
                  <a:schemeClr val="bg1"/>
                </a:solidFill>
              </a:rPr>
              <a:t>Los</a:t>
            </a:r>
            <a:r>
              <a:rPr lang="es-ES" sz="2300" dirty="0">
                <a:solidFill>
                  <a:schemeClr val="bg1"/>
                </a:solidFill>
              </a:rPr>
              <a:t> niños impedidos deben tener atención especial.</a:t>
            </a:r>
            <a:endParaRPr kumimoji="0" lang="es-ES" sz="2300" i="0" u="none" strike="noStrike" kern="1200" cap="none" spc="0" normalizeH="0" baseline="0" noProof="0" dirty="0">
              <a:ln>
                <a:noFill/>
              </a:ln>
              <a:solidFill>
                <a:schemeClr val="bg1"/>
              </a:solidFill>
              <a:effectLst/>
              <a:uLnTx/>
              <a:uFillTx/>
            </a:endParaRPr>
          </a:p>
        </p:txBody>
      </p:sp>
      <p:pic>
        <p:nvPicPr>
          <p:cNvPr id="2" name="Imagen 1"/>
          <p:cNvPicPr>
            <a:picLocks noChangeAspect="1"/>
          </p:cNvPicPr>
          <p:nvPr/>
        </p:nvPicPr>
        <p:blipFill>
          <a:blip r:embed="rId3"/>
          <a:stretch>
            <a:fillRect/>
          </a:stretch>
        </p:blipFill>
        <p:spPr>
          <a:xfrm>
            <a:off x="5746142" y="1268760"/>
            <a:ext cx="2940658" cy="4181921"/>
          </a:xfrm>
          <a:prstGeom prst="rect">
            <a:avLst/>
          </a:prstGeom>
        </p:spPr>
      </p:pic>
      <p:sp>
        <p:nvSpPr>
          <p:cNvPr id="3" name="Estrella de 5 puntas 2">
            <a:hlinkClick r:id="rId4" action="ppaction://hlinksldjump"/>
          </p:cNvPr>
          <p:cNvSpPr/>
          <p:nvPr/>
        </p:nvSpPr>
        <p:spPr>
          <a:xfrm>
            <a:off x="7740352" y="6173500"/>
            <a:ext cx="360040" cy="474156"/>
          </a:xfrm>
          <a:prstGeom prst="star5">
            <a:avLst>
              <a:gd name="adj" fmla="val 16329"/>
              <a:gd name="hf" fmla="val 105146"/>
              <a:gd name="vf" fmla="val 11055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8411405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77</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15" name="Rectangle 3"/>
          <p:cNvSpPr txBox="1">
            <a:spLocks noChangeArrowheads="1"/>
          </p:cNvSpPr>
          <p:nvPr/>
        </p:nvSpPr>
        <p:spPr>
          <a:xfrm>
            <a:off x="19381" y="-27384"/>
            <a:ext cx="9144000" cy="6904325"/>
          </a:xfrm>
          <a:prstGeom prst="rect">
            <a:avLst/>
          </a:prstGeom>
          <a:solidFill>
            <a:schemeClr val="tx1"/>
          </a:solidFill>
        </p:spPr>
        <p:txBody>
          <a:bodyPr vert="horz" lIns="91440" tIns="45720" rIns="91440" bIns="45720" rtlCol="0">
            <a:normAutofit/>
          </a:bodyPr>
          <a:lstStyle/>
          <a:p>
            <a:pPr marR="0" lvl="0" algn="ctr" defTabSz="914400" rtl="0" eaLnBrk="1" fontAlgn="auto" latinLnBrk="0" hangingPunct="1">
              <a:lnSpc>
                <a:spcPct val="100000"/>
              </a:lnSpc>
              <a:spcBef>
                <a:spcPct val="20000"/>
              </a:spcBef>
              <a:spcAft>
                <a:spcPts val="0"/>
              </a:spcAft>
              <a:buClrTx/>
              <a:buSzTx/>
              <a:tabLst/>
              <a:defRPr/>
            </a:pPr>
            <a:r>
              <a:rPr lang="es-ES" sz="2300" b="1" dirty="0">
                <a:solidFill>
                  <a:schemeClr val="bg1"/>
                </a:solidFill>
              </a:rPr>
              <a:t>Derechos de las personas con discapacidad</a:t>
            </a:r>
          </a:p>
          <a:p>
            <a:pPr marR="0" lvl="0" algn="ctr" defTabSz="914400" rtl="0" eaLnBrk="1" fontAlgn="auto" latinLnBrk="0" hangingPunct="1">
              <a:lnSpc>
                <a:spcPct val="100000"/>
              </a:lnSpc>
              <a:spcBef>
                <a:spcPct val="20000"/>
              </a:spcBef>
              <a:spcAft>
                <a:spcPts val="0"/>
              </a:spcAft>
              <a:buClrTx/>
              <a:buSzTx/>
              <a:tabLst/>
              <a:defRPr/>
            </a:pPr>
            <a:r>
              <a:rPr lang="es-ES" sz="2300" b="1" dirty="0">
                <a:solidFill>
                  <a:schemeClr val="bg1"/>
                </a:solidFill>
              </a:rPr>
              <a:t>Asamblea de las NN.UU. 1999</a:t>
            </a:r>
          </a:p>
          <a:p>
            <a:pPr marR="0" lvl="0" algn="ctr" defTabSz="914400" rtl="0" eaLnBrk="1" fontAlgn="auto" latinLnBrk="0" hangingPunct="1">
              <a:lnSpc>
                <a:spcPct val="100000"/>
              </a:lnSpc>
              <a:spcBef>
                <a:spcPct val="20000"/>
              </a:spcBef>
              <a:spcAft>
                <a:spcPts val="0"/>
              </a:spcAft>
              <a:buClrTx/>
              <a:buSzTx/>
              <a:tabLst/>
              <a:defRPr/>
            </a:pPr>
            <a:endParaRPr lang="es-ES" sz="2300" b="1" dirty="0">
              <a:solidFill>
                <a:schemeClr val="bg1"/>
              </a:solidFill>
            </a:endParaRPr>
          </a:p>
          <a:p>
            <a:pPr marR="0" lvl="0" algn="ctr" defTabSz="914400" rtl="0" eaLnBrk="1" fontAlgn="auto" latinLnBrk="0" hangingPunct="1">
              <a:lnSpc>
                <a:spcPct val="100000"/>
              </a:lnSpc>
              <a:spcBef>
                <a:spcPct val="20000"/>
              </a:spcBef>
              <a:spcAft>
                <a:spcPts val="0"/>
              </a:spcAft>
              <a:buClrTx/>
              <a:buSzTx/>
              <a:tabLst/>
              <a:defRPr/>
            </a:pPr>
            <a:endParaRPr lang="es-ES" sz="2300" b="1" dirty="0">
              <a:solidFill>
                <a:schemeClr val="bg1"/>
              </a:solidFill>
            </a:endParaRPr>
          </a:p>
          <a:p>
            <a:pPr lvl="0">
              <a:spcBef>
                <a:spcPct val="20000"/>
              </a:spcBef>
              <a:defRPr/>
            </a:pPr>
            <a:endParaRPr lang="es-ES" sz="2300" dirty="0">
              <a:solidFill>
                <a:schemeClr val="bg1"/>
              </a:solidFill>
            </a:endParaRPr>
          </a:p>
          <a:p>
            <a:pPr lvl="0">
              <a:spcBef>
                <a:spcPct val="20000"/>
              </a:spcBef>
              <a:defRPr/>
            </a:pPr>
            <a:endParaRPr kumimoji="0" lang="es-ES" sz="2300" i="0" u="none" strike="noStrike" kern="1200" cap="none" spc="0" normalizeH="0" baseline="0" noProof="0" dirty="0">
              <a:ln>
                <a:noFill/>
              </a:ln>
              <a:solidFill>
                <a:schemeClr val="bg1"/>
              </a:solidFill>
              <a:effectLst/>
              <a:uLnTx/>
              <a:uFillTx/>
            </a:endParaRPr>
          </a:p>
          <a:p>
            <a:pPr marR="0" lvl="0" algn="just" defTabSz="914400" rtl="0" eaLnBrk="1" fontAlgn="auto" latinLnBrk="0" hangingPunct="1">
              <a:lnSpc>
                <a:spcPct val="150000"/>
              </a:lnSpc>
              <a:spcBef>
                <a:spcPct val="20000"/>
              </a:spcBef>
              <a:spcAft>
                <a:spcPts val="0"/>
              </a:spcAft>
              <a:buClrTx/>
              <a:buSzTx/>
              <a:tabLst/>
              <a:defRPr/>
            </a:pPr>
            <a:endParaRPr kumimoji="0" lang="es-ES" sz="2300" i="0" u="none" strike="noStrike" kern="1200" cap="none" spc="0" normalizeH="0" baseline="0" noProof="0" dirty="0">
              <a:ln>
                <a:noFill/>
              </a:ln>
              <a:solidFill>
                <a:schemeClr val="bg1"/>
              </a:solidFill>
              <a:effectLst/>
              <a:uLnTx/>
              <a:uFillTx/>
            </a:endParaRPr>
          </a:p>
        </p:txBody>
      </p:sp>
      <p:sp>
        <p:nvSpPr>
          <p:cNvPr id="4" name="CuadroTexto 3"/>
          <p:cNvSpPr txBox="1"/>
          <p:nvPr/>
        </p:nvSpPr>
        <p:spPr>
          <a:xfrm>
            <a:off x="251520" y="980728"/>
            <a:ext cx="5688632" cy="4431983"/>
          </a:xfrm>
          <a:prstGeom prst="rect">
            <a:avLst/>
          </a:prstGeom>
          <a:solidFill>
            <a:schemeClr val="accent5">
              <a:lumMod val="60000"/>
              <a:lumOff val="4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342900" indent="-342900">
              <a:buFont typeface="Arial" panose="020B0604020202020204" pitchFamily="34" charset="0"/>
              <a:buChar char="•"/>
            </a:pPr>
            <a:r>
              <a:rPr lang="es-ES" sz="2400" dirty="0">
                <a:solidFill>
                  <a:schemeClr val="bg1"/>
                </a:solidFill>
              </a:rPr>
              <a:t>Respeto de la dignidad inherente, libertad para tomar sus propias decisiones.</a:t>
            </a:r>
          </a:p>
          <a:p>
            <a:pPr marL="342900" indent="-342900">
              <a:buFont typeface="Arial" panose="020B0604020202020204" pitchFamily="34" charset="0"/>
              <a:buChar char="•"/>
            </a:pPr>
            <a:r>
              <a:rPr lang="es-ES" sz="2400" dirty="0">
                <a:solidFill>
                  <a:schemeClr val="bg1"/>
                </a:solidFill>
              </a:rPr>
              <a:t>No discriminación.</a:t>
            </a:r>
          </a:p>
          <a:p>
            <a:pPr marL="342900" indent="-342900">
              <a:buFont typeface="Arial" panose="020B0604020202020204" pitchFamily="34" charset="0"/>
              <a:buChar char="•"/>
            </a:pPr>
            <a:r>
              <a:rPr lang="es-ES" sz="2400" dirty="0">
                <a:solidFill>
                  <a:schemeClr val="bg1"/>
                </a:solidFill>
              </a:rPr>
              <a:t>Respeto hacia las personas con discapacidad.</a:t>
            </a:r>
          </a:p>
          <a:p>
            <a:pPr marL="342900" indent="-342900">
              <a:buFont typeface="Arial" panose="020B0604020202020204" pitchFamily="34" charset="0"/>
              <a:buChar char="•"/>
            </a:pPr>
            <a:r>
              <a:rPr lang="es-ES" sz="2400" dirty="0">
                <a:solidFill>
                  <a:schemeClr val="bg1"/>
                </a:solidFill>
              </a:rPr>
              <a:t>Igualdad de oportunidades.</a:t>
            </a:r>
          </a:p>
          <a:p>
            <a:pPr marL="342900" indent="-342900">
              <a:buFont typeface="Arial" panose="020B0604020202020204" pitchFamily="34" charset="0"/>
              <a:buChar char="•"/>
            </a:pPr>
            <a:r>
              <a:rPr lang="es-ES" sz="2400" dirty="0">
                <a:solidFill>
                  <a:schemeClr val="bg1"/>
                </a:solidFill>
              </a:rPr>
              <a:t>Accesibilidad.</a:t>
            </a:r>
          </a:p>
          <a:p>
            <a:pPr marL="342900" indent="-342900">
              <a:buFont typeface="Arial" panose="020B0604020202020204" pitchFamily="34" charset="0"/>
              <a:buChar char="•"/>
            </a:pPr>
            <a:r>
              <a:rPr lang="es-ES" sz="2400" dirty="0">
                <a:solidFill>
                  <a:schemeClr val="bg1"/>
                </a:solidFill>
              </a:rPr>
              <a:t>Igualdad entre hombres y mujeres.</a:t>
            </a:r>
          </a:p>
          <a:p>
            <a:pPr marL="342900" indent="-342900">
              <a:buFont typeface="Arial" panose="020B0604020202020204" pitchFamily="34" charset="0"/>
              <a:buChar char="•"/>
            </a:pPr>
            <a:r>
              <a:rPr lang="es-ES" sz="2400" dirty="0">
                <a:solidFill>
                  <a:schemeClr val="bg1"/>
                </a:solidFill>
              </a:rPr>
              <a:t>Respeto a la evolución de las facultades de los niños con discapacidad.</a:t>
            </a:r>
          </a:p>
          <a:p>
            <a:endParaRPr lang="en-US" dirty="0">
              <a:solidFill>
                <a:schemeClr val="bg1"/>
              </a:solidFill>
            </a:endParaRPr>
          </a:p>
        </p:txBody>
      </p:sp>
      <p:pic>
        <p:nvPicPr>
          <p:cNvPr id="2" name="Imagen 1"/>
          <p:cNvPicPr>
            <a:picLocks noChangeAspect="1"/>
          </p:cNvPicPr>
          <p:nvPr/>
        </p:nvPicPr>
        <p:blipFill>
          <a:blip r:embed="rId3"/>
          <a:stretch>
            <a:fillRect/>
          </a:stretch>
        </p:blipFill>
        <p:spPr>
          <a:xfrm>
            <a:off x="5519774" y="1348868"/>
            <a:ext cx="3450023" cy="2584187"/>
          </a:xfrm>
          <a:prstGeom prst="rect">
            <a:avLst/>
          </a:prstGeom>
        </p:spPr>
      </p:pic>
    </p:spTree>
    <p:extLst>
      <p:ext uri="{BB962C8B-B14F-4D97-AF65-F5344CB8AC3E}">
        <p14:creationId xmlns:p14="http://schemas.microsoft.com/office/powerpoint/2010/main" val="366340153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3" name="Rectángulo 2"/>
          <p:cNvSpPr/>
          <p:nvPr/>
        </p:nvSpPr>
        <p:spPr>
          <a:xfrm>
            <a:off x="360890" y="1083468"/>
            <a:ext cx="8167300" cy="400110"/>
          </a:xfrm>
          <a:prstGeom prst="rect">
            <a:avLst/>
          </a:prstGeom>
        </p:spPr>
        <p:txBody>
          <a:bodyPr wrap="none">
            <a:spAutoFit/>
          </a:bodyPr>
          <a:lstStyle/>
          <a:p>
            <a:r>
              <a:rPr lang="es-CL" sz="2000" dirty="0">
                <a:solidFill>
                  <a:srgbClr val="002060"/>
                </a:solidFill>
              </a:rPr>
              <a:t>C. </a:t>
            </a:r>
            <a:r>
              <a:rPr lang="es-CL" sz="2000" dirty="0">
                <a:solidFill>
                  <a:schemeClr val="bg2">
                    <a:lumMod val="75000"/>
                  </a:schemeClr>
                </a:solidFill>
              </a:rPr>
              <a:t>REGÍMENES JURÍDICOS EN DD.HH. DE INCLUSIÓN Y NO DISCRIMINACIÓN.</a:t>
            </a:r>
          </a:p>
        </p:txBody>
      </p:sp>
      <p:pic>
        <p:nvPicPr>
          <p:cNvPr id="2" name="Imagen 1"/>
          <p:cNvPicPr>
            <a:picLocks noChangeAspect="1"/>
          </p:cNvPicPr>
          <p:nvPr/>
        </p:nvPicPr>
        <p:blipFill>
          <a:blip r:embed="rId2"/>
          <a:stretch>
            <a:fillRect/>
          </a:stretch>
        </p:blipFill>
        <p:spPr>
          <a:xfrm>
            <a:off x="539552" y="1532691"/>
            <a:ext cx="7474486" cy="5274080"/>
          </a:xfrm>
          <a:prstGeom prst="rect">
            <a:avLst/>
          </a:prstGeom>
        </p:spPr>
      </p:pic>
    </p:spTree>
    <p:extLst>
      <p:ext uri="{BB962C8B-B14F-4D97-AF65-F5344CB8AC3E}">
        <p14:creationId xmlns:p14="http://schemas.microsoft.com/office/powerpoint/2010/main" val="369046396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3" name="Rectángulo 2"/>
          <p:cNvSpPr/>
          <p:nvPr/>
        </p:nvSpPr>
        <p:spPr>
          <a:xfrm>
            <a:off x="360890" y="1083468"/>
            <a:ext cx="8167300" cy="400110"/>
          </a:xfrm>
          <a:prstGeom prst="rect">
            <a:avLst/>
          </a:prstGeom>
        </p:spPr>
        <p:txBody>
          <a:bodyPr wrap="none">
            <a:spAutoFit/>
          </a:bodyPr>
          <a:lstStyle/>
          <a:p>
            <a:r>
              <a:rPr lang="es-CL" sz="2000" dirty="0">
                <a:solidFill>
                  <a:srgbClr val="002060"/>
                </a:solidFill>
              </a:rPr>
              <a:t>C. </a:t>
            </a:r>
            <a:r>
              <a:rPr lang="es-CL" sz="2000" dirty="0">
                <a:solidFill>
                  <a:schemeClr val="bg2">
                    <a:lumMod val="75000"/>
                  </a:schemeClr>
                </a:solidFill>
              </a:rPr>
              <a:t>REGÍMENES JURÍDICOS EN DD.HH. DE INCLUSIÓN Y NO DISCRIMINACIÓN.</a:t>
            </a:r>
          </a:p>
        </p:txBody>
      </p:sp>
      <p:sp>
        <p:nvSpPr>
          <p:cNvPr id="11" name="1 Título"/>
          <p:cNvSpPr txBox="1">
            <a:spLocks/>
          </p:cNvSpPr>
          <p:nvPr/>
        </p:nvSpPr>
        <p:spPr bwMode="auto">
          <a:xfrm>
            <a:off x="447" y="1484784"/>
            <a:ext cx="9108057" cy="720080"/>
          </a:xfrm>
          <a:prstGeom prst="rect">
            <a:avLst/>
          </a:prstGeom>
          <a:solidFill>
            <a:schemeClr val="tx1"/>
          </a:solidFill>
          <a:ln w="9525">
            <a:noFill/>
            <a:miter lim="800000"/>
            <a:headEnd/>
            <a:tailEnd/>
          </a:ln>
        </p:spPr>
        <p:txBody>
          <a:bodyPr anchor="ctr"/>
          <a:lstStyle/>
          <a:p>
            <a:r>
              <a:rPr lang="es-AR" sz="2600" b="1" dirty="0">
                <a:solidFill>
                  <a:schemeClr val="bg1"/>
                </a:solidFill>
                <a:sym typeface="Verdana Bold"/>
              </a:rPr>
              <a:t>Convención sobre los Derechos de las Personas con Discapacidad</a:t>
            </a:r>
            <a:endParaRPr lang="es-CL" sz="2600" b="1" dirty="0">
              <a:solidFill>
                <a:schemeClr val="bg1"/>
              </a:solidFill>
              <a:sym typeface="Verdana Bold"/>
            </a:endParaRPr>
          </a:p>
        </p:txBody>
      </p:sp>
      <p:sp>
        <p:nvSpPr>
          <p:cNvPr id="13" name="1 Título"/>
          <p:cNvSpPr txBox="1">
            <a:spLocks/>
          </p:cNvSpPr>
          <p:nvPr/>
        </p:nvSpPr>
        <p:spPr bwMode="auto">
          <a:xfrm>
            <a:off x="35496" y="2288267"/>
            <a:ext cx="5184576" cy="4433208"/>
          </a:xfrm>
          <a:prstGeom prst="rect">
            <a:avLst/>
          </a:prstGeom>
          <a:solidFill>
            <a:schemeClr val="tx1">
              <a:lumMod val="95000"/>
            </a:schemeClr>
          </a:solidFill>
          <a:ln w="9525">
            <a:noFill/>
            <a:miter lim="800000"/>
            <a:headEnd/>
            <a:tailEnd/>
          </a:ln>
        </p:spPr>
        <p:txBody>
          <a:bodyPr/>
          <a:lstStyle/>
          <a:p>
            <a:pPr algn="just" defTabSz="914400">
              <a:lnSpc>
                <a:spcPct val="150000"/>
              </a:lnSpc>
            </a:pPr>
            <a:r>
              <a:rPr lang="es-MX" b="1" dirty="0">
                <a:solidFill>
                  <a:schemeClr val="bg1"/>
                </a:solidFill>
                <a:sym typeface="Verdana Bold"/>
              </a:rPr>
              <a:t>Propósito:</a:t>
            </a:r>
            <a:endParaRPr lang="es-MX" b="1" dirty="0">
              <a:solidFill>
                <a:schemeClr val="bg1"/>
              </a:solidFill>
            </a:endParaRPr>
          </a:p>
          <a:p>
            <a:pPr algn="just">
              <a:lnSpc>
                <a:spcPct val="150000"/>
              </a:lnSpc>
            </a:pPr>
            <a:r>
              <a:rPr lang="es-CL" dirty="0">
                <a:solidFill>
                  <a:schemeClr val="bg1"/>
                </a:solidFill>
                <a:sym typeface="Verdana Bold"/>
              </a:rPr>
              <a:t>“…promover, proteger y asegurar el goce pleno y en condiciones de igualdad de todos los derechos humanos y libertades fundamentales por todas las personas con discapacidad, y promover el respeto de su dignidad inherente.”  Artículo 1, párrafo 1</a:t>
            </a:r>
          </a:p>
          <a:p>
            <a:pPr algn="just">
              <a:lnSpc>
                <a:spcPct val="150000"/>
              </a:lnSpc>
            </a:pPr>
            <a:r>
              <a:rPr lang="es-MX" dirty="0">
                <a:solidFill>
                  <a:schemeClr val="bg1"/>
                </a:solidFill>
                <a:sym typeface="Verdana Bold"/>
              </a:rPr>
              <a:t>Los Estados Parte están obligados a  introducir medidas destinadas a promover los derechos de las personas con discapacidad y a garantizar su ejercicio sin discriminación.</a:t>
            </a:r>
            <a:endParaRPr lang="es-CL" dirty="0">
              <a:solidFill>
                <a:schemeClr val="bg1"/>
              </a:solidFill>
              <a:sym typeface="Verdana Bold"/>
            </a:endParaRPr>
          </a:p>
          <a:p>
            <a:pPr algn="just" defTabSz="914400">
              <a:lnSpc>
                <a:spcPct val="150000"/>
              </a:lnSpc>
            </a:pPr>
            <a:endParaRPr lang="es-CL" dirty="0">
              <a:solidFill>
                <a:schemeClr val="tx2">
                  <a:lumMod val="50000"/>
                </a:schemeClr>
              </a:solidFill>
              <a:sym typeface="Verdana Bold"/>
            </a:endParaRPr>
          </a:p>
          <a:p>
            <a:pPr algn="just" defTabSz="914400">
              <a:lnSpc>
                <a:spcPct val="150000"/>
              </a:lnSpc>
            </a:pPr>
            <a:endParaRPr lang="es-CL" dirty="0">
              <a:solidFill>
                <a:schemeClr val="tx2">
                  <a:lumMod val="50000"/>
                </a:schemeClr>
              </a:solidFill>
              <a:sym typeface="Verdana Bold"/>
            </a:endParaRPr>
          </a:p>
          <a:p>
            <a:pPr algn="just" defTabSz="914400"/>
            <a:endParaRPr lang="es-MX" dirty="0">
              <a:solidFill>
                <a:schemeClr val="tx2">
                  <a:lumMod val="50000"/>
                </a:schemeClr>
              </a:solidFill>
            </a:endParaRPr>
          </a:p>
        </p:txBody>
      </p:sp>
      <p:pic>
        <p:nvPicPr>
          <p:cNvPr id="4" name="Imagen 3"/>
          <p:cNvPicPr>
            <a:picLocks noChangeAspect="1"/>
          </p:cNvPicPr>
          <p:nvPr/>
        </p:nvPicPr>
        <p:blipFill>
          <a:blip r:embed="rId2"/>
          <a:stretch>
            <a:fillRect/>
          </a:stretch>
        </p:blipFill>
        <p:spPr>
          <a:xfrm>
            <a:off x="5617949" y="2355844"/>
            <a:ext cx="3490555" cy="4787629"/>
          </a:xfrm>
          <a:prstGeom prst="rect">
            <a:avLst/>
          </a:prstGeom>
        </p:spPr>
      </p:pic>
    </p:spTree>
    <p:extLst>
      <p:ext uri="{BB962C8B-B14F-4D97-AF65-F5344CB8AC3E}">
        <p14:creationId xmlns:p14="http://schemas.microsoft.com/office/powerpoint/2010/main" val="220534284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3: ENFOQUE DE GÉNERO</a:t>
            </a: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7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1: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3" name="Rectángulo 2"/>
          <p:cNvSpPr/>
          <p:nvPr/>
        </p:nvSpPr>
        <p:spPr>
          <a:xfrm>
            <a:off x="360890" y="1083468"/>
            <a:ext cx="8167300" cy="400110"/>
          </a:xfrm>
          <a:prstGeom prst="rect">
            <a:avLst/>
          </a:prstGeom>
        </p:spPr>
        <p:txBody>
          <a:bodyPr wrap="none">
            <a:spAutoFit/>
          </a:bodyPr>
          <a:lstStyle/>
          <a:p>
            <a:r>
              <a:rPr lang="es-CL" sz="2000" dirty="0">
                <a:solidFill>
                  <a:srgbClr val="002060"/>
                </a:solidFill>
              </a:rPr>
              <a:t>C. </a:t>
            </a:r>
            <a:r>
              <a:rPr lang="es-CL" sz="2000" dirty="0">
                <a:solidFill>
                  <a:schemeClr val="bg2">
                    <a:lumMod val="75000"/>
                  </a:schemeClr>
                </a:solidFill>
              </a:rPr>
              <a:t>REGÍMENES JURÍDICOS EN DD.HH. DE INCLUSIÓN Y NO DISCRIMINACIÓN.</a:t>
            </a:r>
          </a:p>
        </p:txBody>
      </p:sp>
      <p:sp>
        <p:nvSpPr>
          <p:cNvPr id="15" name="12 CuadroTexto"/>
          <p:cNvSpPr txBox="1"/>
          <p:nvPr/>
        </p:nvSpPr>
        <p:spPr>
          <a:xfrm>
            <a:off x="467544" y="1556792"/>
            <a:ext cx="5085059" cy="523220"/>
          </a:xfrm>
          <a:prstGeom prst="rect">
            <a:avLst/>
          </a:prstGeom>
          <a:solidFill>
            <a:schemeClr val="tx1"/>
          </a:solidFill>
        </p:spPr>
        <p:txBody>
          <a:bodyPr wrap="square" rtlCol="0">
            <a:spAutoFit/>
          </a:bodyPr>
          <a:lstStyle/>
          <a:p>
            <a:r>
              <a:rPr lang="es-CL" sz="2800" b="1" dirty="0">
                <a:solidFill>
                  <a:schemeClr val="bg1"/>
                </a:solidFill>
              </a:rPr>
              <a:t>Contexto Legal - Ley N° 20.422</a:t>
            </a:r>
          </a:p>
        </p:txBody>
      </p:sp>
      <p:sp>
        <p:nvSpPr>
          <p:cNvPr id="17" name="6 Rectángulo redondeado"/>
          <p:cNvSpPr/>
          <p:nvPr/>
        </p:nvSpPr>
        <p:spPr>
          <a:xfrm>
            <a:off x="4509715" y="2474220"/>
            <a:ext cx="4032448" cy="3980045"/>
          </a:xfrm>
          <a:prstGeom prst="roundRect">
            <a:avLst>
              <a:gd name="adj" fmla="val 6908"/>
            </a:avLst>
          </a:prstGeom>
          <a:solidFill>
            <a:schemeClr val="accent1">
              <a:lumMod val="20000"/>
              <a:lumOff val="80000"/>
            </a:schemeClr>
          </a:solidFill>
          <a:ln>
            <a:noFill/>
          </a:ln>
        </p:spPr>
        <p:txBody>
          <a:bodyPr wrap="square" lIns="91433" tIns="45717" rIns="91433" bIns="45717">
            <a:spAutoFit/>
          </a:bodyPr>
          <a:lstStyle/>
          <a:p>
            <a:pPr algn="ctr">
              <a:lnSpc>
                <a:spcPct val="150000"/>
              </a:lnSpc>
            </a:pPr>
            <a:r>
              <a:rPr lang="es-CL" dirty="0">
                <a:solidFill>
                  <a:schemeClr val="bg1"/>
                </a:solidFill>
                <a:cs typeface="ヒラギノ角ゴ Pro W3" charset="-128"/>
              </a:rPr>
              <a:t>Objetivo</a:t>
            </a:r>
          </a:p>
          <a:p>
            <a:pPr algn="just">
              <a:lnSpc>
                <a:spcPct val="150000"/>
              </a:lnSpc>
            </a:pPr>
            <a:r>
              <a:rPr lang="es-CL" dirty="0">
                <a:solidFill>
                  <a:schemeClr val="bg1"/>
                </a:solidFill>
                <a:cs typeface="ヒラギノ角ゴ Pro W3" charset="-128"/>
              </a:rPr>
              <a:t>Asegurar el derecho a la igualdad de oportunidades de las personas con discapacidad, con el fin de obtener plena inclusión social, asegurando el disfrute de sus derechos y </a:t>
            </a:r>
            <a:r>
              <a:rPr lang="es-CL" u="sng" dirty="0">
                <a:solidFill>
                  <a:schemeClr val="bg1"/>
                </a:solidFill>
                <a:cs typeface="ヒラギノ角ゴ Pro W3" charset="-128"/>
              </a:rPr>
              <a:t>la eliminación de cualquier forma de discriminación fundada en la discapacidad</a:t>
            </a:r>
            <a:r>
              <a:rPr lang="es-CL" u="sng" dirty="0">
                <a:solidFill>
                  <a:schemeClr val="bg1"/>
                </a:solidFill>
              </a:rPr>
              <a:t>. </a:t>
            </a:r>
          </a:p>
        </p:txBody>
      </p:sp>
      <p:grpSp>
        <p:nvGrpSpPr>
          <p:cNvPr id="18" name="16 Grupo"/>
          <p:cNvGrpSpPr/>
          <p:nvPr/>
        </p:nvGrpSpPr>
        <p:grpSpPr>
          <a:xfrm>
            <a:off x="477267" y="2330204"/>
            <a:ext cx="3744403" cy="1224136"/>
            <a:chOff x="216006" y="1152128"/>
            <a:chExt cx="3744403" cy="1224136"/>
          </a:xfrm>
          <a:solidFill>
            <a:schemeClr val="accent1">
              <a:lumMod val="20000"/>
              <a:lumOff val="80000"/>
            </a:schemeClr>
          </a:solidFill>
        </p:grpSpPr>
        <p:sp>
          <p:nvSpPr>
            <p:cNvPr id="19" name="17 Rectángulo redondeado"/>
            <p:cNvSpPr/>
            <p:nvPr/>
          </p:nvSpPr>
          <p:spPr>
            <a:xfrm>
              <a:off x="216006" y="1296144"/>
              <a:ext cx="3744403" cy="917740"/>
            </a:xfrm>
            <a:prstGeom prst="roundRect">
              <a:avLst>
                <a:gd name="adj" fmla="val 10000"/>
              </a:avLst>
            </a:prstGeom>
            <a:grp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20" name="18 Rectángulo"/>
            <p:cNvSpPr/>
            <p:nvPr/>
          </p:nvSpPr>
          <p:spPr>
            <a:xfrm>
              <a:off x="242886" y="1152128"/>
              <a:ext cx="3690643" cy="1224136"/>
            </a:xfrm>
            <a:prstGeom prst="rect">
              <a:avLst/>
            </a:prstGeom>
            <a:noFill/>
            <a:ln>
              <a:noFill/>
            </a:ln>
          </p:spPr>
          <p:style>
            <a:lnRef idx="0">
              <a:scrgbClr r="0" g="0" b="0"/>
            </a:lnRef>
            <a:fillRef idx="0">
              <a:scrgbClr r="0" g="0" b="0"/>
            </a:fillRef>
            <a:effectRef idx="0">
              <a:scrgbClr r="0" g="0" b="0"/>
            </a:effectRef>
            <a:fontRef idx="minor">
              <a:schemeClr val="lt1"/>
            </a:fontRef>
          </p:style>
          <p:txBody>
            <a:bodyPr spcFirstLastPara="0" vert="horz" wrap="square" lIns="45720" tIns="34290" rIns="45720" bIns="34290" numCol="1" spcCol="1270" anchor="ctr" anchorCtr="0">
              <a:noAutofit/>
            </a:bodyPr>
            <a:lstStyle/>
            <a:p>
              <a:pPr lvl="0" algn="ctr" defTabSz="800100">
                <a:lnSpc>
                  <a:spcPct val="90000"/>
                </a:lnSpc>
                <a:spcBef>
                  <a:spcPct val="0"/>
                </a:spcBef>
                <a:spcAft>
                  <a:spcPct val="35000"/>
                </a:spcAft>
              </a:pPr>
              <a:r>
                <a:rPr lang="es-CL" sz="1800" b="1" kern="1200" dirty="0">
                  <a:solidFill>
                    <a:schemeClr val="bg1"/>
                  </a:solidFill>
                </a:rPr>
                <a:t>Establece normas de igualdad de oportunidades e inclusión social de las personas con discapacidad</a:t>
              </a:r>
            </a:p>
          </p:txBody>
        </p:sp>
      </p:grpSp>
      <p:grpSp>
        <p:nvGrpSpPr>
          <p:cNvPr id="21" name="19 Grupo"/>
          <p:cNvGrpSpPr/>
          <p:nvPr/>
        </p:nvGrpSpPr>
        <p:grpSpPr>
          <a:xfrm>
            <a:off x="477267" y="3914380"/>
            <a:ext cx="3772296" cy="2520280"/>
            <a:chOff x="216023" y="1211632"/>
            <a:chExt cx="3772296" cy="2873132"/>
          </a:xfrm>
          <a:solidFill>
            <a:schemeClr val="accent1">
              <a:lumMod val="20000"/>
              <a:lumOff val="80000"/>
            </a:schemeClr>
          </a:solidFill>
        </p:grpSpPr>
        <p:sp>
          <p:nvSpPr>
            <p:cNvPr id="22" name="20 Rectángulo redondeado"/>
            <p:cNvSpPr/>
            <p:nvPr/>
          </p:nvSpPr>
          <p:spPr>
            <a:xfrm>
              <a:off x="216023" y="1246642"/>
              <a:ext cx="3772296" cy="2838122"/>
            </a:xfrm>
            <a:prstGeom prst="roundRect">
              <a:avLst>
                <a:gd name="adj" fmla="val 10000"/>
              </a:avLst>
            </a:prstGeom>
            <a:grp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23" name="21 Rectángulo"/>
            <p:cNvSpPr/>
            <p:nvPr/>
          </p:nvSpPr>
          <p:spPr>
            <a:xfrm>
              <a:off x="311803" y="1211632"/>
              <a:ext cx="3580736" cy="2777352"/>
            </a:xfrm>
            <a:prstGeom prst="rect">
              <a:avLst/>
            </a:prstGeom>
            <a:noFill/>
            <a:ln>
              <a:noFill/>
            </a:ln>
          </p:spPr>
          <p:style>
            <a:lnRef idx="0">
              <a:scrgbClr r="0" g="0" b="0"/>
            </a:lnRef>
            <a:fillRef idx="0">
              <a:scrgbClr r="0" g="0" b="0"/>
            </a:fillRef>
            <a:effectRef idx="0">
              <a:scrgbClr r="0" g="0" b="0"/>
            </a:effectRef>
            <a:fontRef idx="minor">
              <a:schemeClr val="lt1"/>
            </a:fontRef>
          </p:style>
          <p:txBody>
            <a:bodyPr spcFirstLastPara="0" vert="horz" wrap="square" lIns="45720" tIns="34290" rIns="45720" bIns="34290" numCol="1" spcCol="1270" anchor="ctr" anchorCtr="0">
              <a:noAutofit/>
            </a:bodyPr>
            <a:lstStyle/>
            <a:p>
              <a:pPr lvl="0" algn="ctr" defTabSz="800100">
                <a:lnSpc>
                  <a:spcPct val="90000"/>
                </a:lnSpc>
                <a:spcBef>
                  <a:spcPct val="0"/>
                </a:spcBef>
                <a:spcAft>
                  <a:spcPct val="35000"/>
                </a:spcAft>
              </a:pPr>
              <a:r>
                <a:rPr lang="es-CL" sz="1800" b="1" kern="1200" dirty="0">
                  <a:solidFill>
                    <a:schemeClr val="bg1"/>
                  </a:solidFill>
                </a:rPr>
                <a:t>Principios:</a:t>
              </a:r>
            </a:p>
            <a:p>
              <a:pPr lvl="0" algn="ctr" defTabSz="800100">
                <a:lnSpc>
                  <a:spcPct val="90000"/>
                </a:lnSpc>
                <a:spcBef>
                  <a:spcPct val="0"/>
                </a:spcBef>
                <a:spcAft>
                  <a:spcPct val="35000"/>
                </a:spcAft>
              </a:pPr>
              <a:r>
                <a:rPr lang="es-CL" sz="1800" kern="1200" dirty="0">
                  <a:solidFill>
                    <a:schemeClr val="bg1"/>
                  </a:solidFill>
                </a:rPr>
                <a:t>Vida Independiente</a:t>
              </a:r>
            </a:p>
            <a:p>
              <a:pPr lvl="0" algn="ctr" defTabSz="800100">
                <a:lnSpc>
                  <a:spcPct val="90000"/>
                </a:lnSpc>
                <a:spcBef>
                  <a:spcPct val="0"/>
                </a:spcBef>
                <a:spcAft>
                  <a:spcPct val="35000"/>
                </a:spcAft>
              </a:pPr>
              <a:r>
                <a:rPr lang="es-CL" sz="1800" kern="1200" dirty="0">
                  <a:solidFill>
                    <a:schemeClr val="bg1"/>
                  </a:solidFill>
                </a:rPr>
                <a:t>Accesibilidad</a:t>
              </a:r>
            </a:p>
            <a:p>
              <a:pPr lvl="0" algn="ctr" defTabSz="800100">
                <a:lnSpc>
                  <a:spcPct val="90000"/>
                </a:lnSpc>
                <a:spcBef>
                  <a:spcPct val="0"/>
                </a:spcBef>
                <a:spcAft>
                  <a:spcPct val="35000"/>
                </a:spcAft>
              </a:pPr>
              <a:r>
                <a:rPr lang="es-CL" sz="1800" kern="1200" dirty="0">
                  <a:solidFill>
                    <a:schemeClr val="bg1"/>
                  </a:solidFill>
                </a:rPr>
                <a:t>Diseño Universal</a:t>
              </a:r>
            </a:p>
            <a:p>
              <a:pPr lvl="0" algn="ctr" defTabSz="800100">
                <a:lnSpc>
                  <a:spcPct val="90000"/>
                </a:lnSpc>
                <a:spcBef>
                  <a:spcPct val="0"/>
                </a:spcBef>
                <a:spcAft>
                  <a:spcPct val="35000"/>
                </a:spcAft>
              </a:pPr>
              <a:r>
                <a:rPr lang="es-CL" sz="1800" kern="1200" dirty="0">
                  <a:solidFill>
                    <a:schemeClr val="bg1"/>
                  </a:solidFill>
                </a:rPr>
                <a:t>Participación y Diálogo Social</a:t>
              </a:r>
            </a:p>
            <a:p>
              <a:pPr lvl="0" algn="ctr" defTabSz="800100">
                <a:lnSpc>
                  <a:spcPct val="90000"/>
                </a:lnSpc>
                <a:spcBef>
                  <a:spcPct val="0"/>
                </a:spcBef>
                <a:spcAft>
                  <a:spcPct val="35000"/>
                </a:spcAft>
              </a:pPr>
              <a:r>
                <a:rPr lang="es-CL" sz="1800" kern="1200" dirty="0">
                  <a:solidFill>
                    <a:schemeClr val="bg1"/>
                  </a:solidFill>
                </a:rPr>
                <a:t>Intersectorialidad</a:t>
              </a:r>
            </a:p>
          </p:txBody>
        </p:sp>
      </p:grpSp>
      <p:sp>
        <p:nvSpPr>
          <p:cNvPr id="2" name="Estrella de 5 puntas 1">
            <a:hlinkClick r:id="rId2" action="ppaction://hlinksldjump"/>
          </p:cNvPr>
          <p:cNvSpPr/>
          <p:nvPr/>
        </p:nvSpPr>
        <p:spPr>
          <a:xfrm>
            <a:off x="6732240" y="6350643"/>
            <a:ext cx="432048" cy="31844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1645668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81</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15" name="Rectangle 3"/>
          <p:cNvSpPr txBox="1">
            <a:spLocks noChangeArrowheads="1"/>
          </p:cNvSpPr>
          <p:nvPr/>
        </p:nvSpPr>
        <p:spPr>
          <a:xfrm>
            <a:off x="0" y="0"/>
            <a:ext cx="9144000" cy="6904325"/>
          </a:xfrm>
          <a:prstGeom prst="rect">
            <a:avLst/>
          </a:prstGeom>
          <a:solidFill>
            <a:schemeClr val="tx1"/>
          </a:solidFill>
        </p:spPr>
        <p:txBody>
          <a:bodyPr vert="horz" lIns="91440" tIns="45720" rIns="91440" bIns="45720" rtlCol="0">
            <a:normAutofit/>
          </a:bodyPr>
          <a:lstStyle/>
          <a:p>
            <a:pPr marR="0" lvl="0" algn="ctr" defTabSz="914400" rtl="0" eaLnBrk="1" fontAlgn="auto" latinLnBrk="0" hangingPunct="1">
              <a:lnSpc>
                <a:spcPct val="100000"/>
              </a:lnSpc>
              <a:spcBef>
                <a:spcPct val="20000"/>
              </a:spcBef>
              <a:spcAft>
                <a:spcPts val="0"/>
              </a:spcAft>
              <a:buClrTx/>
              <a:buSzTx/>
              <a:tabLst/>
              <a:defRPr/>
            </a:pPr>
            <a:r>
              <a:rPr lang="es-ES" sz="2300" b="1" dirty="0">
                <a:solidFill>
                  <a:schemeClr val="bg1"/>
                </a:solidFill>
              </a:rPr>
              <a:t>Derechos de los pueblos indígenas</a:t>
            </a:r>
          </a:p>
          <a:p>
            <a:pPr marR="0" lvl="0" algn="ctr" defTabSz="914400" rtl="0" eaLnBrk="1" fontAlgn="auto" latinLnBrk="0" hangingPunct="1">
              <a:lnSpc>
                <a:spcPct val="100000"/>
              </a:lnSpc>
              <a:spcBef>
                <a:spcPct val="20000"/>
              </a:spcBef>
              <a:spcAft>
                <a:spcPts val="0"/>
              </a:spcAft>
              <a:buClrTx/>
              <a:buSzTx/>
              <a:tabLst/>
              <a:defRPr/>
            </a:pPr>
            <a:r>
              <a:rPr lang="es-ES" sz="2300" b="1" dirty="0">
                <a:solidFill>
                  <a:schemeClr val="bg1"/>
                </a:solidFill>
              </a:rPr>
              <a:t>Declaración de las NN.UU. no vinculante</a:t>
            </a:r>
          </a:p>
          <a:p>
            <a:pPr marR="0" lvl="0" algn="ctr" defTabSz="914400" rtl="0" eaLnBrk="1" fontAlgn="auto" latinLnBrk="0" hangingPunct="1">
              <a:lnSpc>
                <a:spcPct val="100000"/>
              </a:lnSpc>
              <a:spcBef>
                <a:spcPct val="20000"/>
              </a:spcBef>
              <a:spcAft>
                <a:spcPts val="0"/>
              </a:spcAft>
              <a:buClrTx/>
              <a:buSzTx/>
              <a:tabLst/>
              <a:defRPr/>
            </a:pPr>
            <a:endParaRPr lang="es-ES" sz="2300" b="1" dirty="0">
              <a:solidFill>
                <a:schemeClr val="bg1"/>
              </a:solidFill>
            </a:endParaRPr>
          </a:p>
          <a:p>
            <a:pPr marR="0" lvl="0" algn="ctr" defTabSz="914400" rtl="0" eaLnBrk="1" fontAlgn="auto" latinLnBrk="0" hangingPunct="1">
              <a:lnSpc>
                <a:spcPct val="100000"/>
              </a:lnSpc>
              <a:spcBef>
                <a:spcPct val="20000"/>
              </a:spcBef>
              <a:spcAft>
                <a:spcPts val="0"/>
              </a:spcAft>
              <a:buClrTx/>
              <a:buSzTx/>
              <a:tabLst/>
              <a:defRPr/>
            </a:pPr>
            <a:endParaRPr lang="es-ES" sz="2300" b="1" dirty="0">
              <a:solidFill>
                <a:schemeClr val="bg1"/>
              </a:solidFill>
            </a:endParaRPr>
          </a:p>
          <a:p>
            <a:pPr marR="0" lvl="0" algn="ctr" defTabSz="914400" rtl="0" eaLnBrk="1" fontAlgn="auto" latinLnBrk="0" hangingPunct="1">
              <a:lnSpc>
                <a:spcPct val="100000"/>
              </a:lnSpc>
              <a:spcBef>
                <a:spcPct val="20000"/>
              </a:spcBef>
              <a:spcAft>
                <a:spcPts val="0"/>
              </a:spcAft>
              <a:buClrTx/>
              <a:buSzTx/>
              <a:tabLst/>
              <a:defRPr/>
            </a:pPr>
            <a:endParaRPr kumimoji="0" lang="es-ES" sz="2300" b="1" i="0" u="none" strike="noStrike" kern="1200" cap="none" spc="0" normalizeH="0" baseline="0" noProof="0" dirty="0">
              <a:ln>
                <a:noFill/>
              </a:ln>
              <a:solidFill>
                <a:schemeClr val="bg1"/>
              </a:solidFill>
              <a:effectLst/>
              <a:uLnTx/>
              <a:uFillTx/>
            </a:endParaRPr>
          </a:p>
          <a:p>
            <a:pPr marR="0" lvl="0" algn="just" defTabSz="914400" rtl="0" eaLnBrk="1" fontAlgn="auto" latinLnBrk="0" hangingPunct="1">
              <a:lnSpc>
                <a:spcPct val="150000"/>
              </a:lnSpc>
              <a:spcBef>
                <a:spcPct val="20000"/>
              </a:spcBef>
              <a:spcAft>
                <a:spcPts val="0"/>
              </a:spcAft>
              <a:buClrTx/>
              <a:buSzTx/>
              <a:tabLst/>
              <a:defRPr/>
            </a:pPr>
            <a:endParaRPr kumimoji="0" lang="es-ES" sz="2300" i="0" u="none" strike="noStrike" kern="1200" cap="none" spc="0" normalizeH="0" baseline="0" noProof="0" dirty="0">
              <a:ln>
                <a:noFill/>
              </a:ln>
              <a:solidFill>
                <a:schemeClr val="bg1"/>
              </a:solidFill>
              <a:effectLst/>
              <a:uLnTx/>
              <a:uFillTx/>
            </a:endParaRPr>
          </a:p>
        </p:txBody>
      </p:sp>
      <p:sp>
        <p:nvSpPr>
          <p:cNvPr id="2" name="Rectángulo 1"/>
          <p:cNvSpPr/>
          <p:nvPr/>
        </p:nvSpPr>
        <p:spPr>
          <a:xfrm>
            <a:off x="899592" y="1837576"/>
            <a:ext cx="7165304" cy="2308324"/>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r>
              <a:rPr lang="es-ES" sz="2400" dirty="0">
                <a:solidFill>
                  <a:schemeClr val="bg1"/>
                </a:solidFill>
              </a:rPr>
              <a:t>Existen derechos colectivos e individuales de los pueblos indígenas, especialmente sus derechos a sus tierras, bienes, recursos vitales, territorios y recursos, a su cultura, identidad y lengua, al empleo, la salud, la educación y </a:t>
            </a:r>
            <a:r>
              <a:rPr lang="es-ES" sz="2400" u="sng" dirty="0">
                <a:solidFill>
                  <a:schemeClr val="bg1"/>
                </a:solidFill>
              </a:rPr>
              <a:t>a determinar libremente su condición política </a:t>
            </a:r>
            <a:r>
              <a:rPr lang="es-ES" sz="2400" dirty="0">
                <a:solidFill>
                  <a:schemeClr val="bg1"/>
                </a:solidFill>
              </a:rPr>
              <a:t>y su desarrollo económico.</a:t>
            </a:r>
          </a:p>
        </p:txBody>
      </p:sp>
    </p:spTree>
    <p:extLst>
      <p:ext uri="{BB962C8B-B14F-4D97-AF65-F5344CB8AC3E}">
        <p14:creationId xmlns:p14="http://schemas.microsoft.com/office/powerpoint/2010/main" val="206439186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82</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a:p>
        </p:txBody>
      </p:sp>
      <p:sp>
        <p:nvSpPr>
          <p:cNvPr id="15" name="Rectangle 3"/>
          <p:cNvSpPr txBox="1">
            <a:spLocks noChangeArrowheads="1"/>
          </p:cNvSpPr>
          <p:nvPr/>
        </p:nvSpPr>
        <p:spPr>
          <a:xfrm>
            <a:off x="19381" y="28092"/>
            <a:ext cx="9144000" cy="6904325"/>
          </a:xfrm>
          <a:prstGeom prst="rect">
            <a:avLst/>
          </a:prstGeom>
          <a:solidFill>
            <a:schemeClr val="tx1"/>
          </a:solidFill>
        </p:spPr>
        <p:txBody>
          <a:bodyPr vert="horz" lIns="91440" tIns="45720" rIns="91440" bIns="45720" rtlCol="0">
            <a:normAutofit/>
          </a:bodyPr>
          <a:lstStyle/>
          <a:p>
            <a:pPr marR="0" lvl="0" algn="ctr" defTabSz="914400" rtl="0" eaLnBrk="1" fontAlgn="auto" latinLnBrk="0" hangingPunct="1">
              <a:lnSpc>
                <a:spcPct val="100000"/>
              </a:lnSpc>
              <a:spcBef>
                <a:spcPct val="20000"/>
              </a:spcBef>
              <a:spcAft>
                <a:spcPts val="0"/>
              </a:spcAft>
              <a:buClrTx/>
              <a:buSzTx/>
              <a:tabLst/>
              <a:defRPr/>
            </a:pPr>
            <a:r>
              <a:rPr lang="es-ES" sz="2300" b="1" dirty="0">
                <a:solidFill>
                  <a:schemeClr val="bg1"/>
                </a:solidFill>
              </a:rPr>
              <a:t>Derechos de los pueblos indígenas</a:t>
            </a:r>
          </a:p>
          <a:p>
            <a:pPr marR="0" lvl="0" algn="ctr" defTabSz="914400" rtl="0" eaLnBrk="1" fontAlgn="auto" latinLnBrk="0" hangingPunct="1">
              <a:lnSpc>
                <a:spcPct val="100000"/>
              </a:lnSpc>
              <a:spcBef>
                <a:spcPct val="20000"/>
              </a:spcBef>
              <a:spcAft>
                <a:spcPts val="0"/>
              </a:spcAft>
              <a:buClrTx/>
              <a:buSzTx/>
              <a:tabLst/>
              <a:defRPr/>
            </a:pPr>
            <a:r>
              <a:rPr lang="es-ES" sz="2300" b="1" dirty="0">
                <a:solidFill>
                  <a:schemeClr val="bg1"/>
                </a:solidFill>
              </a:rPr>
              <a:t>Convenio 169 OIT - Vinculante</a:t>
            </a:r>
          </a:p>
          <a:p>
            <a:pPr marR="0" lvl="0" algn="ctr" defTabSz="914400" rtl="0" eaLnBrk="1" fontAlgn="auto" latinLnBrk="0" hangingPunct="1">
              <a:lnSpc>
                <a:spcPct val="100000"/>
              </a:lnSpc>
              <a:spcBef>
                <a:spcPct val="20000"/>
              </a:spcBef>
              <a:spcAft>
                <a:spcPts val="0"/>
              </a:spcAft>
              <a:buClrTx/>
              <a:buSzTx/>
              <a:tabLst/>
              <a:defRPr/>
            </a:pPr>
            <a:endParaRPr lang="es-ES" sz="2300" b="1" dirty="0">
              <a:solidFill>
                <a:schemeClr val="bg1"/>
              </a:solidFill>
            </a:endParaRPr>
          </a:p>
          <a:p>
            <a:pPr marR="0" lvl="0" algn="ctr" defTabSz="914400" rtl="0" eaLnBrk="1" fontAlgn="auto" latinLnBrk="0" hangingPunct="1">
              <a:lnSpc>
                <a:spcPct val="100000"/>
              </a:lnSpc>
              <a:spcBef>
                <a:spcPct val="20000"/>
              </a:spcBef>
              <a:spcAft>
                <a:spcPts val="0"/>
              </a:spcAft>
              <a:buClrTx/>
              <a:buSzTx/>
              <a:tabLst/>
              <a:defRPr/>
            </a:pPr>
            <a:endParaRPr lang="es-ES" sz="2300" b="1" dirty="0">
              <a:solidFill>
                <a:schemeClr val="bg1"/>
              </a:solidFill>
            </a:endParaRPr>
          </a:p>
          <a:p>
            <a:pPr lvl="0">
              <a:spcBef>
                <a:spcPct val="20000"/>
              </a:spcBef>
              <a:defRPr/>
            </a:pPr>
            <a:endParaRPr lang="es-ES" sz="2300" dirty="0">
              <a:solidFill>
                <a:schemeClr val="bg1"/>
              </a:solidFill>
            </a:endParaRPr>
          </a:p>
          <a:p>
            <a:pPr lvl="0">
              <a:spcBef>
                <a:spcPct val="20000"/>
              </a:spcBef>
              <a:defRPr/>
            </a:pPr>
            <a:endParaRPr kumimoji="0" lang="es-ES" sz="2300" i="0" u="none" strike="noStrike" kern="1200" cap="none" spc="0" normalizeH="0" baseline="0" noProof="0" dirty="0">
              <a:ln>
                <a:noFill/>
              </a:ln>
              <a:solidFill>
                <a:schemeClr val="bg1"/>
              </a:solidFill>
              <a:effectLst/>
              <a:uLnTx/>
              <a:uFillTx/>
            </a:endParaRPr>
          </a:p>
          <a:p>
            <a:pPr marR="0" lvl="0" algn="just" defTabSz="914400" rtl="0" eaLnBrk="1" fontAlgn="auto" latinLnBrk="0" hangingPunct="1">
              <a:lnSpc>
                <a:spcPct val="150000"/>
              </a:lnSpc>
              <a:spcBef>
                <a:spcPct val="20000"/>
              </a:spcBef>
              <a:spcAft>
                <a:spcPts val="0"/>
              </a:spcAft>
              <a:buClrTx/>
              <a:buSzTx/>
              <a:tabLst/>
              <a:defRPr/>
            </a:pPr>
            <a:endParaRPr kumimoji="0" lang="es-ES" sz="2300" i="0" u="none" strike="noStrike" kern="1200" cap="none" spc="0" normalizeH="0" baseline="0" noProof="0" dirty="0">
              <a:ln>
                <a:noFill/>
              </a:ln>
              <a:solidFill>
                <a:schemeClr val="bg1"/>
              </a:solidFill>
              <a:effectLst/>
              <a:uLnTx/>
              <a:uFillTx/>
            </a:endParaRPr>
          </a:p>
        </p:txBody>
      </p:sp>
      <p:sp>
        <p:nvSpPr>
          <p:cNvPr id="4" name="CuadroTexto 3"/>
          <p:cNvSpPr txBox="1"/>
          <p:nvPr/>
        </p:nvSpPr>
        <p:spPr>
          <a:xfrm>
            <a:off x="356086" y="875374"/>
            <a:ext cx="5688632" cy="6057043"/>
          </a:xfrm>
          <a:prstGeom prst="rect">
            <a:avLst/>
          </a:prstGeom>
          <a:solidFill>
            <a:schemeClr val="tx1">
              <a:lumMod val="9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sz="2400" dirty="0">
                <a:solidFill>
                  <a:schemeClr val="bg1"/>
                </a:solidFill>
              </a:rPr>
              <a:t>El convenio se fundamenta en el respeto a las culturas y las formas de vida de los pueblos indígenas y reconoce sus derechos sobre las tierras y los recursos naturales, así como </a:t>
            </a:r>
            <a:r>
              <a:rPr lang="es-ES" sz="2400" u="sng" dirty="0">
                <a:solidFill>
                  <a:schemeClr val="bg1"/>
                </a:solidFill>
              </a:rPr>
              <a:t>el derecho a decidir sus propias prioridades </a:t>
            </a:r>
            <a:r>
              <a:rPr lang="es-ES" sz="2400" dirty="0">
                <a:solidFill>
                  <a:schemeClr val="bg1"/>
                </a:solidFill>
              </a:rPr>
              <a:t>en lo que atañe al proceso de desarrollo.</a:t>
            </a:r>
          </a:p>
          <a:p>
            <a:endParaRPr lang="es-ES" sz="2400" dirty="0">
              <a:solidFill>
                <a:schemeClr val="bg1"/>
              </a:solidFill>
            </a:endParaRPr>
          </a:p>
          <a:p>
            <a:endParaRPr lang="es-ES" sz="2400" dirty="0">
              <a:solidFill>
                <a:schemeClr val="bg1"/>
              </a:solidFill>
            </a:endParaRPr>
          </a:p>
          <a:p>
            <a:pPr lvl="0">
              <a:spcBef>
                <a:spcPct val="20000"/>
              </a:spcBef>
              <a:defRPr/>
            </a:pPr>
            <a:r>
              <a:rPr lang="es-ES" sz="2400" dirty="0">
                <a:solidFill>
                  <a:srgbClr val="FF0000"/>
                </a:solidFill>
              </a:rPr>
              <a:t>¿Qué significa para Chile este Convenio?</a:t>
            </a:r>
          </a:p>
          <a:p>
            <a:pPr lvl="0">
              <a:spcBef>
                <a:spcPct val="20000"/>
              </a:spcBef>
              <a:defRPr/>
            </a:pPr>
            <a:r>
              <a:rPr lang="es-ES" sz="2400" dirty="0">
                <a:solidFill>
                  <a:schemeClr val="bg1"/>
                </a:solidFill>
              </a:rPr>
              <a:t>El Convenio 169 de la OIT establece entre otros el deber para el Estado de Chile de </a:t>
            </a:r>
            <a:r>
              <a:rPr lang="es-ES" sz="2400" b="1" u="sng" dirty="0">
                <a:solidFill>
                  <a:srgbClr val="FF0000"/>
                </a:solidFill>
              </a:rPr>
              <a:t>consultar</a:t>
            </a:r>
            <a:r>
              <a:rPr lang="es-ES" sz="2400" u="sng" dirty="0">
                <a:solidFill>
                  <a:schemeClr val="bg1"/>
                </a:solidFill>
              </a:rPr>
              <a:t> las medidas legislativas y administrativas susceptibles de afectar directamente a los pueblos originarios</a:t>
            </a:r>
            <a:r>
              <a:rPr lang="es-ES" sz="2400" dirty="0">
                <a:solidFill>
                  <a:schemeClr val="bg1"/>
                </a:solidFill>
              </a:rPr>
              <a:t>.</a:t>
            </a:r>
          </a:p>
          <a:p>
            <a:endParaRPr lang="en-US" dirty="0">
              <a:solidFill>
                <a:schemeClr val="bg1"/>
              </a:solidFill>
            </a:endParaRPr>
          </a:p>
        </p:txBody>
      </p:sp>
      <p:pic>
        <p:nvPicPr>
          <p:cNvPr id="5" name="Imagen 4"/>
          <p:cNvPicPr>
            <a:picLocks noChangeAspect="1"/>
          </p:cNvPicPr>
          <p:nvPr/>
        </p:nvPicPr>
        <p:blipFill>
          <a:blip r:embed="rId3"/>
          <a:stretch>
            <a:fillRect/>
          </a:stretch>
        </p:blipFill>
        <p:spPr>
          <a:xfrm>
            <a:off x="5796136" y="2693028"/>
            <a:ext cx="3124090" cy="2815635"/>
          </a:xfrm>
          <a:prstGeom prst="rect">
            <a:avLst/>
          </a:prstGeom>
        </p:spPr>
      </p:pic>
    </p:spTree>
    <p:extLst>
      <p:ext uri="{BB962C8B-B14F-4D97-AF65-F5344CB8AC3E}">
        <p14:creationId xmlns:p14="http://schemas.microsoft.com/office/powerpoint/2010/main" val="331394032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4283968" y="-9178"/>
            <a:ext cx="4118232" cy="6858000"/>
          </a:xfrm>
          <a:prstGeom prst="rect">
            <a:avLst/>
          </a:prstGeom>
        </p:spPr>
      </p:pic>
      <p:sp>
        <p:nvSpPr>
          <p:cNvPr id="6" name="CuadroTexto 5"/>
          <p:cNvSpPr txBox="1"/>
          <p:nvPr/>
        </p:nvSpPr>
        <p:spPr>
          <a:xfrm>
            <a:off x="539552" y="188640"/>
            <a:ext cx="1598771" cy="7017306"/>
          </a:xfrm>
          <a:prstGeom prst="rect">
            <a:avLst/>
          </a:prstGeom>
          <a:noFill/>
        </p:spPr>
        <p:txBody>
          <a:bodyPr wrap="none" rtlCol="0">
            <a:spAutoFit/>
          </a:bodyPr>
          <a:lstStyle/>
          <a:p>
            <a:pPr>
              <a:lnSpc>
                <a:spcPct val="200000"/>
              </a:lnSpc>
            </a:pPr>
            <a:r>
              <a:rPr lang="es-CL" sz="2400" dirty="0" err="1">
                <a:solidFill>
                  <a:schemeClr val="bg1"/>
                </a:solidFill>
              </a:rPr>
              <a:t>Aymara</a:t>
            </a:r>
            <a:endParaRPr lang="es-CL" sz="2400" dirty="0">
              <a:solidFill>
                <a:schemeClr val="bg1"/>
              </a:solidFill>
            </a:endParaRPr>
          </a:p>
          <a:p>
            <a:pPr>
              <a:lnSpc>
                <a:spcPct val="200000"/>
              </a:lnSpc>
            </a:pPr>
            <a:r>
              <a:rPr lang="es-CL" sz="2400" dirty="0">
                <a:solidFill>
                  <a:schemeClr val="bg1"/>
                </a:solidFill>
              </a:rPr>
              <a:t>Quechua</a:t>
            </a:r>
          </a:p>
          <a:p>
            <a:pPr>
              <a:lnSpc>
                <a:spcPct val="200000"/>
              </a:lnSpc>
            </a:pPr>
            <a:r>
              <a:rPr lang="es-CL" sz="2400" dirty="0">
                <a:solidFill>
                  <a:schemeClr val="bg1"/>
                </a:solidFill>
              </a:rPr>
              <a:t>Atacameño</a:t>
            </a:r>
          </a:p>
          <a:p>
            <a:pPr>
              <a:lnSpc>
                <a:spcPct val="200000"/>
              </a:lnSpc>
            </a:pPr>
            <a:r>
              <a:rPr lang="es-CL" sz="2400" dirty="0" err="1">
                <a:solidFill>
                  <a:schemeClr val="bg1"/>
                </a:solidFill>
              </a:rPr>
              <a:t>Kolla</a:t>
            </a:r>
            <a:endParaRPr lang="es-CL" sz="2400" dirty="0">
              <a:solidFill>
                <a:schemeClr val="bg1"/>
              </a:solidFill>
            </a:endParaRPr>
          </a:p>
          <a:p>
            <a:pPr>
              <a:lnSpc>
                <a:spcPct val="200000"/>
              </a:lnSpc>
            </a:pPr>
            <a:r>
              <a:rPr lang="es-CL" sz="2400" dirty="0">
                <a:solidFill>
                  <a:schemeClr val="bg1"/>
                </a:solidFill>
              </a:rPr>
              <a:t>Diaguita</a:t>
            </a:r>
          </a:p>
          <a:p>
            <a:pPr>
              <a:lnSpc>
                <a:spcPct val="200000"/>
              </a:lnSpc>
            </a:pPr>
            <a:r>
              <a:rPr lang="es-CL" sz="2400" dirty="0">
                <a:solidFill>
                  <a:schemeClr val="bg1"/>
                </a:solidFill>
              </a:rPr>
              <a:t>Rapa </a:t>
            </a:r>
            <a:r>
              <a:rPr lang="es-CL" sz="2400" dirty="0" err="1">
                <a:solidFill>
                  <a:schemeClr val="bg1"/>
                </a:solidFill>
              </a:rPr>
              <a:t>Nui</a:t>
            </a:r>
            <a:endParaRPr lang="es-CL" sz="2400" dirty="0">
              <a:solidFill>
                <a:schemeClr val="bg1"/>
              </a:solidFill>
            </a:endParaRPr>
          </a:p>
          <a:p>
            <a:pPr>
              <a:lnSpc>
                <a:spcPct val="200000"/>
              </a:lnSpc>
            </a:pPr>
            <a:r>
              <a:rPr lang="es-CL" sz="2400" dirty="0">
                <a:solidFill>
                  <a:schemeClr val="bg1"/>
                </a:solidFill>
              </a:rPr>
              <a:t>Mapuche</a:t>
            </a:r>
          </a:p>
          <a:p>
            <a:pPr>
              <a:lnSpc>
                <a:spcPct val="200000"/>
              </a:lnSpc>
            </a:pPr>
            <a:r>
              <a:rPr lang="es-CL" sz="2400" dirty="0" err="1">
                <a:solidFill>
                  <a:schemeClr val="bg1"/>
                </a:solidFill>
              </a:rPr>
              <a:t>Yagán</a:t>
            </a:r>
            <a:endParaRPr lang="es-CL" sz="2400" dirty="0">
              <a:solidFill>
                <a:schemeClr val="bg1"/>
              </a:solidFill>
            </a:endParaRPr>
          </a:p>
          <a:p>
            <a:pPr>
              <a:lnSpc>
                <a:spcPct val="200000"/>
              </a:lnSpc>
            </a:pPr>
            <a:r>
              <a:rPr lang="es-CL" sz="2400" dirty="0" err="1">
                <a:solidFill>
                  <a:schemeClr val="bg1"/>
                </a:solidFill>
              </a:rPr>
              <a:t>Kawéskar</a:t>
            </a:r>
            <a:endParaRPr lang="es-CL" dirty="0">
              <a:solidFill>
                <a:schemeClr val="bg1"/>
              </a:solidFill>
            </a:endParaRPr>
          </a:p>
          <a:p>
            <a:endParaRPr lang="es-CL" dirty="0">
              <a:solidFill>
                <a:schemeClr val="bg1"/>
              </a:solidFill>
            </a:endParaRPr>
          </a:p>
        </p:txBody>
      </p:sp>
      <p:sp>
        <p:nvSpPr>
          <p:cNvPr id="7" name="Estrella de 5 puntas 6">
            <a:hlinkClick r:id="rId3" action="ppaction://hlinksldjump"/>
          </p:cNvPr>
          <p:cNvSpPr/>
          <p:nvPr/>
        </p:nvSpPr>
        <p:spPr>
          <a:xfrm>
            <a:off x="2771800" y="6165304"/>
            <a:ext cx="432048" cy="37360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579575672"/>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12563</TotalTime>
  <Words>6982</Words>
  <Application>Microsoft Office PowerPoint</Application>
  <PresentationFormat>Presentación en pantalla (4:3)</PresentationFormat>
  <Paragraphs>836</Paragraphs>
  <Slides>83</Slides>
  <Notes>7</Notes>
  <HiddenSlides>26</HiddenSlides>
  <MMClips>0</MMClips>
  <ScaleCrop>false</ScaleCrop>
  <HeadingPairs>
    <vt:vector size="6" baseType="variant">
      <vt:variant>
        <vt:lpstr>Fuentes usadas</vt:lpstr>
      </vt:variant>
      <vt:variant>
        <vt:i4>14</vt:i4>
      </vt:variant>
      <vt:variant>
        <vt:lpstr>Tema</vt:lpstr>
      </vt:variant>
      <vt:variant>
        <vt:i4>4</vt:i4>
      </vt:variant>
      <vt:variant>
        <vt:lpstr>Títulos de diapositiva</vt:lpstr>
      </vt:variant>
      <vt:variant>
        <vt:i4>83</vt:i4>
      </vt:variant>
    </vt:vector>
  </HeadingPairs>
  <TitlesOfParts>
    <vt:vector size="101" baseType="lpstr">
      <vt:lpstr>SimSun-ExtB</vt:lpstr>
      <vt:lpstr>Amnesty Trade Gothic</vt:lpstr>
      <vt:lpstr>Arial</vt:lpstr>
      <vt:lpstr>Arial Rounded MT Bold</vt:lpstr>
      <vt:lpstr>Calibri</vt:lpstr>
      <vt:lpstr>Calibri Light</vt:lpstr>
      <vt:lpstr>Castellar</vt:lpstr>
      <vt:lpstr>Courier New</vt:lpstr>
      <vt:lpstr>Elephant</vt:lpstr>
      <vt:lpstr>Goudy Stout</vt:lpstr>
      <vt:lpstr>var(--font-primary-bold)</vt:lpstr>
      <vt:lpstr>var(--font-primary-bold-condensed)</vt:lpstr>
      <vt:lpstr>Verdana Bold</vt:lpstr>
      <vt:lpstr>ヒラギノ角ゴ Pro W3</vt:lpstr>
      <vt:lpstr>Tema de Office</vt:lpstr>
      <vt:lpstr>1_Tema de Office</vt:lpstr>
      <vt:lpstr>2_Tema de Office</vt:lpstr>
      <vt:lpstr>3_Tema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RevolucionUnattended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7347538-4</dc:creator>
  <cp:lastModifiedBy>Eduardo</cp:lastModifiedBy>
  <cp:revision>286</cp:revision>
  <dcterms:created xsi:type="dcterms:W3CDTF">2018-04-03T15:51:23Z</dcterms:created>
  <dcterms:modified xsi:type="dcterms:W3CDTF">2024-07-04T13:10:06Z</dcterms:modified>
</cp:coreProperties>
</file>