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618" r:id="rId3"/>
    <p:sldId id="261" r:id="rId4"/>
    <p:sldId id="620" r:id="rId5"/>
    <p:sldId id="619" r:id="rId6"/>
    <p:sldId id="627" r:id="rId7"/>
    <p:sldId id="621" r:id="rId8"/>
    <p:sldId id="628" r:id="rId9"/>
    <p:sldId id="630" r:id="rId10"/>
    <p:sldId id="629" r:id="rId11"/>
    <p:sldId id="623" r:id="rId12"/>
    <p:sldId id="631" r:id="rId13"/>
    <p:sldId id="632" r:id="rId14"/>
    <p:sldId id="267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4630"/>
  </p:normalViewPr>
  <p:slideViewPr>
    <p:cSldViewPr snapToGrid="0" snapToObjects="1">
      <p:cViewPr varScale="1">
        <p:scale>
          <a:sx n="63" d="100"/>
          <a:sy n="63" d="100"/>
        </p:scale>
        <p:origin x="87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4EB9F-7C94-4EC7-9F64-83EB4B9A352B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F1F70-445B-473A-A710-FE1EC1CA99D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03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89631-D2DA-804D-9E7A-8E34730798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EB8C61D-E5E9-714F-9035-A979DC498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FD3300-273D-0B48-9FF4-A7200E0C1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AC14AE-3D85-FB40-82BD-90F668E1A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567CFF-A0B0-4941-83DC-2F75F708C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154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4A5D29-51A5-8C4A-B98E-9268EEF9B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90C885-18E3-704C-83D1-DAEACA8203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C0B3DA-C572-2E40-8A3C-E5576E3DD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F64961-FE3A-4140-AD4B-0D315CC2C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4B6C60-18EC-134C-B3F0-A8B9ADF87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07365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858EFD-0800-8442-88F6-E7DA84A8C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0D85D18-6E7A-B74A-B201-2872B66ED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96293A-A436-0E42-B8F0-36A8737E7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D7C2CE-F416-9248-918C-27921C85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21EF51-5B55-F040-9A98-B29DAACFB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409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99B10E-BA72-C241-8B88-D3258AC3C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F15914-DB17-194D-8413-4042563A40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23FC101-4F64-754F-9BEC-7F59BDCF3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07A50D-79AC-5D47-96F7-A23BE534A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DF1B119-4315-1F46-A8FF-B081E4C74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0060113-1E50-C248-965E-0556FD0AC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85990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8A8C4-BDC3-A949-AE6A-280E640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00EA2E-5888-F344-9B14-B1DE10F5E9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C442B65-8FFE-9746-9FDD-CD12C862E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0B1038D-6523-954F-AFA2-25BE57D2FA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6405EE0-034E-CB49-9EC7-FC566E2673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730BC58-9AEF-9C4D-9874-4D174E5E9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C54B161-CB58-714E-9178-71689B651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24391E5-D168-C94E-8CD2-DE82B132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599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23B7BD-7489-9B4B-AC3B-8DBD5B47B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E970B11-7908-0F42-A10D-51E8C922D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14CF30B-A3AE-D84F-8060-CA5CC3BEA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EA2D4D0-3443-7540-8A00-6B024480D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017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EEC4BEC-01E9-274B-A911-70C78C98E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D19A91E-1C94-9F41-B912-815465250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50AD27C-C924-7C4D-952B-0A7DD1053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2678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917BCC-EE89-464B-85A7-D1F49FF73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38CDCD6-C997-A244-B5F9-60A35B65F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E473AB6-DEA6-A54B-9A02-6D4DB482B8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10E5540-F98D-AC47-9F28-21855D84B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384AB9C-18DC-9346-B815-105854D24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98FF841-4F03-B74C-AC6E-E19A5D816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7602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4ADBD4-D43F-1D46-902C-A7898A3D1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1EBB890-7C12-B942-A243-8FDE9154CB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BF5DDB9-CF0D-3E4B-8715-0B20DD229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2D5784-32E6-9D46-AE9A-027FE2D4C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F18357-A1EB-9A4A-B14C-7BF87EEDC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6DD24A0-9D36-DC48-8B91-4ED965148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9359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4915EB-4890-9E43-8B99-552ACE5FE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45D1E31-F1D7-0B4B-9209-3A8BD7778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8A2E619-3835-8F48-AA9E-F0E415C0E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82E628-BD9E-1840-BE67-9F9FAC1E7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533312-8CC4-7A47-A685-0F06C4BD3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0604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EC0FDE8-E4CC-4247-88DA-557DFDC43B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D47F2D1-1448-2043-9D4B-C8D5996ED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681E0D-B895-224E-84D4-C39EA173D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E5FCFF-1228-4644-A51C-949EB9F30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4A9BE1-0060-F747-B371-BD46BC402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4980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7F9FD04-7B17-E14B-9DB6-F32CE51DA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F771698-9A86-A942-B99C-B5468C64A4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7CD347-3927-1A45-934A-B35EDC103D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EA773-1C9E-A647-B992-8BB016B01CB3}" type="datetimeFigureOut">
              <a:rPr lang="es-CL" smtClean="0"/>
              <a:t>14-10-2022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56816B-B6D3-7148-A5C9-80BE223258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F9FFA8E-9CC9-0C4C-8C61-931186EEF8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4DA73-E767-2F43-BC1D-CC830B07FE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2088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DCB6D-5858-CB48-AAEE-016B393D2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4857" y="121145"/>
            <a:ext cx="9942286" cy="2387600"/>
          </a:xfrm>
        </p:spPr>
        <p:txBody>
          <a:bodyPr anchor="ctr">
            <a:normAutofit/>
          </a:bodyPr>
          <a:lstStyle/>
          <a:p>
            <a:r>
              <a:rPr lang="es-CL" sz="4900" dirty="0">
                <a:solidFill>
                  <a:srgbClr val="002060"/>
                </a:solidFill>
                <a:latin typeface="Arial Black" panose="020B0A04020102020204" pitchFamily="34" charset="0"/>
              </a:rPr>
              <a:t>“COMUNICACIONES DE COMBATE</a:t>
            </a:r>
            <a:r>
              <a:rPr lang="es-CL" dirty="0">
                <a:solidFill>
                  <a:srgbClr val="002060"/>
                </a:solidFill>
                <a:latin typeface="Arial Black" panose="020B0A04020102020204" pitchFamily="34" charset="0"/>
              </a:rPr>
              <a:t>”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4DD303-4C37-9A4C-A89B-1E7BD109E80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A3D3D328-48CB-0745-A6BB-A9F63093371B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DC1B40CD-8808-244F-B2C9-234EAB5D3A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99E54FEA-5B0B-DE40-9175-9F67DE84B2DB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328" y="2198983"/>
            <a:ext cx="4156960" cy="276975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0288" y="2193916"/>
            <a:ext cx="6593670" cy="2769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/>
          <p:cNvSpPr txBox="1"/>
          <p:nvPr/>
        </p:nvSpPr>
        <p:spPr>
          <a:xfrm>
            <a:off x="9255563" y="5194976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T1 IM J. REINIKE L.</a:t>
            </a:r>
          </a:p>
          <a:p>
            <a:pPr algn="ctr"/>
            <a:r>
              <a:rPr lang="es-CL" dirty="0"/>
              <a:t>PROFESOR</a:t>
            </a:r>
          </a:p>
        </p:txBody>
      </p:sp>
    </p:spTree>
    <p:extLst>
      <p:ext uri="{BB962C8B-B14F-4D97-AF65-F5344CB8AC3E}">
        <p14:creationId xmlns:p14="http://schemas.microsoft.com/office/powerpoint/2010/main" val="2303152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DCB6D-5858-CB48-AAEE-016B393D2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3195" y="345252"/>
            <a:ext cx="9942286" cy="455445"/>
          </a:xfrm>
        </p:spPr>
        <p:txBody>
          <a:bodyPr anchor="ctr">
            <a:normAutofit fontScale="90000"/>
          </a:bodyPr>
          <a:lstStyle/>
          <a:p>
            <a:r>
              <a:rPr lang="es-CL" sz="3200" dirty="0">
                <a:solidFill>
                  <a:srgbClr val="002060"/>
                </a:solidFill>
                <a:latin typeface="Arial Black" panose="020B0A04020102020204" pitchFamily="34" charset="0"/>
              </a:rPr>
              <a:t>“COMUNICACIONES”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4DD303-4C37-9A4C-A89B-1E7BD109E80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A3D3D328-48CB-0745-A6BB-A9F63093371B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DC1B40CD-8808-244F-B2C9-234EAB5D3A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99E54FEA-5B0B-DE40-9175-9F67DE84B2DB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2392363" y="1854176"/>
            <a:ext cx="7632700" cy="369887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1.   INTRODUCCIÓN A LAS COMUNICACIONES. </a:t>
            </a:r>
            <a:r>
              <a:rPr lang="es-ES" altLang="es-CL" sz="1400" b="1">
                <a:solidFill>
                  <a:srgbClr val="FFFF00"/>
                </a:solidFill>
              </a:rPr>
              <a:t>(8 HORAS)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2392363" y="2592362"/>
            <a:ext cx="7632700" cy="368300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2.   RADIOCOMUNICACIONES. </a:t>
            </a:r>
            <a:r>
              <a:rPr lang="es-ES" altLang="es-CL" sz="1400" b="1">
                <a:solidFill>
                  <a:srgbClr val="FFFF00"/>
                </a:solidFill>
              </a:rPr>
              <a:t>(14 + 2 HORAS)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2392363" y="3330550"/>
            <a:ext cx="7632700" cy="368300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3.   PROCEDIMIENTOS DE COMUNICACIONES. </a:t>
            </a:r>
            <a:r>
              <a:rPr lang="es-ES" altLang="es-CL" sz="1400" b="1">
                <a:solidFill>
                  <a:srgbClr val="FFFF00"/>
                </a:solidFill>
              </a:rPr>
              <a:t>(14 + 2 HORAS)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2392363" y="4068737"/>
            <a:ext cx="7632700" cy="368300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4.   REDES DE COMUNICACIONES. </a:t>
            </a:r>
            <a:r>
              <a:rPr lang="es-ES" altLang="es-CL" sz="1400" b="1">
                <a:solidFill>
                  <a:srgbClr val="FFFF00"/>
                </a:solidFill>
              </a:rPr>
              <a:t>(14 HORAS)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16" name="Right Arrow 1"/>
          <p:cNvSpPr/>
          <p:nvPr/>
        </p:nvSpPr>
        <p:spPr>
          <a:xfrm>
            <a:off x="1560512" y="4805338"/>
            <a:ext cx="606425" cy="3698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2392363" y="4805337"/>
            <a:ext cx="7632700" cy="369888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5.   GUERRA ELECTRÓNICA DE COMUNICACIONES. </a:t>
            </a:r>
            <a:r>
              <a:rPr lang="es-ES" altLang="es-CL" sz="1400" b="1">
                <a:solidFill>
                  <a:srgbClr val="FFFF00"/>
                </a:solidFill>
              </a:rPr>
              <a:t>(12 + 2 H)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88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9" name="Título 1">
            <a:extLst>
              <a:ext uri="{FF2B5EF4-FFF2-40B4-BE49-F238E27FC236}">
                <a16:creationId xmlns:a16="http://schemas.microsoft.com/office/drawing/2014/main" id="{FFA12936-98AD-7246-B82E-71E1481D1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39" y="47876"/>
            <a:ext cx="10515600" cy="1325563"/>
          </a:xfrm>
        </p:spPr>
        <p:txBody>
          <a:bodyPr/>
          <a:lstStyle/>
          <a:p>
            <a:pPr algn="ctr"/>
            <a:r>
              <a:rPr lang="es-ES" b="1" dirty="0"/>
              <a:t>OBJETIVOS Y C</a:t>
            </a:r>
            <a:r>
              <a:rPr lang="es-CL" b="1" dirty="0"/>
              <a:t>ONTENIDOS</a:t>
            </a:r>
          </a:p>
        </p:txBody>
      </p: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17">
            <a:extLst>
              <a:ext uri="{FF2B5EF4-FFF2-40B4-BE49-F238E27FC236}">
                <a16:creationId xmlns:a16="http://schemas.microsoft.com/office/drawing/2014/main" id="{D7978CFB-233E-4024-B31B-3D44846DC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744" y="1208498"/>
            <a:ext cx="11208511" cy="4724370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es-MX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OBJETIVOS DE LA UT, REFERIDOS A LA COMPRENSIÓN DE TEXTOS:</a:t>
            </a:r>
          </a:p>
          <a:p>
            <a:pPr marL="342900" indent="-342900" algn="just" eaLnBrk="1" hangingPunct="1">
              <a:spcBef>
                <a:spcPct val="50000"/>
              </a:spcBef>
              <a:buFont typeface="+mj-lt"/>
              <a:buAutoNum type="alphaLcPeriod"/>
              <a:defRPr/>
            </a:pPr>
            <a:r>
              <a:rPr lang="es-ES" altLang="es-CL" sz="1600" dirty="0">
                <a:latin typeface="Arial" panose="020B0604020202020204" pitchFamily="34" charset="0"/>
                <a:cs typeface="Arial" panose="020B0604020202020204" pitchFamily="34" charset="0"/>
              </a:rPr>
              <a:t>Reconocer los significados de los términos empleados en la Guerra Electrónica.</a:t>
            </a:r>
          </a:p>
          <a:p>
            <a:pPr marL="342900" indent="-342900" algn="just" eaLnBrk="1" hangingPunct="1">
              <a:spcBef>
                <a:spcPct val="50000"/>
              </a:spcBef>
              <a:buFont typeface="+mj-lt"/>
              <a:buAutoNum type="alphaLcPeriod"/>
              <a:defRPr/>
            </a:pPr>
            <a:r>
              <a:rPr lang="es-ES" altLang="es-CL" sz="1600" dirty="0">
                <a:latin typeface="Arial" panose="020B0604020202020204" pitchFamily="34" charset="0"/>
                <a:cs typeface="Arial" panose="020B0604020202020204" pitchFamily="34" charset="0"/>
              </a:rPr>
              <a:t>Seleccionar los conceptos e ideas más relevantes relacionadas con la Guerra Electrónica de Telecomunicaciones</a:t>
            </a:r>
          </a:p>
          <a:p>
            <a:pPr marL="342900" indent="-342900" algn="just" eaLnBrk="1" hangingPunct="1">
              <a:spcBef>
                <a:spcPct val="50000"/>
              </a:spcBef>
              <a:buFont typeface="+mj-lt"/>
              <a:buAutoNum type="alphaLcPeriod"/>
              <a:defRPr/>
            </a:pPr>
            <a:r>
              <a:rPr lang="es-ES" altLang="es-CL" sz="1600" dirty="0">
                <a:latin typeface="Arial" panose="020B0604020202020204" pitchFamily="34" charset="0"/>
                <a:cs typeface="Arial" panose="020B0604020202020204" pitchFamily="34" charset="0"/>
              </a:rPr>
              <a:t>Establecer las relaciones entre las diferentes actividades de la Guerra Electrónica de Telecomunicaciones.</a:t>
            </a:r>
          </a:p>
          <a:p>
            <a:pPr algn="just" eaLnBrk="1" hangingPunct="1">
              <a:spcBef>
                <a:spcPct val="50000"/>
              </a:spcBef>
              <a:defRPr/>
            </a:pPr>
            <a:r>
              <a:rPr lang="es-MX" alt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CONTENIDOS:</a:t>
            </a:r>
          </a:p>
          <a:p>
            <a:pPr marL="342900" indent="-342900" algn="just" eaLnBrk="1" hangingPunct="1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MX" altLang="es-CL" sz="1400" b="1" dirty="0"/>
              <a:t>Guerra Electrónica.</a:t>
            </a:r>
          </a:p>
          <a:p>
            <a:pPr marL="1082675" lvl="1" indent="-342900" algn="just" eaLnBrk="1" hangingPunct="1">
              <a:spcBef>
                <a:spcPct val="50000"/>
              </a:spcBef>
              <a:buFont typeface="+mj-lt"/>
              <a:buAutoNum type="alphaLcPeriod"/>
              <a:defRPr/>
            </a:pPr>
            <a:r>
              <a:rPr lang="es-MX" altLang="es-CL" sz="1400" dirty="0"/>
              <a:t>Definiciones.</a:t>
            </a:r>
          </a:p>
          <a:p>
            <a:pPr marL="1082675" lvl="1" indent="-342900" algn="just" eaLnBrk="1" hangingPunct="1">
              <a:spcBef>
                <a:spcPct val="50000"/>
              </a:spcBef>
              <a:buFont typeface="+mj-lt"/>
              <a:buAutoNum type="alphaLcPeriod"/>
              <a:defRPr/>
            </a:pPr>
            <a:r>
              <a:rPr lang="es-MX" altLang="es-CL" sz="1400" dirty="0"/>
              <a:t>Fines y funciones</a:t>
            </a:r>
            <a:r>
              <a:rPr lang="es-MX" altLang="es-CL" sz="1400" b="1" dirty="0"/>
              <a:t>.</a:t>
            </a:r>
          </a:p>
          <a:p>
            <a:pPr marL="342900" indent="-342900" algn="just" eaLnBrk="1" hangingPunct="1">
              <a:spcBef>
                <a:spcPct val="50000"/>
              </a:spcBef>
              <a:buFont typeface="+mj-lt"/>
              <a:buAutoNum type="arabicPeriod" startAt="2"/>
              <a:defRPr/>
            </a:pPr>
            <a:r>
              <a:rPr lang="es-MX" altLang="es-CL" sz="1400" b="1" dirty="0"/>
              <a:t>Actividades de Guerra Electrónica.</a:t>
            </a:r>
          </a:p>
          <a:p>
            <a:pPr marL="1085850" lvl="1" indent="-342900" algn="just" eaLnBrk="1" hangingPunct="1">
              <a:spcBef>
                <a:spcPct val="50000"/>
              </a:spcBef>
              <a:buFont typeface="+mj-lt"/>
              <a:buAutoNum type="alphaLcPeriod"/>
              <a:defRPr/>
            </a:pPr>
            <a:r>
              <a:rPr lang="es-MX" altLang="es-CL" sz="1400" dirty="0"/>
              <a:t>Medidas de Apoyo Electrónico.</a:t>
            </a:r>
          </a:p>
          <a:p>
            <a:pPr marL="1085850" lvl="1" indent="-342900" algn="just" eaLnBrk="1" hangingPunct="1">
              <a:spcBef>
                <a:spcPct val="50000"/>
              </a:spcBef>
              <a:buFont typeface="+mj-lt"/>
              <a:buAutoNum type="alphaLcPeriod"/>
              <a:defRPr/>
            </a:pPr>
            <a:r>
              <a:rPr lang="es-MX" altLang="es-CL" sz="1400" dirty="0"/>
              <a:t>Contramedidas Electrónicas.</a:t>
            </a:r>
          </a:p>
          <a:p>
            <a:pPr marL="1085850" lvl="1" indent="-342900" algn="just" eaLnBrk="1" hangingPunct="1">
              <a:spcBef>
                <a:spcPct val="50000"/>
              </a:spcBef>
              <a:buFont typeface="+mj-lt"/>
              <a:buAutoNum type="alphaLcPeriod"/>
              <a:defRPr/>
            </a:pPr>
            <a:r>
              <a:rPr lang="es-MX" altLang="es-CL" sz="1400" dirty="0"/>
              <a:t>Contra – Contramedidas Electrónicas.</a:t>
            </a:r>
          </a:p>
          <a:p>
            <a:pPr algn="just" eaLnBrk="1" hangingPunct="1">
              <a:spcBef>
                <a:spcPct val="50000"/>
              </a:spcBef>
              <a:defRPr/>
            </a:pPr>
            <a:endParaRPr lang="es-MX" altLang="es-CL" sz="1400" b="1" dirty="0"/>
          </a:p>
          <a:p>
            <a:pPr algn="just" eaLnBrk="1" hangingPunct="1">
              <a:spcBef>
                <a:spcPct val="50000"/>
              </a:spcBef>
              <a:defRPr/>
            </a:pPr>
            <a:r>
              <a:rPr lang="es-MX" altLang="es-CL" sz="1400" b="1" i="1" dirty="0"/>
              <a:t>BIBLIOGRAFÍA: 	CAI 7-1 «Material de Comunicaciones»</a:t>
            </a:r>
          </a:p>
        </p:txBody>
      </p:sp>
    </p:spTree>
    <p:extLst>
      <p:ext uri="{BB962C8B-B14F-4D97-AF65-F5344CB8AC3E}">
        <p14:creationId xmlns:p14="http://schemas.microsoft.com/office/powerpoint/2010/main" val="2560207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>
            <a:extLst>
              <a:ext uri="{FF2B5EF4-FFF2-40B4-BE49-F238E27FC236}">
                <a16:creationId xmlns:a16="http://schemas.microsoft.com/office/drawing/2014/main" id="{CFAACA38-85FC-46D0-92DF-4996B383C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9960" y="1396827"/>
            <a:ext cx="8092556" cy="2708434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marL="176213" indent="-1762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65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L" sz="2000" dirty="0"/>
              <a:t>  conjunto de acciones militares que se desarrollan en los campos estratégicos, operativos y tácticos, que tienen por objeto obtener información, negar al máximo las posibilidades de utilización del espectro electromagnético por parte del enemigo y asegurar su uso a las fuerzas propias.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L" sz="2000" dirty="0"/>
              <a:t>	Se deberá tener en consideración que la GE, se caracteriza por ser una actividad militar permanente, desde tiempo de paz, particularmente en lo referente a las telecomunicaciones.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11B7150-C59F-451E-99E5-49A55EE95E63}"/>
              </a:ext>
            </a:extLst>
          </p:cNvPr>
          <p:cNvSpPr txBox="1"/>
          <p:nvPr/>
        </p:nvSpPr>
        <p:spPr>
          <a:xfrm>
            <a:off x="647244" y="1422259"/>
            <a:ext cx="2742853" cy="707886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rgbClr val="002060"/>
                </a:solidFill>
              </a:rPr>
              <a:t>Guerra Electrónica </a:t>
            </a:r>
          </a:p>
          <a:p>
            <a:pPr algn="ctr"/>
            <a:r>
              <a:rPr lang="es-CL" sz="2000" b="1" dirty="0">
                <a:solidFill>
                  <a:srgbClr val="002060"/>
                </a:solidFill>
              </a:rPr>
              <a:t>(GE/EW) </a:t>
            </a:r>
          </a:p>
        </p:txBody>
      </p:sp>
      <p:sp>
        <p:nvSpPr>
          <p:cNvPr id="7" name="Flecha: a la derecha con muesca 6">
            <a:extLst>
              <a:ext uri="{FF2B5EF4-FFF2-40B4-BE49-F238E27FC236}">
                <a16:creationId xmlns:a16="http://schemas.microsoft.com/office/drawing/2014/main" id="{20C12768-390A-4890-8D0E-6A17C4F6F8B5}"/>
              </a:ext>
            </a:extLst>
          </p:cNvPr>
          <p:cNvSpPr/>
          <p:nvPr/>
        </p:nvSpPr>
        <p:spPr>
          <a:xfrm rot="5400000">
            <a:off x="7131058" y="4456694"/>
            <a:ext cx="1359671" cy="1151013"/>
          </a:xfrm>
          <a:prstGeom prst="notchedRightArrow">
            <a:avLst/>
          </a:prstGeom>
          <a:solidFill>
            <a:srgbClr val="00206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161" y="2223936"/>
            <a:ext cx="2883936" cy="1921547"/>
          </a:xfrm>
          <a:prstGeom prst="rect">
            <a:avLst/>
          </a:prstGeom>
        </p:spPr>
      </p:pic>
      <p:sp>
        <p:nvSpPr>
          <p:cNvPr id="19" name="Título 1">
            <a:extLst>
              <a:ext uri="{FF2B5EF4-FFF2-40B4-BE49-F238E27FC236}">
                <a16:creationId xmlns:a16="http://schemas.microsoft.com/office/drawing/2014/main" id="{191F4AC3-8E90-CB19-D1F2-D54F8F818F06}"/>
              </a:ext>
            </a:extLst>
          </p:cNvPr>
          <p:cNvSpPr txBox="1">
            <a:spLocks/>
          </p:cNvSpPr>
          <p:nvPr/>
        </p:nvSpPr>
        <p:spPr>
          <a:xfrm>
            <a:off x="786539" y="-12171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700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5">
            <a:extLst>
              <a:ext uri="{FF2B5EF4-FFF2-40B4-BE49-F238E27FC236}">
                <a16:creationId xmlns:a16="http://schemas.microsoft.com/office/drawing/2014/main" id="{A02B33F6-625F-3AF4-0FC8-DA7747BE0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500" y="1685967"/>
            <a:ext cx="10957676" cy="37856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9388" indent="-1793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s-ES" altLang="es-CL" sz="2400" dirty="0"/>
              <a:t>Determinación de la existencia, localización, disposición y amenaza potencial y real de todas las armas, sensores y sistemas de comunicaciones que empleen radiaciones electromagnéticas. </a:t>
            </a:r>
          </a:p>
          <a:p>
            <a:pPr marL="342900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s-ES" altLang="es-CL" sz="2400" dirty="0"/>
              <a:t>Imposibilitar el uso efectivo del sistema electromagnético del enemigo, destruyéndolo o haciéndolo inefectivo mediante un adecuado empleo del sistema de contramedidas electrónicas propias.</a:t>
            </a:r>
            <a:r>
              <a:rPr lang="es-ES" altLang="es-CL" sz="2400" b="1" dirty="0"/>
              <a:t> </a:t>
            </a:r>
          </a:p>
          <a:p>
            <a:pPr marL="342900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s-ES" altLang="es-CL" sz="2400" dirty="0"/>
              <a:t>Asegurar la efectividad y seguridad de la capacidad electrónica propia, impidiendo o afectando al menos, cualquier acción emprendida por el enemigo, para afectar las comunicaciones propias. </a:t>
            </a:r>
            <a:endParaRPr lang="es-ES" altLang="es-CL" sz="2400" b="1" dirty="0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ABCAB9E2-CBDF-30BE-6455-134008963D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-5682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982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5">
            <a:extLst>
              <a:ext uri="{FF2B5EF4-FFF2-40B4-BE49-F238E27FC236}">
                <a16:creationId xmlns:a16="http://schemas.microsoft.com/office/drawing/2014/main" id="{820AA6EF-D414-7E56-2230-E7A789631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209" y="3486157"/>
            <a:ext cx="7618891" cy="27084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L" sz="2000" dirty="0"/>
              <a:t>Detección, Identificación.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L" sz="2000" dirty="0"/>
              <a:t>Interferencia (</a:t>
            </a:r>
            <a:r>
              <a:rPr lang="es-ES" altLang="es-CL" sz="2000" dirty="0" err="1"/>
              <a:t>Jamming</a:t>
            </a:r>
            <a:r>
              <a:rPr lang="es-ES" altLang="es-CL" sz="2000" dirty="0"/>
              <a:t>), Bloqueo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L" sz="2000" dirty="0"/>
              <a:t>Engaño, Decepción.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L" sz="2000" dirty="0"/>
              <a:t>Obtención de Inteligencia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L" sz="2000" dirty="0"/>
              <a:t>Posicionamiento o Radiolocalización (R.G.)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L" sz="2000" dirty="0"/>
              <a:t>Planes “EMCON” o de Control de Emisiones.</a:t>
            </a:r>
            <a:endParaRPr lang="es-ES" altLang="es-CL" sz="2000" b="1" dirty="0"/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F4367900-4E91-9ADF-ED23-A25F43534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161" y="1663403"/>
            <a:ext cx="7637940" cy="13234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s-ES" altLang="es-CL" sz="2000" b="1" dirty="0"/>
              <a:t>  </a:t>
            </a:r>
            <a:r>
              <a:rPr lang="es-ES" altLang="es-CL" sz="2000" dirty="0"/>
              <a:t>MEDIDAS DE APOYO ELECTRÓNICO (MAE)</a:t>
            </a:r>
          </a:p>
          <a:p>
            <a:pPr algn="just"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s-ES" altLang="es-CL" sz="2000" dirty="0"/>
              <a:t>CONTRAMEDIDAS ELECTRÓNICAS (CME)</a:t>
            </a:r>
          </a:p>
          <a:p>
            <a:pPr algn="just"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es-ES" altLang="es-CL" sz="2000" dirty="0"/>
              <a:t>CONTRA CONTRAMEDIDAS ELECTRÓNICAS (CCME)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DB2F164-4079-60D7-3522-7DFE1549E48F}"/>
              </a:ext>
            </a:extLst>
          </p:cNvPr>
          <p:cNvSpPr txBox="1"/>
          <p:nvPr/>
        </p:nvSpPr>
        <p:spPr>
          <a:xfrm>
            <a:off x="506161" y="1233625"/>
            <a:ext cx="4787336" cy="40011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002060"/>
                </a:solidFill>
              </a:rPr>
              <a:t>ACTIVIDADES DE GE</a:t>
            </a:r>
            <a:endParaRPr lang="es-CL" sz="2000" b="1" dirty="0">
              <a:solidFill>
                <a:srgbClr val="002060"/>
              </a:solidFill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EB50BF8-1452-B568-B31F-53CC58D425FB}"/>
              </a:ext>
            </a:extLst>
          </p:cNvPr>
          <p:cNvSpPr txBox="1"/>
          <p:nvPr/>
        </p:nvSpPr>
        <p:spPr>
          <a:xfrm>
            <a:off x="525210" y="3081550"/>
            <a:ext cx="4768287" cy="400110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002060"/>
                </a:solidFill>
              </a:rPr>
              <a:t>FUNCIONES QUE CUMPLE</a:t>
            </a:r>
            <a:endParaRPr lang="es-CL" sz="2000" b="1" dirty="0">
              <a:solidFill>
                <a:srgbClr val="002060"/>
              </a:solidFill>
            </a:endParaRP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7171B018-1193-D3F6-D3AC-1DB7436D5A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638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753615D9-64F6-38CF-4EB1-D424F82F2FDA}"/>
              </a:ext>
            </a:extLst>
          </p:cNvPr>
          <p:cNvSpPr txBox="1"/>
          <p:nvPr/>
        </p:nvSpPr>
        <p:spPr>
          <a:xfrm>
            <a:off x="242384" y="1226593"/>
            <a:ext cx="2960823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ACTIVIDADES DE GE</a:t>
            </a:r>
            <a:endParaRPr lang="es-CL" sz="2400" b="1" dirty="0">
              <a:solidFill>
                <a:srgbClr val="002060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DF19A1A-636E-8E5C-295A-48315B44F2E6}"/>
              </a:ext>
            </a:extLst>
          </p:cNvPr>
          <p:cNvSpPr txBox="1"/>
          <p:nvPr/>
        </p:nvSpPr>
        <p:spPr>
          <a:xfrm>
            <a:off x="242384" y="1836205"/>
            <a:ext cx="6382319" cy="5232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</a:rPr>
              <a:t>Medidas de Apoyo Electrónico (MAE)</a:t>
            </a: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ACA26FB5-0B25-A308-EE7B-802A80E0BF5B}"/>
              </a:ext>
            </a:extLst>
          </p:cNvPr>
          <p:cNvSpPr txBox="1">
            <a:spLocks/>
          </p:cNvSpPr>
          <p:nvPr/>
        </p:nvSpPr>
        <p:spPr>
          <a:xfrm>
            <a:off x="786539" y="-12171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6" name="Text Box 5">
            <a:extLst>
              <a:ext uri="{FF2B5EF4-FFF2-40B4-BE49-F238E27FC236}">
                <a16:creationId xmlns:a16="http://schemas.microsoft.com/office/drawing/2014/main" id="{4DE20A24-7C49-9506-E1B9-31C92F05E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384" y="2656478"/>
            <a:ext cx="7993062" cy="28623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L" sz="2000" b="1" dirty="0"/>
              <a:t>	</a:t>
            </a:r>
            <a:r>
              <a:rPr lang="es-ES" altLang="es-CL" sz="2400" dirty="0"/>
              <a:t>Acciones de GE destinadas a la búsqueda, interceptación, identificación y/o localización de las fuentes de radiación de energía electromagnética enemigas, con el objeto de explotarlas en beneficio de todo tipo de operación militar propia.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L" sz="2400" dirty="0"/>
              <a:t>	Esta actividad es pasiva y se realiza normalmente empleando sensores sofisticados.</a:t>
            </a:r>
            <a:endParaRPr lang="es-ES" altLang="es-CL" sz="2400" b="1" dirty="0"/>
          </a:p>
        </p:txBody>
      </p:sp>
      <p:pic>
        <p:nvPicPr>
          <p:cNvPr id="20" name="Picture 458" descr="antena1">
            <a:extLst>
              <a:ext uri="{FF2B5EF4-FFF2-40B4-BE49-F238E27FC236}">
                <a16:creationId xmlns:a16="http://schemas.microsoft.com/office/drawing/2014/main" id="{E1381CB3-A542-6808-AA53-18A2832C3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960" y="2656478"/>
            <a:ext cx="3482701" cy="28623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692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753615D9-64F6-38CF-4EB1-D424F82F2FDA}"/>
              </a:ext>
            </a:extLst>
          </p:cNvPr>
          <p:cNvSpPr txBox="1"/>
          <p:nvPr/>
        </p:nvSpPr>
        <p:spPr>
          <a:xfrm>
            <a:off x="242384" y="1226593"/>
            <a:ext cx="2960823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ACTIVIDADES DE GE</a:t>
            </a:r>
            <a:endParaRPr lang="es-CL" sz="2400" b="1" dirty="0">
              <a:solidFill>
                <a:srgbClr val="002060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DF19A1A-636E-8E5C-295A-48315B44F2E6}"/>
              </a:ext>
            </a:extLst>
          </p:cNvPr>
          <p:cNvSpPr txBox="1"/>
          <p:nvPr/>
        </p:nvSpPr>
        <p:spPr>
          <a:xfrm>
            <a:off x="242384" y="1942554"/>
            <a:ext cx="6382319" cy="5232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</a:rPr>
              <a:t>Contramedidas electrónicas (CME)</a:t>
            </a: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ACA26FB5-0B25-A308-EE7B-802A80E0BF5B}"/>
              </a:ext>
            </a:extLst>
          </p:cNvPr>
          <p:cNvSpPr txBox="1">
            <a:spLocks/>
          </p:cNvSpPr>
          <p:nvPr/>
        </p:nvSpPr>
        <p:spPr>
          <a:xfrm>
            <a:off x="786539" y="-12171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0631A612-3AD0-ACBD-DBBD-C0290D7B4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384" y="2720070"/>
            <a:ext cx="11340132" cy="28623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L" sz="2000" b="1" dirty="0"/>
              <a:t>	</a:t>
            </a:r>
            <a:r>
              <a:rPr lang="es-ES" altLang="es-CL" sz="2000" dirty="0"/>
              <a:t>Las CME esta actividad es una medida «activa». Son aquellas acciones encaminadas a prevenir o reducir el uso eficaz del espectro electromagnético por parte del enemigo.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L" sz="2000" dirty="0"/>
              <a:t>	El empleo de CME implica la ejecución previa y/o simultánea de acciones de MAE, lo que exige disponer de equipos de interceptación y/o análisis técnico eficientes y saber utilizarlos.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L" sz="2000" dirty="0"/>
              <a:t>	Es imprescindible tener en consideración que las CME pueden causar interferencias a los equipos de comunicaciones propios. Por lo que sólo se efectuará CME contra los equipos y/o estaciones enemigas de las cuales se sospeche “con fundamento” que le están proporcionando un servicio importante.</a:t>
            </a:r>
            <a:endParaRPr lang="es-ES" altLang="es-CL" sz="2000" b="1" dirty="0"/>
          </a:p>
        </p:txBody>
      </p:sp>
    </p:spTree>
    <p:extLst>
      <p:ext uri="{BB962C8B-B14F-4D97-AF65-F5344CB8AC3E}">
        <p14:creationId xmlns:p14="http://schemas.microsoft.com/office/powerpoint/2010/main" val="3921240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2DF19A1A-636E-8E5C-295A-48315B44F2E6}"/>
              </a:ext>
            </a:extLst>
          </p:cNvPr>
          <p:cNvSpPr txBox="1"/>
          <p:nvPr/>
        </p:nvSpPr>
        <p:spPr>
          <a:xfrm>
            <a:off x="280080" y="3590744"/>
            <a:ext cx="3958889" cy="5232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</a:rPr>
              <a:t>Clasificación de las CME</a:t>
            </a: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ACA26FB5-0B25-A308-EE7B-802A80E0BF5B}"/>
              </a:ext>
            </a:extLst>
          </p:cNvPr>
          <p:cNvSpPr txBox="1">
            <a:spLocks/>
          </p:cNvSpPr>
          <p:nvPr/>
        </p:nvSpPr>
        <p:spPr>
          <a:xfrm>
            <a:off x="786539" y="-12171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DAE43F65-68AB-F165-3C40-38CA8EFB91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040" y="1213373"/>
            <a:ext cx="7438576" cy="50167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just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ES" altLang="es-CL" sz="2000" b="1" dirty="0"/>
              <a:t>Perturbación (</a:t>
            </a:r>
            <a:r>
              <a:rPr lang="es-ES" altLang="es-CL" sz="2000" b="1" dirty="0" err="1"/>
              <a:t>Jamming</a:t>
            </a:r>
            <a:r>
              <a:rPr lang="es-ES" altLang="es-CL" sz="2000" b="1" dirty="0"/>
              <a:t> o interferencia)</a:t>
            </a:r>
          </a:p>
          <a:p>
            <a:pPr lvl="2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dirty="0"/>
              <a:t>Electrónica</a:t>
            </a:r>
          </a:p>
          <a:p>
            <a:pPr lvl="2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dirty="0"/>
              <a:t>Ofensiva (Radares)</a:t>
            </a:r>
          </a:p>
          <a:p>
            <a:pPr lvl="2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dirty="0"/>
              <a:t>No electrónica (</a:t>
            </a:r>
            <a:r>
              <a:rPr lang="es-ES" altLang="es-CL" sz="2000" dirty="0" err="1"/>
              <a:t>chaffs</a:t>
            </a:r>
            <a:r>
              <a:rPr lang="es-ES" altLang="es-CL" sz="2000" dirty="0"/>
              <a:t> y otros ingenios reflectantes)</a:t>
            </a:r>
          </a:p>
          <a:p>
            <a:pPr marL="457200" indent="-457200" algn="just" eaLnBrk="1" hangingPunct="1">
              <a:spcBef>
                <a:spcPct val="50000"/>
              </a:spcBef>
              <a:buFont typeface="+mj-lt"/>
              <a:buAutoNum type="arabicPeriod"/>
            </a:pPr>
            <a:r>
              <a:rPr lang="es-ES" altLang="es-CL" sz="2000" b="1" dirty="0"/>
              <a:t>Decepción</a:t>
            </a:r>
          </a:p>
          <a:p>
            <a:pPr lvl="2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b="1" dirty="0"/>
              <a:t>Operativa</a:t>
            </a:r>
          </a:p>
          <a:p>
            <a:pPr lvl="2" algn="just" eaLnBrk="1" hangingPunct="1">
              <a:spcBef>
                <a:spcPct val="50000"/>
              </a:spcBef>
            </a:pPr>
            <a:r>
              <a:rPr lang="es-ES" altLang="es-CL" sz="2000" dirty="0"/>
              <a:t>	Manipulativa : Transmisión de información falsa.</a:t>
            </a:r>
          </a:p>
          <a:p>
            <a:pPr lvl="2" algn="just" eaLnBrk="1" hangingPunct="1">
              <a:spcBef>
                <a:spcPct val="50000"/>
              </a:spcBef>
            </a:pPr>
            <a:r>
              <a:rPr lang="es-ES" altLang="es-CL" sz="2000" dirty="0"/>
              <a:t>	</a:t>
            </a:r>
            <a:r>
              <a:rPr lang="es-ES" altLang="es-CL" sz="2000" dirty="0" err="1"/>
              <a:t>Simulativa</a:t>
            </a:r>
            <a:r>
              <a:rPr lang="es-ES" altLang="es-CL" sz="2000" dirty="0"/>
              <a:t>  : Simular unidades, instalaciones, actividades y operaciones propias en forma coherente.</a:t>
            </a:r>
          </a:p>
          <a:p>
            <a:pPr lvl="2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b="1" dirty="0"/>
              <a:t>Imitativa</a:t>
            </a:r>
            <a:r>
              <a:rPr lang="es-ES" altLang="es-CL" sz="2000" dirty="0"/>
              <a:t>      : Imitar las unidades adversarias e introducir en sus redes información falsa.  </a:t>
            </a:r>
            <a:endParaRPr lang="es-ES" altLang="es-CL" sz="2000" b="1" dirty="0"/>
          </a:p>
        </p:txBody>
      </p:sp>
    </p:spTree>
    <p:extLst>
      <p:ext uri="{BB962C8B-B14F-4D97-AF65-F5344CB8AC3E}">
        <p14:creationId xmlns:p14="http://schemas.microsoft.com/office/powerpoint/2010/main" val="1047273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753615D9-64F6-38CF-4EB1-D424F82F2FDA}"/>
              </a:ext>
            </a:extLst>
          </p:cNvPr>
          <p:cNvSpPr txBox="1"/>
          <p:nvPr/>
        </p:nvSpPr>
        <p:spPr>
          <a:xfrm>
            <a:off x="242384" y="1226593"/>
            <a:ext cx="2960823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ACTIVIDADES DE GE</a:t>
            </a:r>
            <a:endParaRPr lang="es-CL" sz="2400" b="1" dirty="0">
              <a:solidFill>
                <a:srgbClr val="002060"/>
              </a:solidFill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2DF19A1A-636E-8E5C-295A-48315B44F2E6}"/>
              </a:ext>
            </a:extLst>
          </p:cNvPr>
          <p:cNvSpPr txBox="1"/>
          <p:nvPr/>
        </p:nvSpPr>
        <p:spPr>
          <a:xfrm>
            <a:off x="242384" y="1942554"/>
            <a:ext cx="7179496" cy="5232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</a:rPr>
              <a:t> Contra Contramedidas electrónicas (CCME) </a:t>
            </a: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ACA26FB5-0B25-A308-EE7B-802A80E0BF5B}"/>
              </a:ext>
            </a:extLst>
          </p:cNvPr>
          <p:cNvSpPr txBox="1">
            <a:spLocks/>
          </p:cNvSpPr>
          <p:nvPr/>
        </p:nvSpPr>
        <p:spPr>
          <a:xfrm>
            <a:off x="786539" y="-12171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42829836-C82D-33BD-D89A-0A36088B36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717" y="2625652"/>
            <a:ext cx="11365799" cy="24006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L" sz="2000" b="1" dirty="0"/>
              <a:t>	</a:t>
            </a:r>
            <a:r>
              <a:rPr lang="es-ES" altLang="es-CL" sz="2000" dirty="0"/>
              <a:t>Todas aquellas acciones (activas y pasivas) que garantizan el empleo eficaz del espectro electromagnético por nuestras propias fuerzas, a pesar de la utilización por el enemigo en acciones de GE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L" sz="2000" dirty="0"/>
              <a:t>	Existen dos grupos de acciones CCME: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L" sz="2000" dirty="0"/>
              <a:t>	1.	Medidas Contra MAE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L" sz="2000" dirty="0"/>
              <a:t>	2.	Medidas Contra CME</a:t>
            </a:r>
          </a:p>
        </p:txBody>
      </p:sp>
    </p:spTree>
    <p:extLst>
      <p:ext uri="{BB962C8B-B14F-4D97-AF65-F5344CB8AC3E}">
        <p14:creationId xmlns:p14="http://schemas.microsoft.com/office/powerpoint/2010/main" val="3807806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909716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2DF19A1A-636E-8E5C-295A-48315B44F2E6}"/>
              </a:ext>
            </a:extLst>
          </p:cNvPr>
          <p:cNvSpPr txBox="1"/>
          <p:nvPr/>
        </p:nvSpPr>
        <p:spPr>
          <a:xfrm>
            <a:off x="492658" y="1201684"/>
            <a:ext cx="3606902" cy="46166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Medidas Contra MAE</a:t>
            </a:r>
          </a:p>
        </p:txBody>
      </p:sp>
      <p:sp>
        <p:nvSpPr>
          <p:cNvPr id="20" name="Text Box 5">
            <a:extLst>
              <a:ext uri="{FF2B5EF4-FFF2-40B4-BE49-F238E27FC236}">
                <a16:creationId xmlns:a16="http://schemas.microsoft.com/office/drawing/2014/main" id="{6C518F6A-C3B3-4397-92E2-19A4B19EA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160" y="1931698"/>
            <a:ext cx="11076355" cy="10156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365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L" sz="2000" dirty="0"/>
              <a:t>	1.	</a:t>
            </a:r>
            <a:r>
              <a:rPr lang="es-ES" altLang="es-CL" sz="2000" b="1" dirty="0"/>
              <a:t>Control de Emisión (EMCON)</a:t>
            </a:r>
            <a:r>
              <a:rPr lang="es-ES" altLang="es-CL" sz="2000" dirty="0"/>
              <a:t>:  Las redes de comunicaciones IM son normalmente dirigidas, por lo tanto los operadores deben atender permanentemente las líneas y no se efectúan llamadas preliminares.</a:t>
            </a:r>
          </a:p>
        </p:txBody>
      </p:sp>
      <p:sp>
        <p:nvSpPr>
          <p:cNvPr id="21" name="Text Box 5">
            <a:extLst>
              <a:ext uri="{FF2B5EF4-FFF2-40B4-BE49-F238E27FC236}">
                <a16:creationId xmlns:a16="http://schemas.microsoft.com/office/drawing/2014/main" id="{68984E68-E444-D518-6BCA-16F9DE6FF3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160" y="3083962"/>
            <a:ext cx="11076355" cy="10156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365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533400" lvl="1" indent="-168275" algn="just" eaLnBrk="1" hangingPunct="1">
              <a:spcBef>
                <a:spcPct val="50000"/>
              </a:spcBef>
              <a:buFont typeface="+mj-lt"/>
              <a:buAutoNum type="arabicPeriod" startAt="2"/>
            </a:pPr>
            <a:r>
              <a:rPr lang="es-ES" altLang="es-CL" sz="2000" dirty="0"/>
              <a:t>	</a:t>
            </a:r>
            <a:r>
              <a:rPr lang="es-ES" altLang="es-CL" sz="2000" b="1" dirty="0"/>
              <a:t>Evasión Táctica</a:t>
            </a:r>
            <a:r>
              <a:rPr lang="es-ES" altLang="es-CL" sz="2000" dirty="0"/>
              <a:t>:  Siempre que un radio operador le merezca duda una información recibida, o bien la confiabilidad de la estación receptora, empleará la Tabla de Autenticidad correspondiente.</a:t>
            </a:r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6F93D741-6D8E-9ADE-AFBA-937F829A828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-12387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166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909716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2DF19A1A-636E-8E5C-295A-48315B44F2E6}"/>
              </a:ext>
            </a:extLst>
          </p:cNvPr>
          <p:cNvSpPr txBox="1"/>
          <p:nvPr/>
        </p:nvSpPr>
        <p:spPr>
          <a:xfrm>
            <a:off x="492658" y="1201684"/>
            <a:ext cx="3606902" cy="46166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Medidas Contra CME</a:t>
            </a: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B9489279-336A-6524-48C2-27B64BCF3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160" y="1875516"/>
            <a:ext cx="11220067" cy="39549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74638" lvl="2" algn="just" eaLnBrk="1" hangingPunct="1">
              <a:spcBef>
                <a:spcPct val="50000"/>
              </a:spcBef>
            </a:pPr>
            <a:r>
              <a:rPr lang="es-ES" altLang="es-CL" sz="2000" b="1" dirty="0"/>
              <a:t>Medidas iniciales de CCME</a:t>
            </a:r>
            <a:r>
              <a:rPr lang="es-ES" altLang="es-CL" sz="2000" dirty="0"/>
              <a:t>: Esperar – Reconocer – Informar – continuar el trabajo normal ante la presencia de CME</a:t>
            </a:r>
          </a:p>
          <a:p>
            <a:pPr marL="274638" lvl="2" algn="just" eaLnBrk="1" hangingPunct="1">
              <a:lnSpc>
                <a:spcPct val="90000"/>
              </a:lnSpc>
              <a:spcBef>
                <a:spcPct val="50000"/>
              </a:spcBef>
            </a:pPr>
            <a:r>
              <a:rPr lang="es-ES" altLang="es-CL" sz="2000" b="1" dirty="0"/>
              <a:t>Métodos de CCME:</a:t>
            </a:r>
          </a:p>
          <a:p>
            <a:pPr marL="617538" lvl="2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b="1" dirty="0"/>
              <a:t>Técnicas Contra CME: </a:t>
            </a:r>
            <a:r>
              <a:rPr lang="es-ES" altLang="es-CL" dirty="0"/>
              <a:t>Están basadas fundamentalmente en el reconocimiento de la voz de los operadores.</a:t>
            </a:r>
          </a:p>
          <a:p>
            <a:pPr marL="560388" lvl="2" indent="-285750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b="1" dirty="0"/>
              <a:t>Control de Frecuencias</a:t>
            </a:r>
            <a:r>
              <a:rPr lang="es-ES" altLang="es-CL" dirty="0"/>
              <a:t>: Continuar operando normalmente. Mejorar la ubicación del equipo y/o directividad de la antena, protegiéndose por algún obstáculo físico, según sea la dirección probable del perturbador.</a:t>
            </a:r>
          </a:p>
          <a:p>
            <a:pPr marL="560388" lvl="2" indent="-285750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dirty="0"/>
              <a:t>Aumentar el volumen y verificar la señal de interferencia.</a:t>
            </a:r>
          </a:p>
          <a:p>
            <a:pPr marL="560388" lvl="2" indent="-285750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dirty="0"/>
              <a:t> Si lo anterior no da resultado, continuar operando y evacuar el mensaje por otro equipo, en frecuencia alternativa o por otra red táctica.</a:t>
            </a:r>
            <a:endParaRPr lang="es-ES" altLang="es-CL" b="1" dirty="0"/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F65EF5B8-67C1-340C-4411-6BAD5A1626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-14487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508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2C9A8718-4EF8-F246-9EB0-3B264B13F5B2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13CD6AF7-09D7-6645-905A-DA5750694FAA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E619969A-71BD-E84A-8B27-191C03D022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2230312D-8F41-7C45-9C3D-95B788F28B43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sp>
        <p:nvSpPr>
          <p:cNvPr id="10" name="Proceso alternativo 5">
            <a:extLst>
              <a:ext uri="{FF2B5EF4-FFF2-40B4-BE49-F238E27FC236}">
                <a16:creationId xmlns:a16="http://schemas.microsoft.com/office/drawing/2014/main" id="{78562406-F1B7-8541-929F-D750EC4CEAD3}"/>
              </a:ext>
            </a:extLst>
          </p:cNvPr>
          <p:cNvSpPr/>
          <p:nvPr/>
        </p:nvSpPr>
        <p:spPr>
          <a:xfrm>
            <a:off x="506161" y="1015579"/>
            <a:ext cx="11076355" cy="79801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17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753615D9-64F6-38CF-4EB1-D424F82F2FDA}"/>
              </a:ext>
            </a:extLst>
          </p:cNvPr>
          <p:cNvSpPr txBox="1"/>
          <p:nvPr/>
        </p:nvSpPr>
        <p:spPr>
          <a:xfrm>
            <a:off x="422459" y="1242191"/>
            <a:ext cx="1879214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RESUMEN</a:t>
            </a:r>
            <a:endParaRPr lang="es-CL" sz="2400" b="1" dirty="0">
              <a:solidFill>
                <a:srgbClr val="002060"/>
              </a:solidFill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ACA26FB5-0B25-A308-EE7B-802A80E0BF5B}"/>
              </a:ext>
            </a:extLst>
          </p:cNvPr>
          <p:cNvSpPr txBox="1">
            <a:spLocks/>
          </p:cNvSpPr>
          <p:nvPr/>
        </p:nvSpPr>
        <p:spPr>
          <a:xfrm>
            <a:off x="786539" y="-12171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 dirty="0">
                <a:solidFill>
                  <a:srgbClr val="002060"/>
                </a:solidFill>
              </a:rPr>
              <a:t>GUERRA ELECTRÓNICA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503863CB-ED3A-BF95-794C-ADE883898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459" y="1851369"/>
            <a:ext cx="4032250" cy="1231900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just" eaLnBrk="1" hangingPunct="1">
              <a:spcBef>
                <a:spcPct val="50000"/>
              </a:spcBef>
              <a:defRPr/>
            </a:pPr>
            <a:r>
              <a:rPr lang="es-ES" sz="2000" b="1" dirty="0"/>
              <a:t>MAE</a:t>
            </a:r>
          </a:p>
          <a:p>
            <a:pPr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" dirty="0"/>
              <a:t>EMCON (escucha).</a:t>
            </a:r>
          </a:p>
          <a:p>
            <a:pPr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" dirty="0"/>
              <a:t>Radio localización.</a:t>
            </a:r>
            <a:endParaRPr lang="es-ES" b="1" dirty="0"/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F5987F57-3D73-5D81-514C-F3CC327028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88" y="3370601"/>
            <a:ext cx="4032250" cy="2201862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defRPr/>
            </a:pPr>
            <a:r>
              <a:rPr lang="es-ES" sz="2000" b="1" dirty="0"/>
              <a:t>CME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" dirty="0"/>
              <a:t>Perturbación (</a:t>
            </a:r>
            <a:r>
              <a:rPr lang="es-ES" dirty="0" err="1"/>
              <a:t>Jamming</a:t>
            </a:r>
            <a:r>
              <a:rPr lang="es-ES" dirty="0"/>
              <a:t> o interferencia)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" dirty="0"/>
              <a:t>Decepción Operativa: (Manipulativa y </a:t>
            </a:r>
            <a:r>
              <a:rPr lang="es-ES" dirty="0" err="1"/>
              <a:t>Simulativa</a:t>
            </a:r>
            <a:r>
              <a:rPr lang="es-ES" dirty="0"/>
              <a:t>) 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" dirty="0"/>
              <a:t>Decepción Imitativa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459ADFD4-FFBF-D752-A743-09D7DFE1450F}"/>
              </a:ext>
            </a:extLst>
          </p:cNvPr>
          <p:cNvSpPr/>
          <p:nvPr/>
        </p:nvSpPr>
        <p:spPr>
          <a:xfrm>
            <a:off x="4849222" y="1159473"/>
            <a:ext cx="6733293" cy="48216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8" name="Text Box 5">
            <a:extLst>
              <a:ext uri="{FF2B5EF4-FFF2-40B4-BE49-F238E27FC236}">
                <a16:creationId xmlns:a16="http://schemas.microsoft.com/office/drawing/2014/main" id="{5F7F8786-F137-C80F-F831-30733736F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1920" y="1305179"/>
            <a:ext cx="4032002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eaLnBrk="1" hangingPunct="1">
              <a:spcBef>
                <a:spcPct val="50000"/>
              </a:spcBef>
            </a:pPr>
            <a:r>
              <a:rPr lang="es-ES" altLang="es-CL" sz="2000" b="1" dirty="0"/>
              <a:t>Medidas contra MAE</a:t>
            </a:r>
          </a:p>
          <a:p>
            <a:pPr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dirty="0"/>
              <a:t>EMCON.</a:t>
            </a:r>
          </a:p>
          <a:p>
            <a:pPr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dirty="0"/>
              <a:t>Evasión Táctica.</a:t>
            </a:r>
            <a:endParaRPr lang="es-ES" altLang="es-CL" b="1" dirty="0"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FD077EA-A3CE-A17A-1FA2-81F3BB884517}"/>
              </a:ext>
            </a:extLst>
          </p:cNvPr>
          <p:cNvSpPr txBox="1"/>
          <p:nvPr/>
        </p:nvSpPr>
        <p:spPr>
          <a:xfrm>
            <a:off x="5201920" y="2811049"/>
            <a:ext cx="621792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es-ES" alt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Medidas</a:t>
            </a:r>
            <a:r>
              <a:rPr lang="es-ES" altLang="es-CL" sz="2000" b="1" dirty="0"/>
              <a:t> contra CME</a:t>
            </a:r>
          </a:p>
          <a:p>
            <a:pPr marL="342900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>Reconocimiento de operadores.</a:t>
            </a:r>
          </a:p>
          <a:p>
            <a:pPr marL="342900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>Mejorar la ubicación, según sea la dirección del perturbador.</a:t>
            </a:r>
          </a:p>
          <a:p>
            <a:pPr marL="342900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>Aumentar el volumen, para escuchar pese a la interferencia.</a:t>
            </a:r>
          </a:p>
          <a:p>
            <a:pPr marL="342900" indent="-342900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Efectuar cambio de equipo, de frecuencia o de red táctica.</a:t>
            </a:r>
            <a:endParaRPr lang="es-ES" alt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3576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1B595F-C3DD-3D44-94F8-C0AAD283F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800" y="1526356"/>
            <a:ext cx="10515600" cy="1325563"/>
          </a:xfrm>
        </p:spPr>
        <p:txBody>
          <a:bodyPr/>
          <a:lstStyle/>
          <a:p>
            <a:pPr algn="ctr"/>
            <a:r>
              <a:rPr lang="es-CL" dirty="0"/>
              <a:t>TÉRMINO DE LA PRESENTACIÓN</a:t>
            </a:r>
            <a:br>
              <a:rPr lang="es-CL" dirty="0"/>
            </a:br>
            <a:endParaRPr lang="es-CL" b="1" dirty="0">
              <a:solidFill>
                <a:srgbClr val="002060"/>
              </a:solidFill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11FDCE0E-D52E-D542-ACA5-B4E3E8276FCC}"/>
              </a:ext>
            </a:extLst>
          </p:cNvPr>
          <p:cNvGrpSpPr/>
          <p:nvPr/>
        </p:nvGrpSpPr>
        <p:grpSpPr>
          <a:xfrm>
            <a:off x="0" y="13398"/>
            <a:ext cx="12192000" cy="6844602"/>
            <a:chOff x="0" y="13398"/>
            <a:chExt cx="9144000" cy="6817673"/>
          </a:xfrm>
        </p:grpSpPr>
        <p:sp>
          <p:nvSpPr>
            <p:cNvPr id="5" name="Proceso alternativo 5">
              <a:extLst>
                <a:ext uri="{FF2B5EF4-FFF2-40B4-BE49-F238E27FC236}">
                  <a16:creationId xmlns:a16="http://schemas.microsoft.com/office/drawing/2014/main" id="{850AC716-D3AC-494F-BF64-A8E74082F561}"/>
                </a:ext>
              </a:extLst>
            </p:cNvPr>
            <p:cNvSpPr/>
            <p:nvPr/>
          </p:nvSpPr>
          <p:spPr>
            <a:xfrm>
              <a:off x="6007" y="6170272"/>
              <a:ext cx="9137993" cy="79487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/>
            </a:p>
          </p:txBody>
        </p:sp>
        <p:pic>
          <p:nvPicPr>
            <p:cNvPr id="6" name="Picture 2" descr="Imagen relacionada">
              <a:extLst>
                <a:ext uri="{FF2B5EF4-FFF2-40B4-BE49-F238E27FC236}">
                  <a16:creationId xmlns:a16="http://schemas.microsoft.com/office/drawing/2014/main" id="{7B0AD15A-579D-4F41-824A-4652A7C83F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" y="13398"/>
              <a:ext cx="621673" cy="882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B3AF4F8E-BF29-3240-946B-92048BB1EF01}"/>
                </a:ext>
              </a:extLst>
            </p:cNvPr>
            <p:cNvSpPr/>
            <p:nvPr/>
          </p:nvSpPr>
          <p:spPr>
            <a:xfrm>
              <a:off x="0" y="6234113"/>
              <a:ext cx="9144000" cy="596958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200" b="1" dirty="0">
                  <a:solidFill>
                    <a:srgbClr val="FFFF00"/>
                  </a:solidFill>
                  <a:ea typeface="+mn-ea"/>
                  <a:cs typeface="DejaVu Sans"/>
                </a:rPr>
                <a:t>P A T R I O T I S M O</a:t>
              </a: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ea typeface="+mn-ea"/>
                  <a:cs typeface="DejaVu Sans"/>
                </a:rPr>
                <a:t>      </a:t>
              </a:r>
              <a:r>
                <a:rPr lang="es-CL" sz="1050" dirty="0">
                  <a:solidFill>
                    <a:srgbClr val="FFFF00"/>
                  </a:solidFill>
                  <a:ea typeface="+mn-ea"/>
                  <a:cs typeface="DejaVu Sans"/>
                </a:rPr>
                <a:t>HONOR                                          LEALTAD                                          VALENTÍA                                          INTEGRIDAD                                           DEBER</a:t>
              </a:r>
            </a:p>
          </p:txBody>
        </p:sp>
      </p:grpSp>
      <p:pic>
        <p:nvPicPr>
          <p:cNvPr id="9" name="Imagen 8">
            <a:extLst>
              <a:ext uri="{FF2B5EF4-FFF2-40B4-BE49-F238E27FC236}">
                <a16:creationId xmlns:a16="http://schemas.microsoft.com/office/drawing/2014/main" id="{754BADE1-7D24-FB42-9081-718852E5DB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7118" y="2838812"/>
            <a:ext cx="3360964" cy="2484923"/>
          </a:xfrm>
          <a:prstGeom prst="rect">
            <a:avLst/>
          </a:prstGeom>
        </p:spPr>
      </p:pic>
      <p:pic>
        <p:nvPicPr>
          <p:cNvPr id="10" name="Picture 2" descr="http://webinterna.esnaval.cl/images/cabecera_EN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282"/>
          <a:stretch/>
        </p:blipFill>
        <p:spPr bwMode="auto">
          <a:xfrm>
            <a:off x="11067143" y="-227629"/>
            <a:ext cx="1345656" cy="13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86057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2116</TotalTime>
  <Words>1264</Words>
  <Application>Microsoft Office PowerPoint</Application>
  <PresentationFormat>Panorámica</PresentationFormat>
  <Paragraphs>132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Wingdings</vt:lpstr>
      <vt:lpstr>Tema de Office</vt:lpstr>
      <vt:lpstr>“COMUNICACIONES DE COMBATE”</vt:lpstr>
      <vt:lpstr>“COMUNICACIONES”</vt:lpstr>
      <vt:lpstr>OBJETIVOS Y CONTENIDOS</vt:lpstr>
      <vt:lpstr>Presentación de PowerPoint</vt:lpstr>
      <vt:lpstr>GUERRA ELECTRÓNICA</vt:lpstr>
      <vt:lpstr>GUERRA ELECTRÓNICA</vt:lpstr>
      <vt:lpstr>Presentación de PowerPoint</vt:lpstr>
      <vt:lpstr>Presentación de PowerPoint</vt:lpstr>
      <vt:lpstr>Presentación de PowerPoint</vt:lpstr>
      <vt:lpstr>Presentación de PowerPoint</vt:lpstr>
      <vt:lpstr>GUERRA ELECTRÓNICA</vt:lpstr>
      <vt:lpstr>GUERRA ELECTRÓNICA</vt:lpstr>
      <vt:lpstr>Presentación de PowerPoint</vt:lpstr>
      <vt:lpstr>TÉRMINO DE LA PRESENTACIÓN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U.T. 1  “DEFINICIONES GENERALES”</dc:title>
  <dc:creator>Juan Carlos Uribe Aranda</dc:creator>
  <cp:lastModifiedBy>Javier Reinike Larrain</cp:lastModifiedBy>
  <cp:revision>93</cp:revision>
  <dcterms:created xsi:type="dcterms:W3CDTF">2020-06-15T15:57:52Z</dcterms:created>
  <dcterms:modified xsi:type="dcterms:W3CDTF">2022-10-14T04:01:05Z</dcterms:modified>
</cp:coreProperties>
</file>