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60" r:id="rId5"/>
    <p:sldId id="259" r:id="rId6"/>
    <p:sldId id="261" r:id="rId7"/>
    <p:sldId id="262" r:id="rId8"/>
    <p:sldId id="270" r:id="rId9"/>
    <p:sldId id="263" r:id="rId10"/>
    <p:sldId id="264" r:id="rId11"/>
    <p:sldId id="265" r:id="rId12"/>
    <p:sldId id="266" r:id="rId13"/>
    <p:sldId id="267" r:id="rId14"/>
    <p:sldId id="269" r:id="rId15"/>
    <p:sldId id="271" r:id="rId16"/>
    <p:sldId id="268" r:id="rId17"/>
    <p:sldId id="272" r:id="rId18"/>
    <p:sldId id="273" r:id="rId19"/>
    <p:sldId id="274" r:id="rId20"/>
    <p:sldId id="275" r:id="rId21"/>
    <p:sldId id="276" r:id="rId22"/>
    <p:sldId id="278" r:id="rId23"/>
    <p:sldId id="277" r:id="rId24"/>
    <p:sldId id="279" r:id="rId25"/>
    <p:sldId id="280" r:id="rId2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55" d="100"/>
          <a:sy n="55" d="100"/>
        </p:scale>
        <p:origin x="1096" y="2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09800" y="4464028"/>
            <a:ext cx="9144000" cy="1641490"/>
          </a:xfrm>
        </p:spPr>
        <p:txBody>
          <a:bodyPr wrap="none" anchor="t">
            <a:normAutofit/>
          </a:bodyPr>
          <a:lstStyle>
            <a:lvl1pPr algn="r">
              <a:defRPr sz="9600" b="0" spc="-300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09799" y="3694375"/>
            <a:ext cx="9144000" cy="754025"/>
          </a:xfrm>
        </p:spPr>
        <p:txBody>
          <a:bodyPr anchor="b">
            <a:normAutofit/>
          </a:bodyPr>
          <a:lstStyle>
            <a:lvl1pPr marL="0" indent="0" algn="r">
              <a:buNone/>
              <a:defRPr sz="32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D19FB2-3AAB-4D03-B13A-2960828C78E3}" type="datetimeFigureOut">
              <a:rPr lang="en-US" dirty="0"/>
              <a:t>5/10/2025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16976-5D93-46E4-A98A-FAD63E4D0EA8}" type="datetimeFigureOut">
              <a:rPr lang="en-US" dirty="0"/>
              <a:t>5/10/2025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854532" y="4464028"/>
            <a:ext cx="9144000" cy="1641490"/>
          </a:xfrm>
        </p:spPr>
        <p:txBody>
          <a:bodyPr wrap="none" anchor="t">
            <a:normAutofit/>
          </a:bodyPr>
          <a:lstStyle>
            <a:lvl1pPr algn="l">
              <a:defRPr sz="9600" b="0" spc="-300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47000"/>
                        <a:lumOff val="53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8" name="Subtitle 2"/>
          <p:cNvSpPr>
            <a:spLocks noGrp="1"/>
          </p:cNvSpPr>
          <p:nvPr>
            <p:ph type="subTitle" idx="1"/>
          </p:nvPr>
        </p:nvSpPr>
        <p:spPr>
          <a:xfrm>
            <a:off x="854532" y="3693674"/>
            <a:ext cx="9144000" cy="754025"/>
          </a:xfrm>
        </p:spPr>
        <p:txBody>
          <a:bodyPr anchor="b">
            <a:normAutofit/>
          </a:bodyPr>
          <a:lstStyle>
            <a:lvl1pPr marL="0" indent="0" algn="l">
              <a:buNone/>
              <a:defRPr sz="32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9F4F5-F4D2-4D2A-AB60-88D37ADCB869}" type="datetimeFigureOut">
              <a:rPr lang="en-US" dirty="0"/>
              <a:t>5/10/2025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20000" y="1825625"/>
            <a:ext cx="5025216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19840" y="1825625"/>
            <a:ext cx="503396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BC6CE-6D1E-47E5-8859-F31AC5380EB2}" type="datetimeFigureOut">
              <a:rPr lang="en-US" dirty="0"/>
              <a:t>5/10/2025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0000" y="1681163"/>
            <a:ext cx="5025216" cy="823912"/>
          </a:xfrm>
        </p:spPr>
        <p:txBody>
          <a:bodyPr anchor="b"/>
          <a:lstStyle>
            <a:lvl1pPr marL="0" indent="0">
              <a:buNone/>
              <a:defRPr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20000" y="2505075"/>
            <a:ext cx="5025216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19840" y="1681163"/>
            <a:ext cx="5035548" cy="823912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19840" y="2505075"/>
            <a:ext cx="503554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4E7C4-4DA4-404D-9965-B13F2DD7D8BF}" type="datetimeFigureOut">
              <a:rPr lang="en-US" dirty="0"/>
              <a:t>5/10/2025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6FB7AA-4A53-424F-AD41-70827B6504BA}" type="datetimeFigureOut">
              <a:rPr lang="en-US" dirty="0"/>
              <a:t>5/10/2025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84882-FB12-4BC8-9960-9AD8104D7FAE}" type="datetimeFigureOut">
              <a:rPr lang="en-US" dirty="0"/>
              <a:t>5/10/2025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0000" y="2057400"/>
            <a:ext cx="3652025" cy="3811588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1BD23-6E54-4D9D-AD88-A2813C73CC25}" type="datetimeFigureOut">
              <a:rPr lang="en-US" dirty="0"/>
              <a:t>5/10/2025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0000" y="2057400"/>
            <a:ext cx="3652025" cy="3811588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1A834-4F3C-4AF9-9C74-05EC35A0F292}" type="datetimeFigureOut">
              <a:rPr lang="en-US" dirty="0"/>
              <a:t>5/10/2025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367160"/>
            <a:ext cx="10515600" cy="8193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39788" y="987425"/>
            <a:ext cx="10515600" cy="337973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5186516"/>
            <a:ext cx="10514012" cy="682472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0C674-7DFC-42FE-B9CD-82963CDB1557}" type="datetimeFigureOut">
              <a:rPr lang="en-US" dirty="0"/>
              <a:t>5/10/2025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353434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489399"/>
            <a:ext cx="10514012" cy="1501826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76456F-F47D-4F25-8053-2A695DA0CA7D}" type="datetimeFigureOut">
              <a:rPr lang="en-US" dirty="0"/>
              <a:t>5/10/2025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365125"/>
            <a:ext cx="9302752" cy="2992904"/>
          </a:xfrm>
        </p:spPr>
        <p:txBody>
          <a:bodyPr anchor="ctr"/>
          <a:lstStyle>
            <a:lvl1pPr>
              <a:defRPr sz="4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501729"/>
            <a:ext cx="10512424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C7379-69CC-4837-9905-BEBA22830C8A}" type="datetimeFigureOut">
              <a:rPr lang="en-US" dirty="0"/>
              <a:t>5/10/2025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1111044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2326967"/>
            <a:ext cx="10515600" cy="2511835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850581"/>
            <a:ext cx="10514012" cy="1140644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B8B7E-8AEE-4F10-BFEE-C999AD004D36}" type="datetimeFigureOut">
              <a:rPr lang="en-US" dirty="0"/>
              <a:t>5/10/2025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337282" y="188595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356798" y="257175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87994" y="1885950"/>
            <a:ext cx="2936241" cy="57626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s-ES"/>
              <a:t>Haga clic para modificar los estilos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77441" y="257175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29035" y="1885950"/>
            <a:ext cx="2932113" cy="57626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2400" b="0" dirty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s-ES"/>
              <a:t>Haga clic para modificar los estilos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29035" y="257175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8F3F9-58BC-440B-B37B-805B9055EF92}" type="datetimeFigureOut">
              <a:rPr lang="en-US" dirty="0"/>
              <a:t>5/10/2025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332085" y="4297503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2085" y="2256354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332085" y="4873765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997" y="4297503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56354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67644" y="4873764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04322" y="4297503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04321" y="2256354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04197" y="4873762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5A53AF-48EA-489D-8260-9DCAB666386A}" type="datetimeFigureOut">
              <a:rPr lang="en-US" dirty="0"/>
              <a:t>5/10/2025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ED02AE-B9A4-47BD-AF8E-97E16144138B}" type="datetimeFigureOut">
              <a:rPr lang="en-US" dirty="0"/>
              <a:t>5/10/2025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FD78B-DB02-4362-BCDC-98A55456977C}" type="datetimeFigureOut">
              <a:rPr lang="en-US" dirty="0"/>
              <a:t>5/10/2025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0000" y="1825625"/>
            <a:ext cx="102338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fld id="{51CF1133-3259-4C45-BABA-5B62D9C6F78D}" type="datetimeFigureOut">
              <a:rPr lang="en-US" dirty="0"/>
              <a:t>5/10/2025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fld id="{6D22F896-40B5-4ADD-8801-0D06FADFA09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b="0" kern="1200">
          <a:gradFill flip="none" rotWithShape="1">
            <a:gsLst>
              <a:gs pos="28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  <a:tileRect/>
          </a:gra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C593C7D-AFFB-54C5-BF96-81B0B0AAD86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97151" y="2360908"/>
            <a:ext cx="9144000" cy="1641490"/>
          </a:xfrm>
        </p:spPr>
        <p:txBody>
          <a:bodyPr>
            <a:normAutofit/>
          </a:bodyPr>
          <a:lstStyle/>
          <a:p>
            <a:pPr algn="ctr"/>
            <a:r>
              <a:rPr lang="es-CL" sz="4800" dirty="0"/>
              <a:t>BÚSQUEDA Y SALVAMENTO MARÍTIMO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EE1D1041-77B0-9CFC-0B23-7FBCCC1A4EB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97151" y="5422591"/>
            <a:ext cx="9144000" cy="754025"/>
          </a:xfrm>
        </p:spPr>
        <p:txBody>
          <a:bodyPr>
            <a:normAutofit fontScale="92500"/>
          </a:bodyPr>
          <a:lstStyle/>
          <a:p>
            <a:pPr algn="ctr"/>
            <a:r>
              <a:rPr lang="es-CL" dirty="0"/>
              <a:t>CURSO DE CAPITÁN DEPORTIVO COSTERO CNDN 2022</a:t>
            </a:r>
          </a:p>
        </p:txBody>
      </p:sp>
    </p:spTree>
    <p:extLst>
      <p:ext uri="{BB962C8B-B14F-4D97-AF65-F5344CB8AC3E}">
        <p14:creationId xmlns:p14="http://schemas.microsoft.com/office/powerpoint/2010/main" val="9297547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EF766E5-8C30-99BE-93B1-C6B4F66271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CONTENIDOS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93745DE9-C065-C642-F356-0E7F2B99C4B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CL" dirty="0"/>
              <a:t>INTRODUCCIÓN</a:t>
            </a:r>
          </a:p>
          <a:p>
            <a:r>
              <a:rPr lang="es-CL" dirty="0"/>
              <a:t>ORGANIZACIÓN Y FUNCIONAMIENTO</a:t>
            </a:r>
          </a:p>
          <a:p>
            <a:r>
              <a:rPr lang="es-CL" dirty="0"/>
              <a:t>PROCEDIMIENTOS PARA EFECTOS DE CONTROL DE TRÁFICO MARÍTIMO</a:t>
            </a:r>
          </a:p>
          <a:p>
            <a:r>
              <a:rPr lang="es-CL" dirty="0"/>
              <a:t>PROCEDIMIENTOS OPERACIONALES PARA LAS COMUNICACIONES DE SOCORRO Y SEGURIDAD EN EL SISTEMA MUNDIAL DE SOCORRO Y SEGURIDAD MARÍTIMA</a:t>
            </a:r>
          </a:p>
          <a:p>
            <a:r>
              <a:rPr lang="es-CL" dirty="0"/>
              <a:t>RADIOBALIZAS DE LOCALIZACIÓN DE SINIESTROS</a:t>
            </a:r>
          </a:p>
        </p:txBody>
      </p:sp>
    </p:spTree>
    <p:extLst>
      <p:ext uri="{BB962C8B-B14F-4D97-AF65-F5344CB8AC3E}">
        <p14:creationId xmlns:p14="http://schemas.microsoft.com/office/powerpoint/2010/main" val="19444876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A1CF4E9-AB9B-5471-0D2C-9C4534B2B4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INTRODUCCIÓN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014005AC-25E6-67DF-C940-3765FF5132D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CL" dirty="0"/>
              <a:t>UNA DE LAS FUNCIONES PRINCIPALES DE LA D.G.T.M. Y M.M., ES LA PROTECCIÓN Y AUXILIO DE LA VIDA HUMANA EN EL MAR</a:t>
            </a:r>
          </a:p>
          <a:p>
            <a:r>
              <a:rPr lang="es-CL" dirty="0"/>
              <a:t>EL ESTADO DE CHILE POR MEDIO DEL D.S. 1190 DEL AÑO 1976, HACE A LA ARMADA COMO RESPONSABLE DE LA OPERACIÓN, MANTENIMIENTO Y ORGANIZACIÓN DE UN SERVICIO DE BÚSQUEDA Y SALVAMENTO MARÍTIMO</a:t>
            </a:r>
          </a:p>
          <a:p>
            <a:r>
              <a:rPr lang="es-CL" dirty="0"/>
              <a:t>POR MEDIO DE LA D.G.T.M. Y M.M., ES LA QUE ORGANIZA Y MANTIENE UN SERVICIO DE BÚQUEDA Y SALVAMENTO EN EL ÁREA DE RESPONSABILIDAD SAR, DE ACUERDO A PROCEDIMIENTOS INTERNACIONALES.</a:t>
            </a:r>
          </a:p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0066332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82B57CE-C294-F623-CB0F-D9E09C8436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s-CL" dirty="0"/>
              <a:t>ÁREA DE RESPONSABILIDAD SAR DE CHILE Y DE SUS PAÍSES VECINOS </a:t>
            </a:r>
          </a:p>
        </p:txBody>
      </p:sp>
      <p:pic>
        <p:nvPicPr>
          <p:cNvPr id="1028" name="Picture 4" descr="RAZONYFUERZA - Reemplazo de las Tiger y las Reshef - Armada de Chile">
            <a:extLst>
              <a:ext uri="{FF2B5EF4-FFF2-40B4-BE49-F238E27FC236}">
                <a16:creationId xmlns:a16="http://schemas.microsoft.com/office/drawing/2014/main" id="{231F49A5-794C-3BC9-444B-8697C8873ADC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9072" y="1690688"/>
            <a:ext cx="7573149" cy="51978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946831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A1CF4E9-AB9B-5471-0D2C-9C4534B2B4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INTRODUCCIÓN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014005AC-25E6-67DF-C940-3765FF5132D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s-CL" dirty="0"/>
              <a:t>LA DGTMM Y MM, A TRAVÉS DE LA DIRECCIÓN DE SEGURIDAD Y OPERACIONES MARÍTIMAS (DIRSOMAR) OPERA Y MANTIENE UN COMPLEJO SISTEMA DE EQUIPOS Y PERSONAL CALIFICADO, COMPETENTE CON EL SISTEMA MUNDIAL DE SOCORRO Y SEGURIDAD MARÍTIMA (S.M.S.S.M.)</a:t>
            </a:r>
          </a:p>
          <a:p>
            <a:r>
              <a:rPr lang="es-CL" dirty="0"/>
              <a:t>EL SISTEMA ASEGURA LA RESPUESTA ANTE UNA EMERGENCIA, AL DISPONER EN SUS ESTACIONES, MODERNOS EQUIPOS DE COMUNICACIONES INALÁMBRICAS Y SATELITALES, Y EN LAS NAVES LOS EQUIPOS DE ACUERDO A SU ACTIVIDAD.</a:t>
            </a:r>
          </a:p>
          <a:p>
            <a:r>
              <a:rPr lang="es-CL" dirty="0"/>
              <a:t>ÉSTE SISTEMA PERMITE ALERTAR EN FORMA RÁPIDA Y SEGURA  A LAS AUTORIDADES PERTINENTES Y A LAS NAVES EN LAS CERCANÍAS DEL BUQUE SINIESTRADO, CON EL FIN DE EFECTUAR UNA OPERACIÓN COORDINADA Y EN EL MÍNIMO DE TIEMPO.</a:t>
            </a:r>
          </a:p>
          <a:p>
            <a:r>
              <a:rPr lang="es-CL" dirty="0"/>
              <a:t>EL SISTEMA PEMITE MANTENER COMUNICACIONES DE EMERGENCIAS Y SEGURIDAD, Y LA DIFUSIÓN DE INFORMACIÓN RELATIVA A LA SEGURIDAD MARÍTIMA.</a:t>
            </a:r>
          </a:p>
        </p:txBody>
      </p:sp>
    </p:spTree>
    <p:extLst>
      <p:ext uri="{BB962C8B-B14F-4D97-AF65-F5344CB8AC3E}">
        <p14:creationId xmlns:p14="http://schemas.microsoft.com/office/powerpoint/2010/main" val="34614374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EC57936-1A10-B0AF-70ED-BE0FC4803E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CL" dirty="0"/>
              <a:t>ORGANIZACIÓN Y FUNCIONAMIENTO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ED3E304C-FF70-B9F9-177C-A9A320D407A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s-CL" u="sng" dirty="0"/>
              <a:t>AUTORIDADES NACIONALES DE BÚSQUEDA Y SALVAMENTO</a:t>
            </a:r>
          </a:p>
          <a:p>
            <a:pPr marL="0" indent="0">
              <a:buNone/>
            </a:pPr>
            <a:r>
              <a:rPr lang="es-CL" b="1" dirty="0"/>
              <a:t>1.- </a:t>
            </a:r>
            <a:r>
              <a:rPr lang="es-CL" b="1" dirty="0">
                <a:solidFill>
                  <a:srgbClr val="FFFF00"/>
                </a:solidFill>
              </a:rPr>
              <a:t>SERBREM (MRCC CHILE).</a:t>
            </a:r>
          </a:p>
          <a:p>
            <a:pPr marL="0" indent="0">
              <a:buNone/>
            </a:pPr>
            <a:r>
              <a:rPr lang="es-CL" dirty="0"/>
              <a:t>ES EL DGTM Y MM, QUE DELEGA EN EL DIRSOMAR PARA FUNCIONAMIENTO ADMINISTRATIVO, ORGANIZACIÓN Y  OPERACIÓN.</a:t>
            </a:r>
          </a:p>
          <a:p>
            <a:pPr marL="0" indent="0">
              <a:buNone/>
            </a:pPr>
            <a:r>
              <a:rPr lang="es-CL" dirty="0"/>
              <a:t>LAS ALERTAS DE SOCORRO, PUEDEN SER RECIBIDAS POR LAS SIGUIENTES FUENTES:</a:t>
            </a:r>
          </a:p>
          <a:p>
            <a:pPr lvl="1"/>
            <a:r>
              <a:rPr lang="es-CL" dirty="0"/>
              <a:t>RADIOESTACIONES COSTERAS</a:t>
            </a:r>
          </a:p>
          <a:p>
            <a:pPr lvl="1"/>
            <a:r>
              <a:rPr lang="es-CL" dirty="0"/>
              <a:t>RADIOESTACIONES TERRENAS COSTERAS INMARSAT, LES (Estación Terrena de Tierra) </a:t>
            </a:r>
            <a:r>
              <a:rPr lang="es-CL" dirty="0" err="1"/>
              <a:t>Ó</a:t>
            </a:r>
            <a:r>
              <a:rPr lang="es-CL" dirty="0"/>
              <a:t> CES (Estación Terrena Costera).</a:t>
            </a:r>
          </a:p>
          <a:p>
            <a:pPr lvl="1"/>
            <a:r>
              <a:rPr lang="es-CL" dirty="0"/>
              <a:t>ESTACIONES RASTREADORAS DEL SISTEMA COSPAS-SARSAT (</a:t>
            </a:r>
            <a:r>
              <a:rPr lang="es-ES" dirty="0"/>
              <a:t>Sistema de Búsqueda y Salvamento por satélites) </a:t>
            </a:r>
            <a:r>
              <a:rPr lang="es-CL" dirty="0"/>
              <a:t>O INMARSAT LUT </a:t>
            </a:r>
            <a:r>
              <a:rPr lang="es-CL" dirty="0">
                <a:sym typeface="Wingdings" panose="05000000000000000000" pitchFamily="2" charset="2"/>
              </a:rPr>
              <a:t>(T</a:t>
            </a:r>
            <a:r>
              <a:rPr lang="es-CL" dirty="0"/>
              <a:t>erminal Local de Usuario)</a:t>
            </a:r>
          </a:p>
          <a:p>
            <a:pPr lvl="1"/>
            <a:endParaRPr lang="es-CL" dirty="0"/>
          </a:p>
          <a:p>
            <a:pPr lvl="1"/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40711972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EC57936-1A10-B0AF-70ED-BE0FC4803E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CL" dirty="0"/>
              <a:t>ORGANIZACIÓN Y FUNCIONAMIENTO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ED3E304C-FF70-B9F9-177C-A9A320D407A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s-CL" u="sng" dirty="0"/>
              <a:t>AUTORIDADES NACIONALES DE BÚSQUEDA Y SALVAMENTO</a:t>
            </a:r>
          </a:p>
          <a:p>
            <a:pPr marL="457200" lvl="1" indent="0">
              <a:buNone/>
            </a:pPr>
            <a:r>
              <a:rPr lang="es-CL" b="1" dirty="0">
                <a:solidFill>
                  <a:srgbClr val="FFFF00"/>
                </a:solidFill>
              </a:rPr>
              <a:t>SERBREM (MRCC CHILE). </a:t>
            </a:r>
          </a:p>
          <a:p>
            <a:pPr marL="457200" lvl="1" indent="0">
              <a:buNone/>
            </a:pPr>
            <a:r>
              <a:rPr lang="es-CL" dirty="0"/>
              <a:t>LOS MEDIOS EMPLEADOS PARA ACUDIR EN AUXILIO DE UN BUQUE SINIESTRADO PUEDEN SER PROPIOS Y/O ALTERNATIVOS (BUQUES MERCANTES O PESQUEROS, NACIONALES O EXTRANJEROS, QUE SE ENCUENTREN EN LAS CERCANÍAS DEL ACCIDENTE, REPORTADOS EN EL CHILREP  U OTRO MEDIO VÁLIDO. </a:t>
            </a:r>
          </a:p>
        </p:txBody>
      </p:sp>
    </p:spTree>
    <p:extLst>
      <p:ext uri="{BB962C8B-B14F-4D97-AF65-F5344CB8AC3E}">
        <p14:creationId xmlns:p14="http://schemas.microsoft.com/office/powerpoint/2010/main" val="22463592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EC57936-1A10-B0AF-70ED-BE0FC4803E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CL" dirty="0"/>
              <a:t>ORGANIZACIÓN Y FUNCIONAMIENTO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ED3E304C-FF70-B9F9-177C-A9A320D407A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s-CL" u="sng" dirty="0"/>
              <a:t>AUTORIDADES NACIONALES DE BÚSQUEDA Y SALVAMENTO</a:t>
            </a:r>
          </a:p>
          <a:p>
            <a:pPr marL="457200" lvl="1" indent="0">
              <a:buNone/>
            </a:pPr>
            <a:r>
              <a:rPr lang="es-CL" b="1" dirty="0">
                <a:solidFill>
                  <a:srgbClr val="FFFF00"/>
                </a:solidFill>
              </a:rPr>
              <a:t>2.-MCC CHILE</a:t>
            </a:r>
          </a:p>
          <a:p>
            <a:pPr marL="457200" lvl="1" indent="0">
              <a:buNone/>
            </a:pPr>
            <a:r>
              <a:rPr lang="es-CL" dirty="0"/>
              <a:t>CENTRO DE CONTROL DE MISIONES, ES LA ENTIDAD QUE RECIBE LA PRIMERA INFORMACIÓN DE ALERTA DE SOCORRO PROVENIENTE DE </a:t>
            </a:r>
            <a:r>
              <a:rPr lang="es-CL" dirty="0" err="1"/>
              <a:t>DE</a:t>
            </a:r>
            <a:r>
              <a:rPr lang="es-CL" dirty="0"/>
              <a:t> UNA LUT O GEOLUT.  CORRESPONDE A LA FUERZA AÉREA A TRAVÉS DEL SERVICIO DE BÚSQUEDA Y SALVAMENTO AÉREO, QUE AL RECIBIR UNA ALERTA DE SOCORRO POR  ESTACIONES RASTREADORAS SATELITALES DE OTROS PAÍSES O POR LAS UBICADAS EN SANTIAGO, ISLA DE PASCUA O PUNTA ARENAS, QUE AL RECIBIR UNA SEÑAL PROVENIENTE DE UN BUQUE, ENVÍA LA INFORMACIÓN A MRCC CHILE, QUIEN ACTIVA AL MRCC CORRESPONDIENTE.</a:t>
            </a:r>
          </a:p>
        </p:txBody>
      </p:sp>
    </p:spTree>
    <p:extLst>
      <p:ext uri="{BB962C8B-B14F-4D97-AF65-F5344CB8AC3E}">
        <p14:creationId xmlns:p14="http://schemas.microsoft.com/office/powerpoint/2010/main" val="122198029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EC57936-1A10-B0AF-70ED-BE0FC4803E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CL" dirty="0"/>
              <a:t>ORGANIZACIÓN Y FUNCIONAMIENTO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ED3E304C-FF70-B9F9-177C-A9A320D407A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s-CL" u="sng" dirty="0"/>
              <a:t>AUTORIDADES NACIONALES DE BÚSQUEDA Y SALVAMENTO</a:t>
            </a:r>
          </a:p>
          <a:p>
            <a:pPr marL="0" indent="0">
              <a:buNone/>
            </a:pPr>
            <a:r>
              <a:rPr lang="es-CL" b="1" dirty="0">
                <a:solidFill>
                  <a:srgbClr val="FFFF00"/>
                </a:solidFill>
              </a:rPr>
              <a:t>3.- MRCC</a:t>
            </a:r>
          </a:p>
          <a:p>
            <a:pPr marL="457200" lvl="1" indent="0">
              <a:buNone/>
            </a:pPr>
            <a:r>
              <a:rPr lang="es-CL" dirty="0"/>
              <a:t>ESTA SIGLA CORRESPONDE A LOS CENTROS COORDINADORES DE BÚSQUEDA Y SALVAMENTO MARÍTIMO, Y SUS MANDOS SON LAS GOBERNACIONES MARÍTIMAS DE:</a:t>
            </a:r>
          </a:p>
          <a:p>
            <a:pPr marL="457200" lvl="1" indent="0">
              <a:buNone/>
            </a:pPr>
            <a:r>
              <a:rPr lang="es-CL" dirty="0"/>
              <a:t>IQUIQUE</a:t>
            </a:r>
          </a:p>
          <a:p>
            <a:pPr marL="457200" lvl="1" indent="0">
              <a:buNone/>
            </a:pPr>
            <a:r>
              <a:rPr lang="es-CL" dirty="0"/>
              <a:t>VALPARAÍSO</a:t>
            </a:r>
          </a:p>
          <a:p>
            <a:pPr marL="457200" lvl="1" indent="0">
              <a:buNone/>
            </a:pPr>
            <a:r>
              <a:rPr lang="es-CL" dirty="0"/>
              <a:t>TALCAHUANO</a:t>
            </a:r>
          </a:p>
          <a:p>
            <a:pPr marL="457200" lvl="1" indent="0">
              <a:buNone/>
            </a:pPr>
            <a:r>
              <a:rPr lang="es-CL" dirty="0"/>
              <a:t>PUERTO MONTT</a:t>
            </a:r>
          </a:p>
          <a:p>
            <a:pPr marL="457200" lvl="1" indent="0">
              <a:buNone/>
            </a:pPr>
            <a:r>
              <a:rPr lang="es-CL" dirty="0"/>
              <a:t>PUNTA ARENAS</a:t>
            </a:r>
          </a:p>
          <a:p>
            <a:pPr marL="457200" lvl="1" indent="0">
              <a:buNone/>
            </a:pPr>
            <a:endParaRPr lang="es-CL" dirty="0"/>
          </a:p>
          <a:p>
            <a:pPr marL="457200" lvl="1" indent="0">
              <a:buNone/>
            </a:pPr>
            <a:r>
              <a:rPr lang="es-CL" dirty="0"/>
              <a:t>SON LOS COORDINADORES DE MISIÓN SAR EN QUE SE HAYA RECIBIDO UNA ALERTA DE SOCORRO.</a:t>
            </a:r>
          </a:p>
        </p:txBody>
      </p:sp>
    </p:spTree>
    <p:extLst>
      <p:ext uri="{BB962C8B-B14F-4D97-AF65-F5344CB8AC3E}">
        <p14:creationId xmlns:p14="http://schemas.microsoft.com/office/powerpoint/2010/main" val="335007495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EC57936-1A10-B0AF-70ED-BE0FC4803E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CL" dirty="0"/>
              <a:t>ORGANIZACIÓN Y FUNCIONAMIENTO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ED3E304C-FF70-B9F9-177C-A9A320D407A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s-CL" u="sng" dirty="0"/>
              <a:t>AUTORIDADES NACIONALES DE BÚSQUEDA Y SALVAMENTO</a:t>
            </a:r>
          </a:p>
          <a:p>
            <a:pPr marL="0" indent="0">
              <a:buNone/>
            </a:pPr>
            <a:r>
              <a:rPr lang="es-CL" b="1" dirty="0">
                <a:solidFill>
                  <a:srgbClr val="FFFF00"/>
                </a:solidFill>
              </a:rPr>
              <a:t>4.- MRSC</a:t>
            </a:r>
          </a:p>
          <a:p>
            <a:pPr marL="457200" lvl="1" indent="0">
              <a:buNone/>
            </a:pPr>
            <a:r>
              <a:rPr lang="es-CL" dirty="0"/>
              <a:t>ESTA SIGLA CORRESPONDE A LOS SUBCENTROS COORDINADORES DE BÚSQUEDA Y SALVAMENTO MARÍTIMO, QUE DEPENDEN DE LOS RESPECTIVOS DISTRITOS DE LOS MRCC, Y SON LAS GOBERNACIONES MARÍTIMAS DE:</a:t>
            </a:r>
          </a:p>
          <a:p>
            <a:pPr marL="457200" lvl="1" indent="0">
              <a:buNone/>
            </a:pPr>
            <a:endParaRPr lang="es-CL" dirty="0"/>
          </a:p>
          <a:p>
            <a:pPr marL="457200" lvl="1" indent="0">
              <a:buNone/>
            </a:pPr>
            <a:r>
              <a:rPr lang="es-CL" dirty="0"/>
              <a:t>ARICA – ANTOFAGASTA- CALDERA – COQUIMBO - HANGA ROA - SAN ANTONIO - VALDIVIA – CASTRO - PUERTO AYSÉN - PUERTO WILLIAMS - ANTÁRTICA CHILENA</a:t>
            </a:r>
          </a:p>
          <a:p>
            <a:pPr marL="457200" lvl="1" indent="0">
              <a:buNone/>
            </a:pP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61290889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EC57936-1A10-B0AF-70ED-BE0FC4803E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CL" dirty="0"/>
              <a:t>ORGANIZACIÓN Y FUNCIONAMIENTO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ED3E304C-FF70-B9F9-177C-A9A320D407A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s-CL" u="sng" dirty="0"/>
              <a:t>AUTORIDADES NACIONALES DE BÚSQUEDA Y SALVAMENTO</a:t>
            </a:r>
          </a:p>
          <a:p>
            <a:pPr marL="0" indent="0">
              <a:buNone/>
            </a:pPr>
            <a:r>
              <a:rPr lang="es-CL" b="1" dirty="0">
                <a:solidFill>
                  <a:srgbClr val="FFFF00"/>
                </a:solidFill>
              </a:rPr>
              <a:t>5.- CAF</a:t>
            </a:r>
          </a:p>
          <a:p>
            <a:pPr marL="457200" lvl="1" indent="0">
              <a:buNone/>
            </a:pPr>
            <a:r>
              <a:rPr lang="es-CL" dirty="0"/>
              <a:t>CENTRO DE ALERTA FIJO, QUE CORRESPONDE A LAS CAPITANÍAS DE PUERTO, ALCALDÍAS DE MAR Y RADIOESTACIONES NAVALES, QUE PERMITEN EFECTUAR ENLACES DE RADIOCOMUNICACIONES CON LOS BARCOS AFECTADOS, ASÍ COMO ATENDER LAS FRECUENCIAS DE SOCORRO.</a:t>
            </a:r>
          </a:p>
          <a:p>
            <a:pPr marL="457200" lvl="1" indent="0">
              <a:buNone/>
            </a:pP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16548290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EC57936-1A10-B0AF-70ED-BE0FC4803E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CL" dirty="0"/>
              <a:t>ORGANIZACIÓN Y FUNCIONAMIENTO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ED3E304C-FF70-B9F9-177C-A9A320D407A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s-CL" u="sng" dirty="0"/>
              <a:t>AUTORIDADES NACIONALES DE BÚSQUEDA Y SALVAMENTO</a:t>
            </a:r>
          </a:p>
          <a:p>
            <a:pPr marL="0" indent="0">
              <a:buNone/>
            </a:pPr>
            <a:r>
              <a:rPr lang="es-CL" b="1" dirty="0">
                <a:solidFill>
                  <a:srgbClr val="FFFF00"/>
                </a:solidFill>
              </a:rPr>
              <a:t>6.- CLS</a:t>
            </a:r>
          </a:p>
          <a:p>
            <a:pPr marL="457200" lvl="1" indent="0">
              <a:buNone/>
            </a:pPr>
            <a:r>
              <a:rPr lang="es-CL" dirty="0"/>
              <a:t>ES EL COORDINADOR EN EL LUGAR DEL SINIESTRO. LAS FUNCIONES DEL </a:t>
            </a:r>
            <a:r>
              <a:rPr lang="es-CL" dirty="0">
                <a:solidFill>
                  <a:srgbClr val="FFFF00"/>
                </a:solidFill>
              </a:rPr>
              <a:t>CLS</a:t>
            </a:r>
            <a:r>
              <a:rPr lang="es-CL" dirty="0"/>
              <a:t>, SERÁN EJECUTADAS POR UNA UNIDAD INSTITUCIONAL O NAVE CIVIL CAPAZ DE ASUMIR COMO </a:t>
            </a:r>
            <a:r>
              <a:rPr lang="es-CL" dirty="0">
                <a:solidFill>
                  <a:srgbClr val="FFFF00"/>
                </a:solidFill>
              </a:rPr>
              <a:t>CLS</a:t>
            </a:r>
            <a:r>
              <a:rPr lang="es-CL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12480183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EC57936-1A10-B0AF-70ED-BE0FC4803E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CL" dirty="0"/>
              <a:t>ORGANIZACIÓN Y FUNCIONAMIENTO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ED3E304C-FF70-B9F9-177C-A9A320D407A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s-CL" u="sng" dirty="0"/>
              <a:t>AUTORIDADES NACIONALES DE BÚSQUEDA Y SALVAMENTO</a:t>
            </a:r>
          </a:p>
          <a:p>
            <a:pPr marL="0" indent="0">
              <a:buNone/>
            </a:pPr>
            <a:r>
              <a:rPr lang="es-CL" b="1" dirty="0">
                <a:solidFill>
                  <a:srgbClr val="FFFF00"/>
                </a:solidFill>
              </a:rPr>
              <a:t>7.- USR/CAM</a:t>
            </a:r>
          </a:p>
          <a:p>
            <a:pPr marL="457200" lvl="1" indent="0">
              <a:buNone/>
            </a:pPr>
            <a:r>
              <a:rPr lang="es-CL" dirty="0"/>
              <a:t>SON LAS UNIDADES Y/O MEDIOS CIVILES DESTACADOS PARA ASISTIR A LA EMERGENCIA, CON EL OBJETO PRINCIPAL DE SALVAR VIDAS EN PELIGRO</a:t>
            </a:r>
          </a:p>
        </p:txBody>
      </p:sp>
    </p:spTree>
    <p:extLst>
      <p:ext uri="{BB962C8B-B14F-4D97-AF65-F5344CB8AC3E}">
        <p14:creationId xmlns:p14="http://schemas.microsoft.com/office/powerpoint/2010/main" val="22876386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EC57936-1A10-B0AF-70ED-BE0FC4803E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CL" dirty="0"/>
              <a:t>ORGANIZACIÓN Y FUNCIONAMIENTO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ED3E304C-FF70-B9F9-177C-A9A320D407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20000" y="1441577"/>
            <a:ext cx="10233800" cy="43513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CL" u="sng" dirty="0"/>
              <a:t>AUTORIDADES NACIONALES DE BÚSQUEDA Y SALVAMENTO</a:t>
            </a:r>
          </a:p>
        </p:txBody>
      </p:sp>
      <p:pic>
        <p:nvPicPr>
          <p:cNvPr id="5" name="Picture 26">
            <a:extLst>
              <a:ext uri="{FF2B5EF4-FFF2-40B4-BE49-F238E27FC236}">
                <a16:creationId xmlns:a16="http://schemas.microsoft.com/office/drawing/2014/main" id="{E9A6E9D3-0955-A716-D274-08F78EEB33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281" t="10872" r="31107" b="18858"/>
          <a:stretch>
            <a:fillRect/>
          </a:stretch>
        </p:blipFill>
        <p:spPr bwMode="auto">
          <a:xfrm>
            <a:off x="2029269" y="1848803"/>
            <a:ext cx="7334187" cy="49269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FFFFFF">
                      <a:gamma/>
                      <a:shade val="60000"/>
                      <a:invGamma/>
                    </a:srgbClr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6354570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EC57936-1A10-B0AF-70ED-BE0FC4803E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CL" dirty="0"/>
              <a:t>ORGANIZACIÓN Y FUNCIONAMIENTO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ED3E304C-FF70-B9F9-177C-A9A320D407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20000" y="1441577"/>
            <a:ext cx="10233800" cy="43513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CL" u="sng" dirty="0"/>
              <a:t>AUTORIDADES NACIONALES DE BÚSQUEDA Y SALVAMENTO</a:t>
            </a:r>
          </a:p>
        </p:txBody>
      </p:sp>
      <p:pic>
        <p:nvPicPr>
          <p:cNvPr id="4" name="Picture 6">
            <a:extLst>
              <a:ext uri="{FF2B5EF4-FFF2-40B4-BE49-F238E27FC236}">
                <a16:creationId xmlns:a16="http://schemas.microsoft.com/office/drawing/2014/main" id="{CEAC75CA-13CC-04D6-62CF-78CB87383A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00" t="11676" r="18802" b="14453"/>
          <a:stretch>
            <a:fillRect/>
          </a:stretch>
        </p:blipFill>
        <p:spPr bwMode="auto">
          <a:xfrm>
            <a:off x="2166057" y="1963039"/>
            <a:ext cx="7559984" cy="48775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FFFFFF">
                      <a:gamma/>
                      <a:shade val="60000"/>
                      <a:invGamma/>
                    </a:srgbClr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9376006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8F631C8-5D1D-2FA0-5325-AF30E0667C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s-CL" dirty="0"/>
              <a:t>ORGANIZACIÓN Y FUNCIONAMIENTO</a:t>
            </a:r>
            <a:br>
              <a:rPr lang="es-CL" dirty="0"/>
            </a:br>
            <a:r>
              <a:rPr lang="es-CL" sz="2200" dirty="0"/>
              <a:t>ÁREAS DE RESPONSABILIDAD SAR MARÍTIMAS</a:t>
            </a:r>
            <a:endParaRPr lang="es-CL" dirty="0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97093107-2583-B05A-522F-CDBDE723B64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s-CL" dirty="0"/>
              <a:t>.</a:t>
            </a:r>
          </a:p>
          <a:p>
            <a:pPr marL="0" indent="0">
              <a:buNone/>
            </a:pPr>
            <a:endParaRPr lang="es-CL" dirty="0"/>
          </a:p>
        </p:txBody>
      </p:sp>
      <p:pic>
        <p:nvPicPr>
          <p:cNvPr id="2050" name="Picture 2" descr="B O N A N Z A R E V I S T A. PUBLICACIÓN ANUAL DE LA COFRADÍA HOMBRES DEL  LITORAL (15 años) INDICE - PDF Free Download">
            <a:extLst>
              <a:ext uri="{FF2B5EF4-FFF2-40B4-BE49-F238E27FC236}">
                <a16:creationId xmlns:a16="http://schemas.microsoft.com/office/drawing/2014/main" id="{40A496E6-E802-17AD-208D-7210BF342A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9777" y="1183311"/>
            <a:ext cx="6181344" cy="56289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7739727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8F631C8-5D1D-2FA0-5325-AF30E0667C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81037"/>
            <a:ext cx="105156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es-CL" dirty="0"/>
              <a:t>PROCEDIMIENTO PARA EFECTOS DE CONTROL DE TRÁFICO MARÍTIMO</a:t>
            </a:r>
            <a:br>
              <a:rPr lang="es-CL" dirty="0"/>
            </a:br>
            <a:endParaRPr lang="es-CL" dirty="0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97093107-2583-B05A-522F-CDBDE723B64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s-CL" dirty="0"/>
              <a:t>TODA NAVE O EMBARCACIÓN QUE SE DIRIJA A UN PUERTO NACIONAL AVISARÁ SU ARRIBO A LA AUTORIDAD MARÍTIMA, CON UNA ANTICIPACIÓN MÍNIMA DE 24 HORAS, DEBIENDO COMUNICAR SU POSICIÓN DIARIA A LAS 08:00  Y 20:00 HRS</a:t>
            </a:r>
          </a:p>
          <a:p>
            <a:pPr marL="0" indent="0">
              <a:buNone/>
            </a:pPr>
            <a:endParaRPr lang="es-CL" dirty="0"/>
          </a:p>
          <a:p>
            <a:pPr marL="0" indent="0">
              <a:buNone/>
            </a:pPr>
            <a:r>
              <a:rPr lang="es-CL" dirty="0"/>
              <a:t>SE EXHORTA A TODAS LAS NAVES QUE NAVEGUEN EN EL ÁREA MARÍTIMA DE RESPONSABILIDAD SAR NACIONAL, PARA QUE COMUNIQUEN SU POSICIÓN DIARAMENTE A LAS 08:00  Y 20:00 HRS.</a:t>
            </a:r>
          </a:p>
          <a:p>
            <a:pPr marL="0" indent="0">
              <a:buNone/>
            </a:pPr>
            <a:endParaRPr lang="es-CL" dirty="0"/>
          </a:p>
          <a:p>
            <a:pPr marL="0" indent="0">
              <a:buNone/>
            </a:pPr>
            <a:r>
              <a:rPr lang="es-CL" dirty="0"/>
              <a:t>LAS EMBARCACIONES DE RECREO NO TENDRÁN LA OBLIGACIÓN DE EFECTUAR REPORTE DIARIO, PERO PODRÁN EFECTUARLO UNA VEZ AL DÍA ENTRE LAS 08:00 Y 20:00 HRS.</a:t>
            </a:r>
          </a:p>
        </p:txBody>
      </p:sp>
    </p:spTree>
    <p:extLst>
      <p:ext uri="{BB962C8B-B14F-4D97-AF65-F5344CB8AC3E}">
        <p14:creationId xmlns:p14="http://schemas.microsoft.com/office/powerpoint/2010/main" val="187047604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97093107-2583-B05A-522F-CDBDE723B64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740025"/>
            <a:ext cx="102338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CL" dirty="0"/>
              <a:t>LAS COMUNICACIONES DE SOCORRO Y SEGURIDAD, SE BASAN EN EL USO DE RADIOCOMUNICACIONES TERRENALES MF, HF Y VHF, Y DE COMUNICACIONES DE SISTEMAS SATELITALES.</a:t>
            </a:r>
          </a:p>
          <a:p>
            <a:pPr marL="0" indent="0">
              <a:buNone/>
            </a:pPr>
            <a:r>
              <a:rPr lang="es-CL" dirty="0"/>
              <a:t>LA LLAMADA SELECTIVA DIGITAL SE EMPLEA PARA TRANSMITIR LAS ALERTAS DE SOCORRO, URGENCIA Y SEGURIDAD Y EFECTUAR COMUNICACIONES GENERALES, UTILIZANDO LAS FRECUENCIAS ASIGNADAS PARA ÉSTOS FINES,</a:t>
            </a:r>
          </a:p>
          <a:p>
            <a:pPr marL="0" indent="0">
              <a:buNone/>
            </a:pPr>
            <a:endParaRPr lang="es-CL" dirty="0"/>
          </a:p>
        </p:txBody>
      </p:sp>
      <p:sp>
        <p:nvSpPr>
          <p:cNvPr id="4" name="Título 1">
            <a:extLst>
              <a:ext uri="{FF2B5EF4-FFF2-40B4-BE49-F238E27FC236}">
                <a16:creationId xmlns:a16="http://schemas.microsoft.com/office/drawing/2014/main" id="{D4C86B6E-6069-7DDF-8FD9-260CD8267410}"/>
              </a:ext>
            </a:extLst>
          </p:cNvPr>
          <p:cNvSpPr txBox="1">
            <a:spLocks/>
          </p:cNvSpPr>
          <p:nvPr/>
        </p:nvSpPr>
        <p:spPr>
          <a:xfrm>
            <a:off x="708800" y="1052893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400" b="0" kern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25000"/>
                        <a:lumOff val="75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  <a:tileRect/>
                </a:gradFill>
                <a:latin typeface="+mj-lt"/>
                <a:ea typeface="+mj-ea"/>
                <a:cs typeface="+mj-cs"/>
              </a:defRPr>
            </a:lvl1pPr>
          </a:lstStyle>
          <a:p>
            <a:pPr algn="ctr"/>
            <a:br>
              <a:rPr lang="es-CL"/>
            </a:br>
            <a:endParaRPr lang="es-CL" dirty="0"/>
          </a:p>
        </p:txBody>
      </p:sp>
      <p:sp>
        <p:nvSpPr>
          <p:cNvPr id="6" name="Título 5">
            <a:extLst>
              <a:ext uri="{FF2B5EF4-FFF2-40B4-BE49-F238E27FC236}">
                <a16:creationId xmlns:a16="http://schemas.microsoft.com/office/drawing/2014/main" id="{7F1E96D8-6C8A-CAD7-448E-97D6C8CDE0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7300" y="715358"/>
            <a:ext cx="10515600" cy="1325563"/>
          </a:xfrm>
        </p:spPr>
        <p:txBody>
          <a:bodyPr>
            <a:noAutofit/>
          </a:bodyPr>
          <a:lstStyle/>
          <a:p>
            <a:pPr algn="ctr"/>
            <a:r>
              <a:rPr lang="es-CL" sz="3600" dirty="0"/>
              <a:t>PROCEDIMIENTOS OPERACIONALES PARA LAS COMUNICACIONES DE SOCORRO Y SEGURIDAD EN EL SISTEMA MUNDIAL DE SOCORRO Y SEGURIDAD MARÍTIMA</a:t>
            </a:r>
          </a:p>
        </p:txBody>
      </p:sp>
    </p:spTree>
    <p:extLst>
      <p:ext uri="{BB962C8B-B14F-4D97-AF65-F5344CB8AC3E}">
        <p14:creationId xmlns:p14="http://schemas.microsoft.com/office/powerpoint/2010/main" val="99849636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97093107-2583-B05A-522F-CDBDE723B64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740025"/>
            <a:ext cx="102338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CL" dirty="0">
                <a:solidFill>
                  <a:srgbClr val="FFFF00"/>
                </a:solidFill>
              </a:rPr>
              <a:t>FASE DE INCERTIDUMBRE</a:t>
            </a:r>
            <a:r>
              <a:rPr lang="es-CL" dirty="0"/>
              <a:t>. SITUACIÓN EN LA CUAL SE HA NOTIFICADO LA DESAPARICIÓN DE UNA PERSONA, O CUANDO UN BUQUE U OTRA NAVE NO HA LLEGADO A SU LUGR DE DESTINO EN LA FECHA PREVISTA, O CUANDO NO SE HA EFECTUADO LA NOTIFICACIÓN DE SU SITUACIÓN DE NAVE DIARIA.</a:t>
            </a:r>
          </a:p>
          <a:p>
            <a:pPr marL="0" indent="0">
              <a:buNone/>
            </a:pPr>
            <a:r>
              <a:rPr lang="es-CL" dirty="0"/>
              <a:t>EN ESTA FASE TODAS LAS ACCIONES SON ADMINISTRATIVAS, DE CONSULTA, SIN EMPLEO DE MEDIOS DE REBUSCA</a:t>
            </a:r>
          </a:p>
          <a:p>
            <a:pPr marL="0" indent="0">
              <a:buNone/>
            </a:pPr>
            <a:endParaRPr lang="es-CL" dirty="0"/>
          </a:p>
        </p:txBody>
      </p:sp>
      <p:sp>
        <p:nvSpPr>
          <p:cNvPr id="4" name="Título 1">
            <a:extLst>
              <a:ext uri="{FF2B5EF4-FFF2-40B4-BE49-F238E27FC236}">
                <a16:creationId xmlns:a16="http://schemas.microsoft.com/office/drawing/2014/main" id="{D4C86B6E-6069-7DDF-8FD9-260CD8267410}"/>
              </a:ext>
            </a:extLst>
          </p:cNvPr>
          <p:cNvSpPr txBox="1">
            <a:spLocks/>
          </p:cNvSpPr>
          <p:nvPr/>
        </p:nvSpPr>
        <p:spPr>
          <a:xfrm>
            <a:off x="708800" y="1052893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400" b="0" kern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25000"/>
                        <a:lumOff val="75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  <a:tileRect/>
                </a:gradFill>
                <a:latin typeface="+mj-lt"/>
                <a:ea typeface="+mj-ea"/>
                <a:cs typeface="+mj-cs"/>
              </a:defRPr>
            </a:lvl1pPr>
          </a:lstStyle>
          <a:p>
            <a:pPr algn="ctr"/>
            <a:br>
              <a:rPr lang="es-CL"/>
            </a:br>
            <a:endParaRPr lang="es-CL" dirty="0"/>
          </a:p>
        </p:txBody>
      </p:sp>
      <p:sp>
        <p:nvSpPr>
          <p:cNvPr id="6" name="Título 5">
            <a:extLst>
              <a:ext uri="{FF2B5EF4-FFF2-40B4-BE49-F238E27FC236}">
                <a16:creationId xmlns:a16="http://schemas.microsoft.com/office/drawing/2014/main" id="{7F1E96D8-6C8A-CAD7-448E-97D6C8CDE0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7300" y="715358"/>
            <a:ext cx="10515600" cy="1325563"/>
          </a:xfrm>
        </p:spPr>
        <p:txBody>
          <a:bodyPr>
            <a:noAutofit/>
          </a:bodyPr>
          <a:lstStyle/>
          <a:p>
            <a:pPr algn="ctr"/>
            <a:r>
              <a:rPr lang="es-CL" sz="3600" dirty="0"/>
              <a:t>PROCEDIMIENTOS OPERACIONALES PARA LAS COMUNICACIONES DE SOCORRO Y SEGURIDAD EN EL SISTEMA MUNDIAL DE SOCORRO Y SEGURIDAD MARÍTIMA.</a:t>
            </a:r>
            <a:br>
              <a:rPr lang="es-CL" sz="3600" dirty="0"/>
            </a:br>
            <a:r>
              <a:rPr lang="es-CL" sz="3600" b="1" dirty="0"/>
              <a:t>FASES DE EMERGENCIAS</a:t>
            </a:r>
          </a:p>
        </p:txBody>
      </p:sp>
    </p:spTree>
    <p:extLst>
      <p:ext uri="{BB962C8B-B14F-4D97-AF65-F5344CB8AC3E}">
        <p14:creationId xmlns:p14="http://schemas.microsoft.com/office/powerpoint/2010/main" val="221335440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97093107-2583-B05A-522F-CDBDE723B64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740025"/>
            <a:ext cx="102338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CL" dirty="0">
                <a:solidFill>
                  <a:srgbClr val="FFFF00"/>
                </a:solidFill>
              </a:rPr>
              <a:t>FASE DE ALERTA</a:t>
            </a:r>
            <a:r>
              <a:rPr lang="es-CL" dirty="0"/>
              <a:t>. SITUACIÓN EN LA CUAL SE TEME POR LA SEGURIDAD DE UNA PERSONA O UNA NAVE, CUANDO DESPUÉS DE LA FASE DE INCERTIDUMBRE, HAN FALLADO LOS INTENTOS DE ESTABLECER CONTACTO, O QUE SE HA RECIBIDO INFORMACIÓN EN EL SENTIDO QUE LA CAPACIDAD OPERACIONAL DEL BUQUE HA DISMINUIDO, PERO SIN LLEGAR A LA PROBABILIDAD QUE SE PRODUZCA UNA SITUACIÓN DE PELIGRO.</a:t>
            </a:r>
          </a:p>
          <a:p>
            <a:pPr marL="0" indent="0">
              <a:buNone/>
            </a:pPr>
            <a:r>
              <a:rPr lang="es-CL" dirty="0"/>
              <a:t>EN ÉSTA FASE SI SE EMPLEAN MEDIOS DE REBUSCA.</a:t>
            </a:r>
          </a:p>
          <a:p>
            <a:pPr marL="0" indent="0">
              <a:buNone/>
            </a:pPr>
            <a:endParaRPr lang="es-CL" dirty="0"/>
          </a:p>
        </p:txBody>
      </p:sp>
      <p:sp>
        <p:nvSpPr>
          <p:cNvPr id="4" name="Título 1">
            <a:extLst>
              <a:ext uri="{FF2B5EF4-FFF2-40B4-BE49-F238E27FC236}">
                <a16:creationId xmlns:a16="http://schemas.microsoft.com/office/drawing/2014/main" id="{D4C86B6E-6069-7DDF-8FD9-260CD8267410}"/>
              </a:ext>
            </a:extLst>
          </p:cNvPr>
          <p:cNvSpPr txBox="1">
            <a:spLocks/>
          </p:cNvSpPr>
          <p:nvPr/>
        </p:nvSpPr>
        <p:spPr>
          <a:xfrm>
            <a:off x="708800" y="1052893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400" b="0" kern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25000"/>
                        <a:lumOff val="75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  <a:tileRect/>
                </a:gradFill>
                <a:latin typeface="+mj-lt"/>
                <a:ea typeface="+mj-ea"/>
                <a:cs typeface="+mj-cs"/>
              </a:defRPr>
            </a:lvl1pPr>
          </a:lstStyle>
          <a:p>
            <a:pPr algn="ctr"/>
            <a:br>
              <a:rPr lang="es-CL"/>
            </a:br>
            <a:endParaRPr lang="es-CL" dirty="0"/>
          </a:p>
        </p:txBody>
      </p:sp>
      <p:sp>
        <p:nvSpPr>
          <p:cNvPr id="6" name="Título 5">
            <a:extLst>
              <a:ext uri="{FF2B5EF4-FFF2-40B4-BE49-F238E27FC236}">
                <a16:creationId xmlns:a16="http://schemas.microsoft.com/office/drawing/2014/main" id="{7F1E96D8-6C8A-CAD7-448E-97D6C8CDE0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7300" y="715358"/>
            <a:ext cx="10515600" cy="1325563"/>
          </a:xfrm>
        </p:spPr>
        <p:txBody>
          <a:bodyPr>
            <a:noAutofit/>
          </a:bodyPr>
          <a:lstStyle/>
          <a:p>
            <a:pPr algn="ctr"/>
            <a:r>
              <a:rPr lang="es-CL" sz="3600" dirty="0"/>
              <a:t>PROCEDIMIENTOS OPERACIONALES PARA LAS COMUNICACIONES DE SOCORRO Y SEGURIDAD EN EL SISTEMA MUNDIAL DE SOCORRO Y SEGURIDAD MARÍTIMA.</a:t>
            </a:r>
            <a:br>
              <a:rPr lang="es-CL" sz="3600" dirty="0"/>
            </a:br>
            <a:r>
              <a:rPr lang="es-CL" sz="3600" b="1" dirty="0"/>
              <a:t>FASES DE EMERGENCIAS</a:t>
            </a:r>
          </a:p>
        </p:txBody>
      </p:sp>
    </p:spTree>
    <p:extLst>
      <p:ext uri="{BB962C8B-B14F-4D97-AF65-F5344CB8AC3E}">
        <p14:creationId xmlns:p14="http://schemas.microsoft.com/office/powerpoint/2010/main" val="33211053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97093107-2583-B05A-522F-CDBDE723B64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740025"/>
            <a:ext cx="102338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CL" sz="2400" dirty="0">
                <a:solidFill>
                  <a:srgbClr val="FFFF00"/>
                </a:solidFill>
              </a:rPr>
              <a:t>FASE DE SOCORRO</a:t>
            </a:r>
            <a:r>
              <a:rPr lang="es-CL" sz="2400" dirty="0"/>
              <a:t>. SITUACIÓN EN LA CUAL SE TIENE LA CONVICCIÓN JUSTIFICADA QUE UNA PERSONA O NAVE ESTÁN AMENAZADAS POR UN PELIGRO GRAVE O INMINENTE Y NECESITAN AUXILIO INMEDIATO, O TRAS LA FASE ALERTA PESE A NUEVOS INTENTOS INFRUCTUOSAS DE STABLECER CONTACTO CON LAS PERSONAS O NAVE, SEÑALAN LA PROBABILIDAD DE QUE EXISTA UNA SITUACIÓN DE PELIGRO. O CUANDO SE RECIBA LA INFORAMACIÓN QUE LA SITUACIÓN OPERACIONAL DE LA NAVE HA DISMINUIDO HASTA EL PUNTO PROBABLE QUE SE PRODUZCA UNA SITUACIÓN DE PELIGRO.</a:t>
            </a:r>
          </a:p>
          <a:p>
            <a:pPr marL="0" indent="0">
              <a:buNone/>
            </a:pPr>
            <a:r>
              <a:rPr lang="es-CL" sz="2400" dirty="0"/>
              <a:t>EN ÉSTA FASE SE EMPLEAN TODOS LOS MEDIOS DISPONIBLES, YA SEAN INSTITUCIONAALES O CIVILES.</a:t>
            </a:r>
          </a:p>
          <a:p>
            <a:pPr marL="0" indent="0">
              <a:buNone/>
            </a:pPr>
            <a:endParaRPr lang="es-CL" sz="2400" dirty="0"/>
          </a:p>
        </p:txBody>
      </p:sp>
      <p:sp>
        <p:nvSpPr>
          <p:cNvPr id="4" name="Título 1">
            <a:extLst>
              <a:ext uri="{FF2B5EF4-FFF2-40B4-BE49-F238E27FC236}">
                <a16:creationId xmlns:a16="http://schemas.microsoft.com/office/drawing/2014/main" id="{D4C86B6E-6069-7DDF-8FD9-260CD8267410}"/>
              </a:ext>
            </a:extLst>
          </p:cNvPr>
          <p:cNvSpPr txBox="1">
            <a:spLocks/>
          </p:cNvSpPr>
          <p:nvPr/>
        </p:nvSpPr>
        <p:spPr>
          <a:xfrm>
            <a:off x="708800" y="1052893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400" b="0" kern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25000"/>
                        <a:lumOff val="75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  <a:tileRect/>
                </a:gradFill>
                <a:latin typeface="+mj-lt"/>
                <a:ea typeface="+mj-ea"/>
                <a:cs typeface="+mj-cs"/>
              </a:defRPr>
            </a:lvl1pPr>
          </a:lstStyle>
          <a:p>
            <a:pPr algn="ctr"/>
            <a:br>
              <a:rPr lang="es-CL"/>
            </a:br>
            <a:endParaRPr lang="es-CL" dirty="0"/>
          </a:p>
        </p:txBody>
      </p:sp>
      <p:sp>
        <p:nvSpPr>
          <p:cNvPr id="6" name="Título 5">
            <a:extLst>
              <a:ext uri="{FF2B5EF4-FFF2-40B4-BE49-F238E27FC236}">
                <a16:creationId xmlns:a16="http://schemas.microsoft.com/office/drawing/2014/main" id="{7F1E96D8-6C8A-CAD7-448E-97D6C8CDE0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7300" y="715358"/>
            <a:ext cx="10515600" cy="1325563"/>
          </a:xfrm>
        </p:spPr>
        <p:txBody>
          <a:bodyPr>
            <a:noAutofit/>
          </a:bodyPr>
          <a:lstStyle/>
          <a:p>
            <a:pPr algn="ctr"/>
            <a:r>
              <a:rPr lang="es-CL" sz="3600" dirty="0"/>
              <a:t>PROCEDIMIENTOS OPERACIONALES PARA LAS COMUNICACIONES DE SOCORRO Y SEGURIDAD EN EL SISTEMA MUNDIAL DE SOCORRO Y SEGURIDAD MARÍTIMA.</a:t>
            </a:r>
            <a:br>
              <a:rPr lang="es-CL" sz="3600" dirty="0"/>
            </a:br>
            <a:r>
              <a:rPr lang="es-CL" sz="3600" b="1" dirty="0"/>
              <a:t>FASES DE EMERGENCIAS</a:t>
            </a:r>
          </a:p>
        </p:txBody>
      </p:sp>
    </p:spTree>
    <p:extLst>
      <p:ext uri="{BB962C8B-B14F-4D97-AF65-F5344CB8AC3E}">
        <p14:creationId xmlns:p14="http://schemas.microsoft.com/office/powerpoint/2010/main" val="34890707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>
            <a:extLst>
              <a:ext uri="{FF2B5EF4-FFF2-40B4-BE49-F238E27FC236}">
                <a16:creationId xmlns:a16="http://schemas.microsoft.com/office/drawing/2014/main" id="{D4C86B6E-6069-7DDF-8FD9-260CD8267410}"/>
              </a:ext>
            </a:extLst>
          </p:cNvPr>
          <p:cNvSpPr txBox="1">
            <a:spLocks/>
          </p:cNvSpPr>
          <p:nvPr/>
        </p:nvSpPr>
        <p:spPr>
          <a:xfrm>
            <a:off x="708800" y="1052893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400" b="0" kern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25000"/>
                        <a:lumOff val="75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  <a:tileRect/>
                </a:gradFill>
                <a:latin typeface="+mj-lt"/>
                <a:ea typeface="+mj-ea"/>
                <a:cs typeface="+mj-cs"/>
              </a:defRPr>
            </a:lvl1pPr>
          </a:lstStyle>
          <a:p>
            <a:pPr algn="ctr"/>
            <a:br>
              <a:rPr lang="es-CL"/>
            </a:br>
            <a:endParaRPr lang="es-CL" dirty="0"/>
          </a:p>
        </p:txBody>
      </p:sp>
      <p:sp>
        <p:nvSpPr>
          <p:cNvPr id="6" name="Título 5">
            <a:extLst>
              <a:ext uri="{FF2B5EF4-FFF2-40B4-BE49-F238E27FC236}">
                <a16:creationId xmlns:a16="http://schemas.microsoft.com/office/drawing/2014/main" id="{7F1E96D8-6C8A-CAD7-448E-97D6C8CDE0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7300" y="715358"/>
            <a:ext cx="10515600" cy="1325563"/>
          </a:xfrm>
        </p:spPr>
        <p:txBody>
          <a:bodyPr>
            <a:noAutofit/>
          </a:bodyPr>
          <a:lstStyle/>
          <a:p>
            <a:pPr algn="ctr"/>
            <a:endParaRPr lang="es-CL" sz="3600" b="1" dirty="0"/>
          </a:p>
        </p:txBody>
      </p:sp>
      <p:pic>
        <p:nvPicPr>
          <p:cNvPr id="2" name="Picture 5">
            <a:extLst>
              <a:ext uri="{FF2B5EF4-FFF2-40B4-BE49-F238E27FC236}">
                <a16:creationId xmlns:a16="http://schemas.microsoft.com/office/drawing/2014/main" id="{A1CE2C73-1E0E-369E-A490-9CDCC32950A3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00" t="21722" r="21758" b="5426"/>
          <a:stretch>
            <a:fillRect/>
          </a:stretch>
        </p:blipFill>
        <p:spPr bwMode="auto">
          <a:xfrm>
            <a:off x="1450848" y="341302"/>
            <a:ext cx="9290303" cy="61753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FFFFFF">
                      <a:gamma/>
                      <a:shade val="60000"/>
                      <a:invGamma/>
                    </a:srgbClr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2535715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97093107-2583-B05A-522F-CDBDE723B64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303876"/>
            <a:ext cx="102338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CL" sz="2400" dirty="0">
                <a:solidFill>
                  <a:schemeClr val="tx1"/>
                </a:solidFill>
              </a:rPr>
              <a:t>UNA RADIOBALIZA DE EMERGENCIA ES UN APARATO TRANSMISOR DE RADIO, QUE ES UTILIZADO EN SITUACIONES DE EMERGENCIA PARA FACILITAR LA LOCALIZACIÓN DE UNA NAVE QUE SE ENCUENTRA EN PELIGRO.</a:t>
            </a:r>
          </a:p>
          <a:p>
            <a:pPr marL="0" indent="0">
              <a:buNone/>
            </a:pPr>
            <a:r>
              <a:rPr lang="es-CL" sz="2400" dirty="0">
                <a:solidFill>
                  <a:schemeClr val="tx1"/>
                </a:solidFill>
              </a:rPr>
              <a:t>AL ACTIVARSE ENVÍA SEÑALES INTERMITENTES CON DATOS QUE PERMITEN LA LOCALIZACIÓN DE BUQUE EN NECESIDAD DE SALVAMENTO.</a:t>
            </a:r>
          </a:p>
          <a:p>
            <a:pPr marL="0" indent="0">
              <a:buNone/>
            </a:pPr>
            <a:r>
              <a:rPr lang="es-CL" sz="2400" dirty="0">
                <a:solidFill>
                  <a:schemeClr val="tx1"/>
                </a:solidFill>
              </a:rPr>
              <a:t>LA SEÑAL ES RECOGIDA POR SATÉLITES DE LA RED COSPAS-SARSAT, QUE CALCULA LA POSICIÓN Y ALERTA LOS SERVICIOS DE SALVAMENTO.</a:t>
            </a:r>
          </a:p>
          <a:p>
            <a:pPr marL="0" indent="0">
              <a:buNone/>
            </a:pPr>
            <a:r>
              <a:rPr lang="es-CL" sz="2400" dirty="0">
                <a:solidFill>
                  <a:schemeClr val="tx1"/>
                </a:solidFill>
              </a:rPr>
              <a:t>ESTA TECNOLOGÍA PERMITE EL SALVAMENTO LO MÁS RÁPIDO POSIBLE DE LAS VÍCTIMAS, POR LA URGENCIA QUE IMPONE EVITAR LA EXPOSICIÓN AL AGUA POR TIEMPO PROLONGADO</a:t>
            </a:r>
          </a:p>
          <a:p>
            <a:pPr marL="0" indent="0">
              <a:buNone/>
            </a:pPr>
            <a:endParaRPr lang="es-CL" sz="2400" dirty="0"/>
          </a:p>
        </p:txBody>
      </p:sp>
      <p:sp>
        <p:nvSpPr>
          <p:cNvPr id="4" name="Título 1">
            <a:extLst>
              <a:ext uri="{FF2B5EF4-FFF2-40B4-BE49-F238E27FC236}">
                <a16:creationId xmlns:a16="http://schemas.microsoft.com/office/drawing/2014/main" id="{D4C86B6E-6069-7DDF-8FD9-260CD8267410}"/>
              </a:ext>
            </a:extLst>
          </p:cNvPr>
          <p:cNvSpPr txBox="1">
            <a:spLocks/>
          </p:cNvSpPr>
          <p:nvPr/>
        </p:nvSpPr>
        <p:spPr>
          <a:xfrm>
            <a:off x="708800" y="1052893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400" b="0" kern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25000"/>
                        <a:lumOff val="75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  <a:tileRect/>
                </a:gradFill>
                <a:latin typeface="+mj-lt"/>
                <a:ea typeface="+mj-ea"/>
                <a:cs typeface="+mj-cs"/>
              </a:defRPr>
            </a:lvl1pPr>
          </a:lstStyle>
          <a:p>
            <a:pPr algn="ctr"/>
            <a:br>
              <a:rPr lang="es-CL"/>
            </a:br>
            <a:endParaRPr lang="es-CL" dirty="0"/>
          </a:p>
        </p:txBody>
      </p:sp>
      <p:sp>
        <p:nvSpPr>
          <p:cNvPr id="6" name="Título 5">
            <a:extLst>
              <a:ext uri="{FF2B5EF4-FFF2-40B4-BE49-F238E27FC236}">
                <a16:creationId xmlns:a16="http://schemas.microsoft.com/office/drawing/2014/main" id="{7F1E96D8-6C8A-CAD7-448E-97D6C8CDE0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7300" y="715358"/>
            <a:ext cx="10515600" cy="1325563"/>
          </a:xfrm>
        </p:spPr>
        <p:txBody>
          <a:bodyPr>
            <a:noAutofit/>
          </a:bodyPr>
          <a:lstStyle/>
          <a:p>
            <a:pPr algn="ctr"/>
            <a:r>
              <a:rPr lang="es-CL" sz="3600" dirty="0"/>
              <a:t>RADIOBALIZAS DE LOCALIZACIÓN DE SINIESTROS (RLS O EPIRB)</a:t>
            </a:r>
            <a:endParaRPr lang="es-CL" sz="3600" b="1" dirty="0"/>
          </a:p>
        </p:txBody>
      </p:sp>
    </p:spTree>
    <p:extLst>
      <p:ext uri="{BB962C8B-B14F-4D97-AF65-F5344CB8AC3E}">
        <p14:creationId xmlns:p14="http://schemas.microsoft.com/office/powerpoint/2010/main" val="428630625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97093107-2583-B05A-522F-CDBDE723B64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49700" y="2303876"/>
            <a:ext cx="10233800" cy="4351338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s-CL" sz="2400" dirty="0">
                <a:solidFill>
                  <a:schemeClr val="tx1"/>
                </a:solidFill>
              </a:rPr>
              <a:t>LAS RADIOBALIZAS DE USO MARINO DEBEN CUMPLIR CON LOS SIGUIENTES REQUISITOS:</a:t>
            </a:r>
          </a:p>
          <a:p>
            <a:r>
              <a:rPr lang="es-CL" sz="2400" dirty="0">
                <a:solidFill>
                  <a:schemeClr val="tx1"/>
                </a:solidFill>
              </a:rPr>
              <a:t>SER DE UN TIPO APROBADO POR LA AA.MM.</a:t>
            </a:r>
          </a:p>
          <a:p>
            <a:r>
              <a:rPr lang="es-CL" sz="2400" dirty="0">
                <a:solidFill>
                  <a:schemeClr val="tx1"/>
                </a:solidFill>
              </a:rPr>
              <a:t>TENER EL ISMM ASIGNADO A LA NAVE POR LA AA.MM.</a:t>
            </a:r>
          </a:p>
          <a:p>
            <a:r>
              <a:rPr lang="es-CL" sz="2400" dirty="0">
                <a:solidFill>
                  <a:schemeClr val="tx1"/>
                </a:solidFill>
              </a:rPr>
              <a:t>ESTAR REGISTRADA CON EL NOMBRE DE LA NAVE EN LA BASE DE DATOS DE LA AA.MM.</a:t>
            </a:r>
          </a:p>
          <a:p>
            <a:r>
              <a:rPr lang="es-CL" sz="2400" dirty="0">
                <a:solidFill>
                  <a:schemeClr val="tx1"/>
                </a:solidFill>
              </a:rPr>
              <a:t>TENER EL CERTIFICADO DE INSPECCIÓN VIGENTE</a:t>
            </a:r>
          </a:p>
          <a:p>
            <a:r>
              <a:rPr lang="es-CL" sz="2400" dirty="0">
                <a:solidFill>
                  <a:schemeClr val="tx1"/>
                </a:solidFill>
              </a:rPr>
              <a:t>ESTAR LISTA PARA SER SOLTADA MANUALMENTE Y SER TRANSPORTADA POR UNA PERSONA O EN UNA EMBARCACIÓN DE SALVAMENTO.</a:t>
            </a:r>
          </a:p>
          <a:p>
            <a:r>
              <a:rPr lang="es-CL" sz="2400" dirty="0">
                <a:solidFill>
                  <a:schemeClr val="tx1"/>
                </a:solidFill>
              </a:rPr>
              <a:t>ESTAR INSTALADA EN LUGAR QUE PUEDA ZAFARSE Y FLOTAR LIBREMENTE, </a:t>
            </a:r>
            <a:r>
              <a:rPr lang="es-CL" sz="2400">
                <a:solidFill>
                  <a:schemeClr val="tx1"/>
                </a:solidFill>
              </a:rPr>
              <a:t>SI SE HUNDE </a:t>
            </a:r>
            <a:r>
              <a:rPr lang="es-CL" sz="2400" dirty="0">
                <a:solidFill>
                  <a:schemeClr val="tx1"/>
                </a:solidFill>
              </a:rPr>
              <a:t>EL BUQUE, Y SER ACTIVADA AUTOMÁTICAMENTE.</a:t>
            </a:r>
          </a:p>
          <a:p>
            <a:pPr marL="0" indent="0">
              <a:buNone/>
            </a:pPr>
            <a:endParaRPr lang="es-CL" sz="2400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s-CL" sz="2400" dirty="0"/>
          </a:p>
        </p:txBody>
      </p:sp>
      <p:sp>
        <p:nvSpPr>
          <p:cNvPr id="4" name="Título 1">
            <a:extLst>
              <a:ext uri="{FF2B5EF4-FFF2-40B4-BE49-F238E27FC236}">
                <a16:creationId xmlns:a16="http://schemas.microsoft.com/office/drawing/2014/main" id="{D4C86B6E-6069-7DDF-8FD9-260CD8267410}"/>
              </a:ext>
            </a:extLst>
          </p:cNvPr>
          <p:cNvSpPr txBox="1">
            <a:spLocks/>
          </p:cNvSpPr>
          <p:nvPr/>
        </p:nvSpPr>
        <p:spPr>
          <a:xfrm>
            <a:off x="708800" y="1052893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400" b="0" kern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25000"/>
                        <a:lumOff val="75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  <a:tileRect/>
                </a:gradFill>
                <a:latin typeface="+mj-lt"/>
                <a:ea typeface="+mj-ea"/>
                <a:cs typeface="+mj-cs"/>
              </a:defRPr>
            </a:lvl1pPr>
          </a:lstStyle>
          <a:p>
            <a:pPr algn="ctr"/>
            <a:br>
              <a:rPr lang="es-CL"/>
            </a:br>
            <a:endParaRPr lang="es-CL" dirty="0"/>
          </a:p>
        </p:txBody>
      </p:sp>
      <p:sp>
        <p:nvSpPr>
          <p:cNvPr id="6" name="Título 5">
            <a:extLst>
              <a:ext uri="{FF2B5EF4-FFF2-40B4-BE49-F238E27FC236}">
                <a16:creationId xmlns:a16="http://schemas.microsoft.com/office/drawing/2014/main" id="{7F1E96D8-6C8A-CAD7-448E-97D6C8CDE0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7300" y="715358"/>
            <a:ext cx="10515600" cy="1325563"/>
          </a:xfrm>
        </p:spPr>
        <p:txBody>
          <a:bodyPr>
            <a:noAutofit/>
          </a:bodyPr>
          <a:lstStyle/>
          <a:p>
            <a:pPr algn="ctr"/>
            <a:r>
              <a:rPr lang="es-CL" sz="3600" dirty="0"/>
              <a:t>RADIOBALIZAS DE LOCALIZACIÓN DE SINIESTROS (RLS O EPIRB)</a:t>
            </a:r>
            <a:endParaRPr lang="es-CL" sz="3600" b="1" dirty="0"/>
          </a:p>
        </p:txBody>
      </p:sp>
    </p:spTree>
    <p:extLst>
      <p:ext uri="{BB962C8B-B14F-4D97-AF65-F5344CB8AC3E}">
        <p14:creationId xmlns:p14="http://schemas.microsoft.com/office/powerpoint/2010/main" val="259368255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97093107-2583-B05A-522F-CDBDE723B64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49700" y="2303876"/>
            <a:ext cx="102338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CL" sz="2400" dirty="0">
                <a:solidFill>
                  <a:schemeClr val="tx1"/>
                </a:solidFill>
              </a:rPr>
              <a:t>LOS USUARIOS DE LAS RADIOBALIZAS DEBERÁN TENER LAS SIGUIENTES PRECAUCIONES:</a:t>
            </a:r>
          </a:p>
          <a:p>
            <a:r>
              <a:rPr lang="es-CL" sz="2400" dirty="0">
                <a:solidFill>
                  <a:schemeClr val="tx1"/>
                </a:solidFill>
              </a:rPr>
              <a:t>QUE SEAN ACTIVADAS DURANTE PRUEBAS, TRANSPORTE O MONTAJE, OCASIONANDO FALSAS ALERTAS DE SOCORRO</a:t>
            </a:r>
          </a:p>
          <a:p>
            <a:r>
              <a:rPr lang="es-CL" sz="2400" dirty="0">
                <a:solidFill>
                  <a:schemeClr val="tx1"/>
                </a:solidFill>
              </a:rPr>
              <a:t>EN CASO DE PRODUCIRSE UNA ACTIVACIÓN INVOLUNTARIA, SE DEBERÁ EMPLEAR EL PROCEDIMIENTO PAEA CANCELAR LA FALSA ALERTA DE SOCORRO, INFORMANDO INMEDIATAMENTE A LA  AA.MM. </a:t>
            </a:r>
            <a:r>
              <a:rPr lang="es-CL" sz="2400">
                <a:solidFill>
                  <a:schemeClr val="tx1"/>
                </a:solidFill>
              </a:rPr>
              <a:t>MÁS CERCANA</a:t>
            </a:r>
            <a:endParaRPr lang="es-CL" sz="2400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s-CL" sz="2400" dirty="0"/>
          </a:p>
        </p:txBody>
      </p:sp>
      <p:sp>
        <p:nvSpPr>
          <p:cNvPr id="4" name="Título 1">
            <a:extLst>
              <a:ext uri="{FF2B5EF4-FFF2-40B4-BE49-F238E27FC236}">
                <a16:creationId xmlns:a16="http://schemas.microsoft.com/office/drawing/2014/main" id="{D4C86B6E-6069-7DDF-8FD9-260CD8267410}"/>
              </a:ext>
            </a:extLst>
          </p:cNvPr>
          <p:cNvSpPr txBox="1">
            <a:spLocks/>
          </p:cNvSpPr>
          <p:nvPr/>
        </p:nvSpPr>
        <p:spPr>
          <a:xfrm>
            <a:off x="708800" y="1052893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400" b="0" kern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25000"/>
                        <a:lumOff val="75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  <a:tileRect/>
                </a:gradFill>
                <a:latin typeface="+mj-lt"/>
                <a:ea typeface="+mj-ea"/>
                <a:cs typeface="+mj-cs"/>
              </a:defRPr>
            </a:lvl1pPr>
          </a:lstStyle>
          <a:p>
            <a:pPr algn="ctr"/>
            <a:br>
              <a:rPr lang="es-CL"/>
            </a:br>
            <a:endParaRPr lang="es-CL" dirty="0"/>
          </a:p>
        </p:txBody>
      </p:sp>
      <p:sp>
        <p:nvSpPr>
          <p:cNvPr id="6" name="Título 5">
            <a:extLst>
              <a:ext uri="{FF2B5EF4-FFF2-40B4-BE49-F238E27FC236}">
                <a16:creationId xmlns:a16="http://schemas.microsoft.com/office/drawing/2014/main" id="{7F1E96D8-6C8A-CAD7-448E-97D6C8CDE0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7300" y="715358"/>
            <a:ext cx="10515600" cy="1325563"/>
          </a:xfrm>
        </p:spPr>
        <p:txBody>
          <a:bodyPr>
            <a:noAutofit/>
          </a:bodyPr>
          <a:lstStyle/>
          <a:p>
            <a:pPr algn="ctr"/>
            <a:r>
              <a:rPr lang="es-CL" sz="3600" dirty="0"/>
              <a:t>RADIOBALIZAS DE LOCALIZACIÓN DE SINIESTROS (RLS O EPIRB)</a:t>
            </a:r>
            <a:endParaRPr lang="es-CL" sz="3600" b="1" dirty="0"/>
          </a:p>
        </p:txBody>
      </p:sp>
    </p:spTree>
    <p:extLst>
      <p:ext uri="{BB962C8B-B14F-4D97-AF65-F5344CB8AC3E}">
        <p14:creationId xmlns:p14="http://schemas.microsoft.com/office/powerpoint/2010/main" val="2440340009"/>
      </p:ext>
    </p:extLst>
  </p:cSld>
  <p:clrMapOvr>
    <a:masterClrMapping/>
  </p:clrMapOvr>
</p:sld>
</file>

<file path=ppt/theme/theme1.xml><?xml version="1.0" encoding="utf-8"?>
<a:theme xmlns:a="http://schemas.openxmlformats.org/drawingml/2006/main" name="Profundidad">
  <a:themeElements>
    <a:clrScheme name="Depth">
      <a:dk1>
        <a:sysClr val="windowText" lastClr="000000"/>
      </a:dk1>
      <a:lt1>
        <a:sysClr val="window" lastClr="FFFFFF"/>
      </a:lt1>
      <a:dk2>
        <a:srgbClr val="455F51"/>
      </a:dk2>
      <a:lt2>
        <a:srgbClr val="94D7E4"/>
      </a:lt2>
      <a:accent1>
        <a:srgbClr val="41AEBD"/>
      </a:accent1>
      <a:accent2>
        <a:srgbClr val="97E9D5"/>
      </a:accent2>
      <a:accent3>
        <a:srgbClr val="A2CF49"/>
      </a:accent3>
      <a:accent4>
        <a:srgbClr val="608F3D"/>
      </a:accent4>
      <a:accent5>
        <a:srgbClr val="F4DE3A"/>
      </a:accent5>
      <a:accent6>
        <a:srgbClr val="FCB11C"/>
      </a:accent6>
      <a:hlink>
        <a:srgbClr val="FBCA98"/>
      </a:hlink>
      <a:folHlink>
        <a:srgbClr val="D3B86D"/>
      </a:folHlink>
    </a:clrScheme>
    <a:fontScheme name="Depth">
      <a:majorFont>
        <a:latin typeface="Corbel" panose="020B0503020204020204"/>
        <a:ea typeface=""/>
        <a:cs typeface=""/>
        <a:font script="Jpan" typeface="メイリオ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メイリオ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epth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epth" id="{7BEAFC2A-325C-49C4-AC08-2B765DA903F9}" vid="{1735E755-43E6-43AA-ABA2-C989ECC79AF5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TM04033923[[fn=Profundidad]]</Template>
  <TotalTime>176</TotalTime>
  <Words>1650</Words>
  <Application>Microsoft Office PowerPoint</Application>
  <PresentationFormat>Panorámica</PresentationFormat>
  <Paragraphs>112</Paragraphs>
  <Slides>25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25</vt:i4>
      </vt:variant>
    </vt:vector>
  </HeadingPairs>
  <TitlesOfParts>
    <vt:vector size="29" baseType="lpstr">
      <vt:lpstr>Arial</vt:lpstr>
      <vt:lpstr>Corbel</vt:lpstr>
      <vt:lpstr>Wingdings</vt:lpstr>
      <vt:lpstr>Profundidad</vt:lpstr>
      <vt:lpstr>BÚSQUEDA Y SALVAMENTO MARÍTIMO</vt:lpstr>
      <vt:lpstr>CONTENIDOS</vt:lpstr>
      <vt:lpstr>INTRODUCCIÓN</vt:lpstr>
      <vt:lpstr>ÁREA DE RESPONSABILIDAD SAR DE CHILE Y DE SUS PAÍSES VECINOS </vt:lpstr>
      <vt:lpstr>INTRODUCCIÓN</vt:lpstr>
      <vt:lpstr>ORGANIZACIÓN Y FUNCIONAMIENTO</vt:lpstr>
      <vt:lpstr>ORGANIZACIÓN Y FUNCIONAMIENTO</vt:lpstr>
      <vt:lpstr>ORGANIZACIÓN Y FUNCIONAMIENTO</vt:lpstr>
      <vt:lpstr>ORGANIZACIÓN Y FUNCIONAMIENTO</vt:lpstr>
      <vt:lpstr>ORGANIZACIÓN Y FUNCIONAMIENTO</vt:lpstr>
      <vt:lpstr>ORGANIZACIÓN Y FUNCIONAMIENTO</vt:lpstr>
      <vt:lpstr>ORGANIZACIÓN Y FUNCIONAMIENTO</vt:lpstr>
      <vt:lpstr>ORGANIZACIÓN Y FUNCIONAMIENTO</vt:lpstr>
      <vt:lpstr>ORGANIZACIÓN Y FUNCIONAMIENTO</vt:lpstr>
      <vt:lpstr>ORGANIZACIÓN Y FUNCIONAMIENTO</vt:lpstr>
      <vt:lpstr>ORGANIZACIÓN Y FUNCIONAMIENTO ÁREAS DE RESPONSABILIDAD SAR MARÍTIMAS</vt:lpstr>
      <vt:lpstr>PROCEDIMIENTO PARA EFECTOS DE CONTROL DE TRÁFICO MARÍTIMO </vt:lpstr>
      <vt:lpstr>PROCEDIMIENTOS OPERACIONALES PARA LAS COMUNICACIONES DE SOCORRO Y SEGURIDAD EN EL SISTEMA MUNDIAL DE SOCORRO Y SEGURIDAD MARÍTIMA</vt:lpstr>
      <vt:lpstr>PROCEDIMIENTOS OPERACIONALES PARA LAS COMUNICACIONES DE SOCORRO Y SEGURIDAD EN EL SISTEMA MUNDIAL DE SOCORRO Y SEGURIDAD MARÍTIMA. FASES DE EMERGENCIAS</vt:lpstr>
      <vt:lpstr>PROCEDIMIENTOS OPERACIONALES PARA LAS COMUNICACIONES DE SOCORRO Y SEGURIDAD EN EL SISTEMA MUNDIAL DE SOCORRO Y SEGURIDAD MARÍTIMA. FASES DE EMERGENCIAS</vt:lpstr>
      <vt:lpstr>PROCEDIMIENTOS OPERACIONALES PARA LAS COMUNICACIONES DE SOCORRO Y SEGURIDAD EN EL SISTEMA MUNDIAL DE SOCORRO Y SEGURIDAD MARÍTIMA. FASES DE EMERGENCIAS</vt:lpstr>
      <vt:lpstr>Presentación de PowerPoint</vt:lpstr>
      <vt:lpstr>RADIOBALIZAS DE LOCALIZACIÓN DE SINIESTROS (RLS O EPIRB)</vt:lpstr>
      <vt:lpstr>RADIOBALIZAS DE LOCALIZACIÓN DE SINIESTROS (RLS O EPIRB)</vt:lpstr>
      <vt:lpstr>RADIOBALIZAS DE LOCALIZACIÓN DE SINIESTROS (RLS O EPIRB)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BÚSQUEDA Y SALVAMENTO MARÍTIMO</dc:title>
  <dc:creator>rodrigo sepulveda</dc:creator>
  <cp:lastModifiedBy>rodrigo sepulveda</cp:lastModifiedBy>
  <cp:revision>2</cp:revision>
  <dcterms:created xsi:type="dcterms:W3CDTF">2022-11-01T18:51:26Z</dcterms:created>
  <dcterms:modified xsi:type="dcterms:W3CDTF">2025-05-11T02:03:30Z</dcterms:modified>
</cp:coreProperties>
</file>