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82" r:id="rId3"/>
    <p:sldId id="269" r:id="rId4"/>
    <p:sldId id="270" r:id="rId5"/>
    <p:sldId id="258" r:id="rId6"/>
    <p:sldId id="259" r:id="rId7"/>
    <p:sldId id="262" r:id="rId8"/>
    <p:sldId id="263" r:id="rId9"/>
    <p:sldId id="283" r:id="rId10"/>
    <p:sldId id="265" r:id="rId11"/>
    <p:sldId id="266" r:id="rId12"/>
    <p:sldId id="284" r:id="rId13"/>
    <p:sldId id="290" r:id="rId14"/>
    <p:sldId id="264" r:id="rId15"/>
    <p:sldId id="294" r:id="rId16"/>
    <p:sldId id="285" r:id="rId17"/>
    <p:sldId id="292" r:id="rId18"/>
    <p:sldId id="295" r:id="rId19"/>
    <p:sldId id="286" r:id="rId20"/>
    <p:sldId id="287" r:id="rId21"/>
    <p:sldId id="289" r:id="rId22"/>
    <p:sldId id="296" r:id="rId23"/>
    <p:sldId id="298" r:id="rId24"/>
    <p:sldId id="297" r:id="rId25"/>
    <p:sldId id="291" r:id="rId26"/>
    <p:sldId id="288" r:id="rId27"/>
    <p:sldId id="261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5B09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9AFDDD-ADF7-4706-A625-98716F3AAD3D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2693BF48-A1F4-4B10-9BC5-408F5D86E9BF}">
      <dgm:prSet/>
      <dgm:spPr/>
      <dgm:t>
        <a:bodyPr/>
        <a:lstStyle/>
        <a:p>
          <a:pPr algn="ctr" rtl="0"/>
          <a:r>
            <a:rPr lang="es-ES" b="0" i="0" dirty="0" smtClean="0"/>
            <a:t>PROCEDIMIENTOS </a:t>
          </a:r>
          <a:br>
            <a:rPr lang="es-ES" b="0" i="0" dirty="0" smtClean="0"/>
          </a:br>
          <a:r>
            <a:rPr lang="es-ES" b="0" i="0" dirty="0" smtClean="0"/>
            <a:t>DEL CARGO DE BIENESTAR</a:t>
          </a:r>
          <a:endParaRPr lang="es-CL" dirty="0"/>
        </a:p>
      </dgm:t>
    </dgm:pt>
    <dgm:pt modelId="{ED474816-7921-4BBA-B80D-35AFBCC92915}" type="parTrans" cxnId="{86D73877-4531-48B2-904D-1F9E62538B9B}">
      <dgm:prSet/>
      <dgm:spPr/>
      <dgm:t>
        <a:bodyPr/>
        <a:lstStyle/>
        <a:p>
          <a:endParaRPr lang="es-ES"/>
        </a:p>
      </dgm:t>
    </dgm:pt>
    <dgm:pt modelId="{8D03850B-5960-4A3D-84A9-10AF20CD5F98}" type="sibTrans" cxnId="{86D73877-4531-48B2-904D-1F9E62538B9B}">
      <dgm:prSet/>
      <dgm:spPr/>
      <dgm:t>
        <a:bodyPr/>
        <a:lstStyle/>
        <a:p>
          <a:endParaRPr lang="es-ES"/>
        </a:p>
      </dgm:t>
    </dgm:pt>
    <dgm:pt modelId="{6FBDF07F-BDA1-4415-A8F9-DD00FC71B679}" type="pres">
      <dgm:prSet presAssocID="{159AFDDD-ADF7-4706-A625-98716F3AAD3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5EF89047-C74D-416B-A0BF-3585A0BEF874}" type="pres">
      <dgm:prSet presAssocID="{2693BF48-A1F4-4B10-9BC5-408F5D86E9BF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49017FC5-BFA0-4327-A53F-FC1714D7C29A}" type="presOf" srcId="{2693BF48-A1F4-4B10-9BC5-408F5D86E9BF}" destId="{5EF89047-C74D-416B-A0BF-3585A0BEF874}" srcOrd="0" destOrd="0" presId="urn:microsoft.com/office/officeart/2005/8/layout/vList2"/>
    <dgm:cxn modelId="{86D73877-4531-48B2-904D-1F9E62538B9B}" srcId="{159AFDDD-ADF7-4706-A625-98716F3AAD3D}" destId="{2693BF48-A1F4-4B10-9BC5-408F5D86E9BF}" srcOrd="0" destOrd="0" parTransId="{ED474816-7921-4BBA-B80D-35AFBCC92915}" sibTransId="{8D03850B-5960-4A3D-84A9-10AF20CD5F98}"/>
    <dgm:cxn modelId="{A7FB6676-0F1E-4598-AC01-4643B8ABCAD5}" type="presOf" srcId="{159AFDDD-ADF7-4706-A625-98716F3AAD3D}" destId="{6FBDF07F-BDA1-4415-A8F9-DD00FC71B679}" srcOrd="0" destOrd="0" presId="urn:microsoft.com/office/officeart/2005/8/layout/vList2"/>
    <dgm:cxn modelId="{244B578B-BED6-4285-92AF-E062895EA68C}" type="presParOf" srcId="{6FBDF07F-BDA1-4415-A8F9-DD00FC71B679}" destId="{5EF89047-C74D-416B-A0BF-3585A0BEF87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4525B19-F0D0-4AC2-BCFD-567D49B4BCB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92838B61-FB4C-4193-8499-9E7B95263CA2}">
      <dgm:prSet custT="1"/>
      <dgm:spPr/>
      <dgm:t>
        <a:bodyPr/>
        <a:lstStyle/>
        <a:p>
          <a:pPr rtl="0"/>
          <a:r>
            <a:rPr lang="es-ES" sz="2800" b="1" dirty="0" smtClean="0"/>
            <a:t>¿QUÉ ES BIENESTAR?</a:t>
          </a:r>
          <a:endParaRPr lang="es-CL" sz="2800" dirty="0"/>
        </a:p>
      </dgm:t>
    </dgm:pt>
    <dgm:pt modelId="{5272A545-0286-4338-A7BA-21D98E28F49E}" type="parTrans" cxnId="{9AEC4E87-8055-4ED6-AC64-668BFA8A24A6}">
      <dgm:prSet/>
      <dgm:spPr/>
      <dgm:t>
        <a:bodyPr/>
        <a:lstStyle/>
        <a:p>
          <a:endParaRPr lang="es-CL"/>
        </a:p>
      </dgm:t>
    </dgm:pt>
    <dgm:pt modelId="{9330E36E-BE4D-41AE-9E0C-B128DCBB46F7}" type="sibTrans" cxnId="{9AEC4E87-8055-4ED6-AC64-668BFA8A24A6}">
      <dgm:prSet/>
      <dgm:spPr/>
      <dgm:t>
        <a:bodyPr/>
        <a:lstStyle/>
        <a:p>
          <a:endParaRPr lang="es-CL"/>
        </a:p>
      </dgm:t>
    </dgm:pt>
    <dgm:pt modelId="{63198FBA-D055-4B8F-BE02-583C83D2169A}" type="pres">
      <dgm:prSet presAssocID="{B4525B19-F0D0-4AC2-BCFD-567D49B4BCB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6E66645-5DDA-4FD9-AC8D-9DCEAE56AC6E}" type="pres">
      <dgm:prSet presAssocID="{92838B61-FB4C-4193-8499-9E7B95263CA2}" presName="parentText" presStyleLbl="node1" presStyleIdx="0" presStyleCnt="1" custScaleY="10009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9AEC4E87-8055-4ED6-AC64-668BFA8A24A6}" srcId="{B4525B19-F0D0-4AC2-BCFD-567D49B4BCB4}" destId="{92838B61-FB4C-4193-8499-9E7B95263CA2}" srcOrd="0" destOrd="0" parTransId="{5272A545-0286-4338-A7BA-21D98E28F49E}" sibTransId="{9330E36E-BE4D-41AE-9E0C-B128DCBB46F7}"/>
    <dgm:cxn modelId="{968AF289-AE33-43DF-9690-CFAB6938D6AF}" type="presOf" srcId="{92838B61-FB4C-4193-8499-9E7B95263CA2}" destId="{96E66645-5DDA-4FD9-AC8D-9DCEAE56AC6E}" srcOrd="0" destOrd="0" presId="urn:microsoft.com/office/officeart/2005/8/layout/vList2"/>
    <dgm:cxn modelId="{1AED1970-CBBF-4135-BCBF-2E2C74ED318A}" type="presOf" srcId="{B4525B19-F0D0-4AC2-BCFD-567D49B4BCB4}" destId="{63198FBA-D055-4B8F-BE02-583C83D2169A}" srcOrd="0" destOrd="0" presId="urn:microsoft.com/office/officeart/2005/8/layout/vList2"/>
    <dgm:cxn modelId="{F326D638-16E7-4D65-BB5F-11EE7ED9AB92}" type="presParOf" srcId="{63198FBA-D055-4B8F-BE02-583C83D2169A}" destId="{96E66645-5DDA-4FD9-AC8D-9DCEAE56AC6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4525B19-F0D0-4AC2-BCFD-567D49B4BCB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92838B61-FB4C-4193-8499-9E7B95263CA2}">
      <dgm:prSet custT="1"/>
      <dgm:spPr/>
      <dgm:t>
        <a:bodyPr/>
        <a:lstStyle/>
        <a:p>
          <a:pPr rtl="0"/>
          <a:r>
            <a:rPr lang="es-ES" sz="2800" b="1" dirty="0" smtClean="0">
              <a:solidFill>
                <a:schemeClr val="tx1"/>
              </a:solidFill>
              <a:latin typeface="+mj-lt"/>
            </a:rPr>
            <a:t>FUNCIONES DEL OFICIAL DE BIENESTAR</a:t>
          </a:r>
          <a:endParaRPr lang="es-CL" sz="2800" dirty="0">
            <a:solidFill>
              <a:schemeClr val="tx1"/>
            </a:solidFill>
          </a:endParaRPr>
        </a:p>
      </dgm:t>
    </dgm:pt>
    <dgm:pt modelId="{5272A545-0286-4338-A7BA-21D98E28F49E}" type="parTrans" cxnId="{9AEC4E87-8055-4ED6-AC64-668BFA8A24A6}">
      <dgm:prSet/>
      <dgm:spPr/>
      <dgm:t>
        <a:bodyPr/>
        <a:lstStyle/>
        <a:p>
          <a:endParaRPr lang="es-CL"/>
        </a:p>
      </dgm:t>
    </dgm:pt>
    <dgm:pt modelId="{9330E36E-BE4D-41AE-9E0C-B128DCBB46F7}" type="sibTrans" cxnId="{9AEC4E87-8055-4ED6-AC64-668BFA8A24A6}">
      <dgm:prSet/>
      <dgm:spPr/>
      <dgm:t>
        <a:bodyPr/>
        <a:lstStyle/>
        <a:p>
          <a:endParaRPr lang="es-CL"/>
        </a:p>
      </dgm:t>
    </dgm:pt>
    <dgm:pt modelId="{63198FBA-D055-4B8F-BE02-583C83D2169A}" type="pres">
      <dgm:prSet presAssocID="{B4525B19-F0D0-4AC2-BCFD-567D49B4BCB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6E66645-5DDA-4FD9-AC8D-9DCEAE56AC6E}" type="pres">
      <dgm:prSet presAssocID="{92838B61-FB4C-4193-8499-9E7B95263CA2}" presName="parentText" presStyleLbl="node1" presStyleIdx="0" presStyleCnt="1" custScaleY="273802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F2883CC6-678F-44C5-BA6F-7A520C8B938D}" type="presOf" srcId="{92838B61-FB4C-4193-8499-9E7B95263CA2}" destId="{96E66645-5DDA-4FD9-AC8D-9DCEAE56AC6E}" srcOrd="0" destOrd="0" presId="urn:microsoft.com/office/officeart/2005/8/layout/vList2"/>
    <dgm:cxn modelId="{9AEC4E87-8055-4ED6-AC64-668BFA8A24A6}" srcId="{B4525B19-F0D0-4AC2-BCFD-567D49B4BCB4}" destId="{92838B61-FB4C-4193-8499-9E7B95263CA2}" srcOrd="0" destOrd="0" parTransId="{5272A545-0286-4338-A7BA-21D98E28F49E}" sibTransId="{9330E36E-BE4D-41AE-9E0C-B128DCBB46F7}"/>
    <dgm:cxn modelId="{6B4904C6-9068-42C0-A0D8-2F1EBC408D38}" type="presOf" srcId="{B4525B19-F0D0-4AC2-BCFD-567D49B4BCB4}" destId="{63198FBA-D055-4B8F-BE02-583C83D2169A}" srcOrd="0" destOrd="0" presId="urn:microsoft.com/office/officeart/2005/8/layout/vList2"/>
    <dgm:cxn modelId="{AB84C43D-36D3-46A1-9F1B-FAC918B5EB20}" type="presParOf" srcId="{63198FBA-D055-4B8F-BE02-583C83D2169A}" destId="{96E66645-5DDA-4FD9-AC8D-9DCEAE56AC6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6001895-1E89-4417-B43E-CA31D0799892}" type="doc">
      <dgm:prSet loTypeId="urn:microsoft.com/office/officeart/2009/3/layout/HorizontalOrganizationChart" loCatId="hierarchy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es-CL"/>
        </a:p>
      </dgm:t>
    </dgm:pt>
    <dgm:pt modelId="{9BDB946C-6CC7-4212-9B70-2CAD97889E10}">
      <dgm:prSet/>
      <dgm:spPr/>
      <dgm:t>
        <a:bodyPr/>
        <a:lstStyle/>
        <a:p>
          <a:r>
            <a:rPr lang="es-ES" dirty="0"/>
            <a:t>El 2º Comandante o Subjefe, según corresponda.</a:t>
          </a:r>
          <a:endParaRPr lang="es-CL" dirty="0"/>
        </a:p>
      </dgm:t>
    </dgm:pt>
    <dgm:pt modelId="{3158F1C1-8238-4444-8400-5E21963C19F8}" type="parTrans" cxnId="{B3911028-7698-4640-A366-0497D810FFA5}">
      <dgm:prSet/>
      <dgm:spPr/>
      <dgm:t>
        <a:bodyPr/>
        <a:lstStyle/>
        <a:p>
          <a:endParaRPr lang="es-CL"/>
        </a:p>
      </dgm:t>
    </dgm:pt>
    <dgm:pt modelId="{26466FFA-A612-4280-A4BF-87002C1C843F}" type="sibTrans" cxnId="{B3911028-7698-4640-A366-0497D810FFA5}">
      <dgm:prSet/>
      <dgm:spPr/>
      <dgm:t>
        <a:bodyPr/>
        <a:lstStyle/>
        <a:p>
          <a:endParaRPr lang="es-CL"/>
        </a:p>
      </dgm:t>
    </dgm:pt>
    <dgm:pt modelId="{0321028D-5A8E-44CC-95EE-95758F9102D6}">
      <dgm:prSet/>
      <dgm:spPr/>
      <dgm:t>
        <a:bodyPr/>
        <a:lstStyle/>
        <a:p>
          <a:r>
            <a:rPr lang="es-ES" dirty="0"/>
            <a:t>El Jefe del Departamento de Abastecimiento.</a:t>
          </a:r>
          <a:endParaRPr lang="es-CL" dirty="0"/>
        </a:p>
      </dgm:t>
    </dgm:pt>
    <dgm:pt modelId="{9F58B219-C021-4059-ADF1-12F0C8A3FBB2}" type="parTrans" cxnId="{4BC904F9-9063-4575-8411-DEB8126661DD}">
      <dgm:prSet/>
      <dgm:spPr/>
      <dgm:t>
        <a:bodyPr/>
        <a:lstStyle/>
        <a:p>
          <a:endParaRPr lang="es-CL"/>
        </a:p>
      </dgm:t>
    </dgm:pt>
    <dgm:pt modelId="{1A00C153-52A7-4CA4-84DB-FAA9C8749752}" type="sibTrans" cxnId="{4BC904F9-9063-4575-8411-DEB8126661DD}">
      <dgm:prSet/>
      <dgm:spPr/>
      <dgm:t>
        <a:bodyPr/>
        <a:lstStyle/>
        <a:p>
          <a:endParaRPr lang="es-CL"/>
        </a:p>
      </dgm:t>
    </dgm:pt>
    <dgm:pt modelId="{48AD0F35-DEE6-40A2-B7CA-18E0D06ACCA1}">
      <dgm:prSet/>
      <dgm:spPr/>
      <dgm:t>
        <a:bodyPr/>
        <a:lstStyle/>
        <a:p>
          <a:r>
            <a:rPr lang="es-ES_tradnl" dirty="0"/>
            <a:t>U</a:t>
          </a:r>
          <a:r>
            <a:rPr lang="es-ES" dirty="0"/>
            <a:t>n Oficial representante del Comandante.</a:t>
          </a:r>
          <a:endParaRPr lang="es-CL" dirty="0"/>
        </a:p>
      </dgm:t>
    </dgm:pt>
    <dgm:pt modelId="{157CF135-DB15-4368-AB5E-6383C14D0221}" type="parTrans" cxnId="{0B3802F6-AAAA-4CC2-BAB6-376E3E7A36D3}">
      <dgm:prSet/>
      <dgm:spPr/>
      <dgm:t>
        <a:bodyPr/>
        <a:lstStyle/>
        <a:p>
          <a:endParaRPr lang="es-CL"/>
        </a:p>
      </dgm:t>
    </dgm:pt>
    <dgm:pt modelId="{1FFD5FAB-CD1E-4766-9C0D-339BCE311353}" type="sibTrans" cxnId="{0B3802F6-AAAA-4CC2-BAB6-376E3E7A36D3}">
      <dgm:prSet/>
      <dgm:spPr/>
      <dgm:t>
        <a:bodyPr/>
        <a:lstStyle/>
        <a:p>
          <a:endParaRPr lang="es-CL"/>
        </a:p>
      </dgm:t>
    </dgm:pt>
    <dgm:pt modelId="{9F404BAC-49F7-4D60-811D-878809AE8A2A}">
      <dgm:prSet/>
      <dgm:spPr/>
      <dgm:t>
        <a:bodyPr/>
        <a:lstStyle/>
        <a:p>
          <a:r>
            <a:rPr lang="es-ES_tradnl"/>
            <a:t>U</a:t>
          </a:r>
          <a:r>
            <a:rPr lang="es-ES"/>
            <a:t>n representante de la Cámara de Oficiales</a:t>
          </a:r>
          <a:r>
            <a:rPr lang="es-ES_tradnl"/>
            <a:t>.</a:t>
          </a:r>
          <a:endParaRPr lang="es-CL"/>
        </a:p>
      </dgm:t>
    </dgm:pt>
    <dgm:pt modelId="{240894E4-0C78-4CE4-9EA1-520DD202CB4D}" type="parTrans" cxnId="{FF704C8D-52BB-42EC-856A-7E4819418A82}">
      <dgm:prSet/>
      <dgm:spPr/>
      <dgm:t>
        <a:bodyPr/>
        <a:lstStyle/>
        <a:p>
          <a:endParaRPr lang="es-CL"/>
        </a:p>
      </dgm:t>
    </dgm:pt>
    <dgm:pt modelId="{78030A4B-48A0-4B62-A34E-6A5296C70ED6}" type="sibTrans" cxnId="{FF704C8D-52BB-42EC-856A-7E4819418A82}">
      <dgm:prSet/>
      <dgm:spPr/>
      <dgm:t>
        <a:bodyPr/>
        <a:lstStyle/>
        <a:p>
          <a:endParaRPr lang="es-CL"/>
        </a:p>
      </dgm:t>
    </dgm:pt>
    <dgm:pt modelId="{8BFCE69F-670C-43D9-B147-36865A440A4C}" type="pres">
      <dgm:prSet presAssocID="{16001895-1E89-4417-B43E-CA31D079989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E5B6AE47-E2A2-4A51-AA75-C3C963CB9ED2}" type="pres">
      <dgm:prSet presAssocID="{9BDB946C-6CC7-4212-9B70-2CAD97889E10}" presName="hierRoot1" presStyleCnt="0">
        <dgm:presLayoutVars>
          <dgm:hierBranch val="init"/>
        </dgm:presLayoutVars>
      </dgm:prSet>
      <dgm:spPr/>
    </dgm:pt>
    <dgm:pt modelId="{1679EE85-C20A-4DBC-8802-A7B1942830F0}" type="pres">
      <dgm:prSet presAssocID="{9BDB946C-6CC7-4212-9B70-2CAD97889E10}" presName="rootComposite1" presStyleCnt="0"/>
      <dgm:spPr/>
    </dgm:pt>
    <dgm:pt modelId="{B7A3FCF6-9B0E-446A-AB78-C7FED92C58D7}" type="pres">
      <dgm:prSet presAssocID="{9BDB946C-6CC7-4212-9B70-2CAD97889E10}" presName="rootText1" presStyleLbl="node0" presStyleIdx="0" presStyleCnt="4" custScaleY="112195" custLinFactNeighborX="-24267" custLinFactNeighborY="944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6D4C9F6-30F7-42A5-94DD-AF701887EDD7}" type="pres">
      <dgm:prSet presAssocID="{9BDB946C-6CC7-4212-9B70-2CAD97889E10}" presName="rootConnector1" presStyleLbl="node1" presStyleIdx="0" presStyleCnt="0"/>
      <dgm:spPr/>
      <dgm:t>
        <a:bodyPr/>
        <a:lstStyle/>
        <a:p>
          <a:endParaRPr lang="es-ES"/>
        </a:p>
      </dgm:t>
    </dgm:pt>
    <dgm:pt modelId="{6583C97E-3FCC-4CD3-A05A-61A050EC77CC}" type="pres">
      <dgm:prSet presAssocID="{9BDB946C-6CC7-4212-9B70-2CAD97889E10}" presName="hierChild2" presStyleCnt="0"/>
      <dgm:spPr/>
    </dgm:pt>
    <dgm:pt modelId="{73A8BA3F-8B83-4CC7-8393-39FE50E647D2}" type="pres">
      <dgm:prSet presAssocID="{9BDB946C-6CC7-4212-9B70-2CAD97889E10}" presName="hierChild3" presStyleCnt="0"/>
      <dgm:spPr/>
    </dgm:pt>
    <dgm:pt modelId="{B4131C02-8FD5-4416-B058-07BDFD1727A0}" type="pres">
      <dgm:prSet presAssocID="{0321028D-5A8E-44CC-95EE-95758F9102D6}" presName="hierRoot1" presStyleCnt="0">
        <dgm:presLayoutVars>
          <dgm:hierBranch val="init"/>
        </dgm:presLayoutVars>
      </dgm:prSet>
      <dgm:spPr/>
    </dgm:pt>
    <dgm:pt modelId="{A3566238-C52E-4717-96C2-197CD463561A}" type="pres">
      <dgm:prSet presAssocID="{0321028D-5A8E-44CC-95EE-95758F9102D6}" presName="rootComposite1" presStyleCnt="0"/>
      <dgm:spPr/>
    </dgm:pt>
    <dgm:pt modelId="{F3ED5DCD-75B0-4054-B848-E0F0FD5F175E}" type="pres">
      <dgm:prSet presAssocID="{0321028D-5A8E-44CC-95EE-95758F9102D6}" presName="rootText1" presStyleLbl="node0" presStyleIdx="1" presStyleCnt="4" custLinFactY="-36161" custLinFactNeighborX="94212" custLinFactNeighborY="-10000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FEE2EE9-FC69-4DFA-AD00-A04E2A3792F0}" type="pres">
      <dgm:prSet presAssocID="{0321028D-5A8E-44CC-95EE-95758F9102D6}" presName="rootConnector1" presStyleLbl="node1" presStyleIdx="0" presStyleCnt="0"/>
      <dgm:spPr/>
      <dgm:t>
        <a:bodyPr/>
        <a:lstStyle/>
        <a:p>
          <a:endParaRPr lang="es-ES"/>
        </a:p>
      </dgm:t>
    </dgm:pt>
    <dgm:pt modelId="{307CAD8D-B653-4B31-8CD2-1FE535DA5C2E}" type="pres">
      <dgm:prSet presAssocID="{0321028D-5A8E-44CC-95EE-95758F9102D6}" presName="hierChild2" presStyleCnt="0"/>
      <dgm:spPr/>
    </dgm:pt>
    <dgm:pt modelId="{E0354C6C-C04F-4EDC-ABA6-E2421F7727D7}" type="pres">
      <dgm:prSet presAssocID="{0321028D-5A8E-44CC-95EE-95758F9102D6}" presName="hierChild3" presStyleCnt="0"/>
      <dgm:spPr/>
    </dgm:pt>
    <dgm:pt modelId="{CADFA3FA-C05B-4F5A-909E-5FA60871B8F3}" type="pres">
      <dgm:prSet presAssocID="{48AD0F35-DEE6-40A2-B7CA-18E0D06ACCA1}" presName="hierRoot1" presStyleCnt="0">
        <dgm:presLayoutVars>
          <dgm:hierBranch val="init"/>
        </dgm:presLayoutVars>
      </dgm:prSet>
      <dgm:spPr/>
    </dgm:pt>
    <dgm:pt modelId="{C5AC6F62-4802-428F-A449-A66BB9B930AF}" type="pres">
      <dgm:prSet presAssocID="{48AD0F35-DEE6-40A2-B7CA-18E0D06ACCA1}" presName="rootComposite1" presStyleCnt="0"/>
      <dgm:spPr/>
    </dgm:pt>
    <dgm:pt modelId="{B3359B27-1D0D-478A-9AD9-31281DC4BDA8}" type="pres">
      <dgm:prSet presAssocID="{48AD0F35-DEE6-40A2-B7CA-18E0D06ACCA1}" presName="rootText1" presStyleLbl="node0" presStyleIdx="2" presStyleCnt="4" custLinFactY="-47728" custLinFactNeighborX="-22954" custLinFactNeighborY="-100000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956741B-DF8E-4960-B9F3-D64C6E929C4E}" type="pres">
      <dgm:prSet presAssocID="{48AD0F35-DEE6-40A2-B7CA-18E0D06ACCA1}" presName="rootConnector1" presStyleLbl="node1" presStyleIdx="0" presStyleCnt="0"/>
      <dgm:spPr/>
      <dgm:t>
        <a:bodyPr/>
        <a:lstStyle/>
        <a:p>
          <a:endParaRPr lang="es-ES"/>
        </a:p>
      </dgm:t>
    </dgm:pt>
    <dgm:pt modelId="{8E8A3508-A00E-4BDF-A7DD-40E372172075}" type="pres">
      <dgm:prSet presAssocID="{48AD0F35-DEE6-40A2-B7CA-18E0D06ACCA1}" presName="hierChild2" presStyleCnt="0"/>
      <dgm:spPr/>
    </dgm:pt>
    <dgm:pt modelId="{1D20DEA6-9E5A-4531-A55B-150019FAB757}" type="pres">
      <dgm:prSet presAssocID="{48AD0F35-DEE6-40A2-B7CA-18E0D06ACCA1}" presName="hierChild3" presStyleCnt="0"/>
      <dgm:spPr/>
    </dgm:pt>
    <dgm:pt modelId="{C7B7ED49-7BE2-4C27-B561-32A3D4ECBC27}" type="pres">
      <dgm:prSet presAssocID="{9F404BAC-49F7-4D60-811D-878809AE8A2A}" presName="hierRoot1" presStyleCnt="0">
        <dgm:presLayoutVars>
          <dgm:hierBranch val="init"/>
        </dgm:presLayoutVars>
      </dgm:prSet>
      <dgm:spPr/>
    </dgm:pt>
    <dgm:pt modelId="{47F8FF9D-2BE8-4359-9773-CFF9487EDB3C}" type="pres">
      <dgm:prSet presAssocID="{9F404BAC-49F7-4D60-811D-878809AE8A2A}" presName="rootComposite1" presStyleCnt="0"/>
      <dgm:spPr/>
    </dgm:pt>
    <dgm:pt modelId="{650BAA73-CF35-432D-B91B-524E713F4BBB}" type="pres">
      <dgm:prSet presAssocID="{9F404BAC-49F7-4D60-811D-878809AE8A2A}" presName="rootText1" presStyleLbl="node0" presStyleIdx="3" presStyleCnt="4" custLinFactY="-100000" custLinFactNeighborX="94212" custLinFactNeighborY="-193124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556BDAA1-0813-43C8-A020-4488BCB1F286}" type="pres">
      <dgm:prSet presAssocID="{9F404BAC-49F7-4D60-811D-878809AE8A2A}" presName="rootConnector1" presStyleLbl="node1" presStyleIdx="0" presStyleCnt="0"/>
      <dgm:spPr/>
      <dgm:t>
        <a:bodyPr/>
        <a:lstStyle/>
        <a:p>
          <a:endParaRPr lang="es-ES"/>
        </a:p>
      </dgm:t>
    </dgm:pt>
    <dgm:pt modelId="{B91ECC0D-47FF-4720-A659-6DB5859011F0}" type="pres">
      <dgm:prSet presAssocID="{9F404BAC-49F7-4D60-811D-878809AE8A2A}" presName="hierChild2" presStyleCnt="0"/>
      <dgm:spPr/>
    </dgm:pt>
    <dgm:pt modelId="{BFE4C81C-8BBD-48ED-B004-02B2EA1ECBC4}" type="pres">
      <dgm:prSet presAssocID="{9F404BAC-49F7-4D60-811D-878809AE8A2A}" presName="hierChild3" presStyleCnt="0"/>
      <dgm:spPr/>
    </dgm:pt>
  </dgm:ptLst>
  <dgm:cxnLst>
    <dgm:cxn modelId="{ECFB159C-72FC-4871-8285-6A82C95B6FD5}" type="presOf" srcId="{48AD0F35-DEE6-40A2-B7CA-18E0D06ACCA1}" destId="{B3359B27-1D0D-478A-9AD9-31281DC4BDA8}" srcOrd="0" destOrd="0" presId="urn:microsoft.com/office/officeart/2009/3/layout/HorizontalOrganizationChart"/>
    <dgm:cxn modelId="{D9301D11-EFEE-4330-B7E9-0C6AEA19A07D}" type="presOf" srcId="{9F404BAC-49F7-4D60-811D-878809AE8A2A}" destId="{556BDAA1-0813-43C8-A020-4488BCB1F286}" srcOrd="1" destOrd="0" presId="urn:microsoft.com/office/officeart/2009/3/layout/HorizontalOrganizationChart"/>
    <dgm:cxn modelId="{031680CA-831D-4872-9F05-E2267097A597}" type="presOf" srcId="{9F404BAC-49F7-4D60-811D-878809AE8A2A}" destId="{650BAA73-CF35-432D-B91B-524E713F4BBB}" srcOrd="0" destOrd="0" presId="urn:microsoft.com/office/officeart/2009/3/layout/HorizontalOrganizationChart"/>
    <dgm:cxn modelId="{E03EE67C-EEB5-4BF9-9767-BD00B0D0CC4F}" type="presOf" srcId="{9BDB946C-6CC7-4212-9B70-2CAD97889E10}" destId="{B6D4C9F6-30F7-42A5-94DD-AF701887EDD7}" srcOrd="1" destOrd="0" presId="urn:microsoft.com/office/officeart/2009/3/layout/HorizontalOrganizationChart"/>
    <dgm:cxn modelId="{4BC904F9-9063-4575-8411-DEB8126661DD}" srcId="{16001895-1E89-4417-B43E-CA31D0799892}" destId="{0321028D-5A8E-44CC-95EE-95758F9102D6}" srcOrd="1" destOrd="0" parTransId="{9F58B219-C021-4059-ADF1-12F0C8A3FBB2}" sibTransId="{1A00C153-52A7-4CA4-84DB-FAA9C8749752}"/>
    <dgm:cxn modelId="{B3911028-7698-4640-A366-0497D810FFA5}" srcId="{16001895-1E89-4417-B43E-CA31D0799892}" destId="{9BDB946C-6CC7-4212-9B70-2CAD97889E10}" srcOrd="0" destOrd="0" parTransId="{3158F1C1-8238-4444-8400-5E21963C19F8}" sibTransId="{26466FFA-A612-4280-A4BF-87002C1C843F}"/>
    <dgm:cxn modelId="{BBA4C203-C8A5-4205-A35A-A35E4914FDD1}" type="presOf" srcId="{48AD0F35-DEE6-40A2-B7CA-18E0D06ACCA1}" destId="{9956741B-DF8E-4960-B9F3-D64C6E929C4E}" srcOrd="1" destOrd="0" presId="urn:microsoft.com/office/officeart/2009/3/layout/HorizontalOrganizationChart"/>
    <dgm:cxn modelId="{D6F4A3E2-F64D-479B-82AD-00FA54316565}" type="presOf" srcId="{16001895-1E89-4417-B43E-CA31D0799892}" destId="{8BFCE69F-670C-43D9-B147-36865A440A4C}" srcOrd="0" destOrd="0" presId="urn:microsoft.com/office/officeart/2009/3/layout/HorizontalOrganizationChart"/>
    <dgm:cxn modelId="{7077D897-089F-420F-8290-65881E75B06C}" type="presOf" srcId="{9BDB946C-6CC7-4212-9B70-2CAD97889E10}" destId="{B7A3FCF6-9B0E-446A-AB78-C7FED92C58D7}" srcOrd="0" destOrd="0" presId="urn:microsoft.com/office/officeart/2009/3/layout/HorizontalOrganizationChart"/>
    <dgm:cxn modelId="{FF704C8D-52BB-42EC-856A-7E4819418A82}" srcId="{16001895-1E89-4417-B43E-CA31D0799892}" destId="{9F404BAC-49F7-4D60-811D-878809AE8A2A}" srcOrd="3" destOrd="0" parTransId="{240894E4-0C78-4CE4-9EA1-520DD202CB4D}" sibTransId="{78030A4B-48A0-4B62-A34E-6A5296C70ED6}"/>
    <dgm:cxn modelId="{0B3802F6-AAAA-4CC2-BAB6-376E3E7A36D3}" srcId="{16001895-1E89-4417-B43E-CA31D0799892}" destId="{48AD0F35-DEE6-40A2-B7CA-18E0D06ACCA1}" srcOrd="2" destOrd="0" parTransId="{157CF135-DB15-4368-AB5E-6383C14D0221}" sibTransId="{1FFD5FAB-CD1E-4766-9C0D-339BCE311353}"/>
    <dgm:cxn modelId="{0870B792-C5EF-4DC1-89F0-0CE2C085FA89}" type="presOf" srcId="{0321028D-5A8E-44CC-95EE-95758F9102D6}" destId="{F3ED5DCD-75B0-4054-B848-E0F0FD5F175E}" srcOrd="0" destOrd="0" presId="urn:microsoft.com/office/officeart/2009/3/layout/HorizontalOrganizationChart"/>
    <dgm:cxn modelId="{8E887153-A56F-4B7D-8F74-1FEC0E155051}" type="presOf" srcId="{0321028D-5A8E-44CC-95EE-95758F9102D6}" destId="{3FEE2EE9-FC69-4DFA-AD00-A04E2A3792F0}" srcOrd="1" destOrd="0" presId="urn:microsoft.com/office/officeart/2009/3/layout/HorizontalOrganizationChart"/>
    <dgm:cxn modelId="{FDC016D6-5DBC-404C-8247-7A1CD3E287C4}" type="presParOf" srcId="{8BFCE69F-670C-43D9-B147-36865A440A4C}" destId="{E5B6AE47-E2A2-4A51-AA75-C3C963CB9ED2}" srcOrd="0" destOrd="0" presId="urn:microsoft.com/office/officeart/2009/3/layout/HorizontalOrganizationChart"/>
    <dgm:cxn modelId="{4F80FBDA-16EC-4F29-955F-DA424EE2A48D}" type="presParOf" srcId="{E5B6AE47-E2A2-4A51-AA75-C3C963CB9ED2}" destId="{1679EE85-C20A-4DBC-8802-A7B1942830F0}" srcOrd="0" destOrd="0" presId="urn:microsoft.com/office/officeart/2009/3/layout/HorizontalOrganizationChart"/>
    <dgm:cxn modelId="{B8BE0954-D01F-4B53-8FFB-E18CEF7B4A5E}" type="presParOf" srcId="{1679EE85-C20A-4DBC-8802-A7B1942830F0}" destId="{B7A3FCF6-9B0E-446A-AB78-C7FED92C58D7}" srcOrd="0" destOrd="0" presId="urn:microsoft.com/office/officeart/2009/3/layout/HorizontalOrganizationChart"/>
    <dgm:cxn modelId="{AA1915A4-5FBE-4DBA-8A73-EE9F89FDF279}" type="presParOf" srcId="{1679EE85-C20A-4DBC-8802-A7B1942830F0}" destId="{B6D4C9F6-30F7-42A5-94DD-AF701887EDD7}" srcOrd="1" destOrd="0" presId="urn:microsoft.com/office/officeart/2009/3/layout/HorizontalOrganizationChart"/>
    <dgm:cxn modelId="{A2D5CC4F-4770-4EEC-A485-8FAD04980373}" type="presParOf" srcId="{E5B6AE47-E2A2-4A51-AA75-C3C963CB9ED2}" destId="{6583C97E-3FCC-4CD3-A05A-61A050EC77CC}" srcOrd="1" destOrd="0" presId="urn:microsoft.com/office/officeart/2009/3/layout/HorizontalOrganizationChart"/>
    <dgm:cxn modelId="{3DD99FD9-8863-4F1B-9D40-EA8DCFE8F25E}" type="presParOf" srcId="{E5B6AE47-E2A2-4A51-AA75-C3C963CB9ED2}" destId="{73A8BA3F-8B83-4CC7-8393-39FE50E647D2}" srcOrd="2" destOrd="0" presId="urn:microsoft.com/office/officeart/2009/3/layout/HorizontalOrganizationChart"/>
    <dgm:cxn modelId="{D9BAF93F-48EB-4CA6-A396-523F7E07ACD3}" type="presParOf" srcId="{8BFCE69F-670C-43D9-B147-36865A440A4C}" destId="{B4131C02-8FD5-4416-B058-07BDFD1727A0}" srcOrd="1" destOrd="0" presId="urn:microsoft.com/office/officeart/2009/3/layout/HorizontalOrganizationChart"/>
    <dgm:cxn modelId="{2F70A71E-C7EC-44D4-9083-5BAF1A724FA5}" type="presParOf" srcId="{B4131C02-8FD5-4416-B058-07BDFD1727A0}" destId="{A3566238-C52E-4717-96C2-197CD463561A}" srcOrd="0" destOrd="0" presId="urn:microsoft.com/office/officeart/2009/3/layout/HorizontalOrganizationChart"/>
    <dgm:cxn modelId="{9BED2E30-A080-471F-88A0-FCC81112F55A}" type="presParOf" srcId="{A3566238-C52E-4717-96C2-197CD463561A}" destId="{F3ED5DCD-75B0-4054-B848-E0F0FD5F175E}" srcOrd="0" destOrd="0" presId="urn:microsoft.com/office/officeart/2009/3/layout/HorizontalOrganizationChart"/>
    <dgm:cxn modelId="{0AF4D4E1-A534-49EC-A8E7-50142924144E}" type="presParOf" srcId="{A3566238-C52E-4717-96C2-197CD463561A}" destId="{3FEE2EE9-FC69-4DFA-AD00-A04E2A3792F0}" srcOrd="1" destOrd="0" presId="urn:microsoft.com/office/officeart/2009/3/layout/HorizontalOrganizationChart"/>
    <dgm:cxn modelId="{9ECF9615-B86B-42F9-BD8B-2BD5100831C2}" type="presParOf" srcId="{B4131C02-8FD5-4416-B058-07BDFD1727A0}" destId="{307CAD8D-B653-4B31-8CD2-1FE535DA5C2E}" srcOrd="1" destOrd="0" presId="urn:microsoft.com/office/officeart/2009/3/layout/HorizontalOrganizationChart"/>
    <dgm:cxn modelId="{856300A0-0A14-40B5-AEEB-5D59D87BB0E0}" type="presParOf" srcId="{B4131C02-8FD5-4416-B058-07BDFD1727A0}" destId="{E0354C6C-C04F-4EDC-ABA6-E2421F7727D7}" srcOrd="2" destOrd="0" presId="urn:microsoft.com/office/officeart/2009/3/layout/HorizontalOrganizationChart"/>
    <dgm:cxn modelId="{E1554803-D1AA-4E4D-A4BA-46CF0D8D63F5}" type="presParOf" srcId="{8BFCE69F-670C-43D9-B147-36865A440A4C}" destId="{CADFA3FA-C05B-4F5A-909E-5FA60871B8F3}" srcOrd="2" destOrd="0" presId="urn:microsoft.com/office/officeart/2009/3/layout/HorizontalOrganizationChart"/>
    <dgm:cxn modelId="{82845C4C-E83E-4692-8A45-F1FC6282BC8F}" type="presParOf" srcId="{CADFA3FA-C05B-4F5A-909E-5FA60871B8F3}" destId="{C5AC6F62-4802-428F-A449-A66BB9B930AF}" srcOrd="0" destOrd="0" presId="urn:microsoft.com/office/officeart/2009/3/layout/HorizontalOrganizationChart"/>
    <dgm:cxn modelId="{DC17B39D-7CB1-46F3-A671-F1798609094F}" type="presParOf" srcId="{C5AC6F62-4802-428F-A449-A66BB9B930AF}" destId="{B3359B27-1D0D-478A-9AD9-31281DC4BDA8}" srcOrd="0" destOrd="0" presId="urn:microsoft.com/office/officeart/2009/3/layout/HorizontalOrganizationChart"/>
    <dgm:cxn modelId="{73E4C650-B574-4DD4-8D7D-C4CC4E9A54A3}" type="presParOf" srcId="{C5AC6F62-4802-428F-A449-A66BB9B930AF}" destId="{9956741B-DF8E-4960-B9F3-D64C6E929C4E}" srcOrd="1" destOrd="0" presId="urn:microsoft.com/office/officeart/2009/3/layout/HorizontalOrganizationChart"/>
    <dgm:cxn modelId="{B5AB9C46-71C7-4CF8-AC36-7701F3F2DFDE}" type="presParOf" srcId="{CADFA3FA-C05B-4F5A-909E-5FA60871B8F3}" destId="{8E8A3508-A00E-4BDF-A7DD-40E372172075}" srcOrd="1" destOrd="0" presId="urn:microsoft.com/office/officeart/2009/3/layout/HorizontalOrganizationChart"/>
    <dgm:cxn modelId="{4375624A-70C0-4294-8938-29AD3D76E272}" type="presParOf" srcId="{CADFA3FA-C05B-4F5A-909E-5FA60871B8F3}" destId="{1D20DEA6-9E5A-4531-A55B-150019FAB757}" srcOrd="2" destOrd="0" presId="urn:microsoft.com/office/officeart/2009/3/layout/HorizontalOrganizationChart"/>
    <dgm:cxn modelId="{3B3C97FB-215B-4A09-938F-D2D9C0F59464}" type="presParOf" srcId="{8BFCE69F-670C-43D9-B147-36865A440A4C}" destId="{C7B7ED49-7BE2-4C27-B561-32A3D4ECBC27}" srcOrd="3" destOrd="0" presId="urn:microsoft.com/office/officeart/2009/3/layout/HorizontalOrganizationChart"/>
    <dgm:cxn modelId="{6B2809DB-4E5B-47BE-8CB4-856D72A608F6}" type="presParOf" srcId="{C7B7ED49-7BE2-4C27-B561-32A3D4ECBC27}" destId="{47F8FF9D-2BE8-4359-9773-CFF9487EDB3C}" srcOrd="0" destOrd="0" presId="urn:microsoft.com/office/officeart/2009/3/layout/HorizontalOrganizationChart"/>
    <dgm:cxn modelId="{A2B40503-6F63-49B3-98B4-8AE7052A4FC5}" type="presParOf" srcId="{47F8FF9D-2BE8-4359-9773-CFF9487EDB3C}" destId="{650BAA73-CF35-432D-B91B-524E713F4BBB}" srcOrd="0" destOrd="0" presId="urn:microsoft.com/office/officeart/2009/3/layout/HorizontalOrganizationChart"/>
    <dgm:cxn modelId="{01CCE09B-1E51-4185-8B4C-A3D1502AF91B}" type="presParOf" srcId="{47F8FF9D-2BE8-4359-9773-CFF9487EDB3C}" destId="{556BDAA1-0813-43C8-A020-4488BCB1F286}" srcOrd="1" destOrd="0" presId="urn:microsoft.com/office/officeart/2009/3/layout/HorizontalOrganizationChart"/>
    <dgm:cxn modelId="{8226AAB2-CEFA-4E54-8E2F-282122C894D8}" type="presParOf" srcId="{C7B7ED49-7BE2-4C27-B561-32A3D4ECBC27}" destId="{B91ECC0D-47FF-4720-A659-6DB5859011F0}" srcOrd="1" destOrd="0" presId="urn:microsoft.com/office/officeart/2009/3/layout/HorizontalOrganizationChart"/>
    <dgm:cxn modelId="{85F41875-0645-4CEF-AAF5-6DDB0D957173}" type="presParOf" srcId="{C7B7ED49-7BE2-4C27-B561-32A3D4ECBC27}" destId="{BFE4C81C-8BBD-48ED-B004-02B2EA1ECBC4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5764F49-8EA6-4D1F-ADA8-5DEF2EBF6A3E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CL"/>
        </a:p>
      </dgm:t>
    </dgm:pt>
    <dgm:pt modelId="{04A6E041-931D-4414-AAF6-45A895272516}">
      <dgm:prSet custT="1"/>
      <dgm:spPr/>
      <dgm:t>
        <a:bodyPr/>
        <a:lstStyle/>
        <a:p>
          <a:pPr algn="just"/>
          <a:r>
            <a:rPr lang="es-ES" sz="1800" dirty="0"/>
            <a:t>Sólo los Comandantes en Jefe, los Comodoros y los Comandantes de Unidades podrán tener cantina personal a bordo.</a:t>
          </a:r>
          <a:endParaRPr lang="es-CL" sz="1800" dirty="0"/>
        </a:p>
      </dgm:t>
    </dgm:pt>
    <dgm:pt modelId="{CE524CF1-BDC6-4D92-8CFF-4553635BE4DF}" type="parTrans" cxnId="{F92654D7-9AC6-4F5B-BF27-506474699FD8}">
      <dgm:prSet/>
      <dgm:spPr/>
      <dgm:t>
        <a:bodyPr/>
        <a:lstStyle/>
        <a:p>
          <a:pPr algn="just"/>
          <a:endParaRPr lang="es-CL" sz="1800"/>
        </a:p>
      </dgm:t>
    </dgm:pt>
    <dgm:pt modelId="{923FF8C0-011D-4B32-8E00-BEFBAD6BA283}" type="sibTrans" cxnId="{F92654D7-9AC6-4F5B-BF27-506474699FD8}">
      <dgm:prSet/>
      <dgm:spPr/>
      <dgm:t>
        <a:bodyPr/>
        <a:lstStyle/>
        <a:p>
          <a:pPr algn="just"/>
          <a:endParaRPr lang="es-CL" sz="1800"/>
        </a:p>
      </dgm:t>
    </dgm:pt>
    <dgm:pt modelId="{F6BDD5A6-A7A6-421A-8526-A93254C9C3C3}">
      <dgm:prSet custT="1"/>
      <dgm:spPr/>
      <dgm:t>
        <a:bodyPr/>
        <a:lstStyle/>
        <a:p>
          <a:pPr algn="just"/>
          <a:r>
            <a:rPr lang="es-ES" sz="1800" dirty="0"/>
            <a:t>En la Cámara de Oficiales podrá existir por acuerdo de la mayoría de sus miembros y con autorización del Comandante.</a:t>
          </a:r>
          <a:endParaRPr lang="es-CL" sz="1800" dirty="0"/>
        </a:p>
      </dgm:t>
    </dgm:pt>
    <dgm:pt modelId="{F20EDB36-0AB8-4B4D-8CB7-AA8466907146}" type="parTrans" cxnId="{351750C9-F94E-4338-95A0-2FFCD7FD46A2}">
      <dgm:prSet/>
      <dgm:spPr/>
      <dgm:t>
        <a:bodyPr/>
        <a:lstStyle/>
        <a:p>
          <a:pPr algn="just"/>
          <a:endParaRPr lang="es-CL" sz="1800"/>
        </a:p>
      </dgm:t>
    </dgm:pt>
    <dgm:pt modelId="{2F60D56C-E07C-4CC5-AC7C-4B10D3A59BCB}" type="sibTrans" cxnId="{351750C9-F94E-4338-95A0-2FFCD7FD46A2}">
      <dgm:prSet/>
      <dgm:spPr/>
      <dgm:t>
        <a:bodyPr/>
        <a:lstStyle/>
        <a:p>
          <a:pPr algn="just"/>
          <a:endParaRPr lang="es-CL" sz="1800"/>
        </a:p>
      </dgm:t>
    </dgm:pt>
    <dgm:pt modelId="{176708C6-58DC-4932-9235-717CA5ED0FE9}" type="pres">
      <dgm:prSet presAssocID="{F5764F49-8EA6-4D1F-ADA8-5DEF2EBF6A3E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910AB8AB-EDC2-4B73-90D9-0E99B1A31575}" type="pres">
      <dgm:prSet presAssocID="{04A6E041-931D-4414-AAF6-45A895272516}" presName="thickLine" presStyleLbl="alignNode1" presStyleIdx="0" presStyleCnt="2"/>
      <dgm:spPr/>
    </dgm:pt>
    <dgm:pt modelId="{112D1432-0881-4936-89C6-5A6574A44F0C}" type="pres">
      <dgm:prSet presAssocID="{04A6E041-931D-4414-AAF6-45A895272516}" presName="horz1" presStyleCnt="0"/>
      <dgm:spPr/>
    </dgm:pt>
    <dgm:pt modelId="{ED7E8D5C-E656-4B9D-A185-3303BF490F57}" type="pres">
      <dgm:prSet presAssocID="{04A6E041-931D-4414-AAF6-45A895272516}" presName="tx1" presStyleLbl="revTx" presStyleIdx="0" presStyleCnt="2"/>
      <dgm:spPr/>
      <dgm:t>
        <a:bodyPr/>
        <a:lstStyle/>
        <a:p>
          <a:endParaRPr lang="es-ES"/>
        </a:p>
      </dgm:t>
    </dgm:pt>
    <dgm:pt modelId="{C996A090-FA20-4263-98A2-724D66218478}" type="pres">
      <dgm:prSet presAssocID="{04A6E041-931D-4414-AAF6-45A895272516}" presName="vert1" presStyleCnt="0"/>
      <dgm:spPr/>
    </dgm:pt>
    <dgm:pt modelId="{9E8CCA0E-C1FA-49FF-9E59-D6629EB2028D}" type="pres">
      <dgm:prSet presAssocID="{F6BDD5A6-A7A6-421A-8526-A93254C9C3C3}" presName="thickLine" presStyleLbl="alignNode1" presStyleIdx="1" presStyleCnt="2"/>
      <dgm:spPr/>
    </dgm:pt>
    <dgm:pt modelId="{AEE9A255-68E6-46CD-B36B-8CAA375B057C}" type="pres">
      <dgm:prSet presAssocID="{F6BDD5A6-A7A6-421A-8526-A93254C9C3C3}" presName="horz1" presStyleCnt="0"/>
      <dgm:spPr/>
    </dgm:pt>
    <dgm:pt modelId="{C743085F-9299-4CD3-B51A-A0D1644F2CFD}" type="pres">
      <dgm:prSet presAssocID="{F6BDD5A6-A7A6-421A-8526-A93254C9C3C3}" presName="tx1" presStyleLbl="revTx" presStyleIdx="1" presStyleCnt="2"/>
      <dgm:spPr/>
      <dgm:t>
        <a:bodyPr/>
        <a:lstStyle/>
        <a:p>
          <a:endParaRPr lang="es-ES"/>
        </a:p>
      </dgm:t>
    </dgm:pt>
    <dgm:pt modelId="{B350245D-ED89-4E45-B040-527F85A3B4D3}" type="pres">
      <dgm:prSet presAssocID="{F6BDD5A6-A7A6-421A-8526-A93254C9C3C3}" presName="vert1" presStyleCnt="0"/>
      <dgm:spPr/>
    </dgm:pt>
  </dgm:ptLst>
  <dgm:cxnLst>
    <dgm:cxn modelId="{267C25DD-701B-431F-A828-D4226CD529F1}" type="presOf" srcId="{F5764F49-8EA6-4D1F-ADA8-5DEF2EBF6A3E}" destId="{176708C6-58DC-4932-9235-717CA5ED0FE9}" srcOrd="0" destOrd="0" presId="urn:microsoft.com/office/officeart/2008/layout/LinedList"/>
    <dgm:cxn modelId="{F92654D7-9AC6-4F5B-BF27-506474699FD8}" srcId="{F5764F49-8EA6-4D1F-ADA8-5DEF2EBF6A3E}" destId="{04A6E041-931D-4414-AAF6-45A895272516}" srcOrd="0" destOrd="0" parTransId="{CE524CF1-BDC6-4D92-8CFF-4553635BE4DF}" sibTransId="{923FF8C0-011D-4B32-8E00-BEFBAD6BA283}"/>
    <dgm:cxn modelId="{2E570F99-DEA8-4535-8685-B3181CD910BA}" type="presOf" srcId="{F6BDD5A6-A7A6-421A-8526-A93254C9C3C3}" destId="{C743085F-9299-4CD3-B51A-A0D1644F2CFD}" srcOrd="0" destOrd="0" presId="urn:microsoft.com/office/officeart/2008/layout/LinedList"/>
    <dgm:cxn modelId="{351750C9-F94E-4338-95A0-2FFCD7FD46A2}" srcId="{F5764F49-8EA6-4D1F-ADA8-5DEF2EBF6A3E}" destId="{F6BDD5A6-A7A6-421A-8526-A93254C9C3C3}" srcOrd="1" destOrd="0" parTransId="{F20EDB36-0AB8-4B4D-8CB7-AA8466907146}" sibTransId="{2F60D56C-E07C-4CC5-AC7C-4B10D3A59BCB}"/>
    <dgm:cxn modelId="{D30E1674-83D3-424F-AE34-19E293416FBD}" type="presOf" srcId="{04A6E041-931D-4414-AAF6-45A895272516}" destId="{ED7E8D5C-E656-4B9D-A185-3303BF490F57}" srcOrd="0" destOrd="0" presId="urn:microsoft.com/office/officeart/2008/layout/LinedList"/>
    <dgm:cxn modelId="{F607F964-8C37-46C2-9C8D-C1893B8E9830}" type="presParOf" srcId="{176708C6-58DC-4932-9235-717CA5ED0FE9}" destId="{910AB8AB-EDC2-4B73-90D9-0E99B1A31575}" srcOrd="0" destOrd="0" presId="urn:microsoft.com/office/officeart/2008/layout/LinedList"/>
    <dgm:cxn modelId="{39689181-4CB6-43DE-B21E-128BD556D266}" type="presParOf" srcId="{176708C6-58DC-4932-9235-717CA5ED0FE9}" destId="{112D1432-0881-4936-89C6-5A6574A44F0C}" srcOrd="1" destOrd="0" presId="urn:microsoft.com/office/officeart/2008/layout/LinedList"/>
    <dgm:cxn modelId="{04DCE5E1-CE04-499E-9F77-5FC80748994D}" type="presParOf" srcId="{112D1432-0881-4936-89C6-5A6574A44F0C}" destId="{ED7E8D5C-E656-4B9D-A185-3303BF490F57}" srcOrd="0" destOrd="0" presId="urn:microsoft.com/office/officeart/2008/layout/LinedList"/>
    <dgm:cxn modelId="{3E10799A-7AC3-487A-AFE5-AD7294225E47}" type="presParOf" srcId="{112D1432-0881-4936-89C6-5A6574A44F0C}" destId="{C996A090-FA20-4263-98A2-724D66218478}" srcOrd="1" destOrd="0" presId="urn:microsoft.com/office/officeart/2008/layout/LinedList"/>
    <dgm:cxn modelId="{85AE61B3-1670-465B-B9F6-5746B4625538}" type="presParOf" srcId="{176708C6-58DC-4932-9235-717CA5ED0FE9}" destId="{9E8CCA0E-C1FA-49FF-9E59-D6629EB2028D}" srcOrd="2" destOrd="0" presId="urn:microsoft.com/office/officeart/2008/layout/LinedList"/>
    <dgm:cxn modelId="{A4DDC496-0306-46F5-8235-C10AF979EF81}" type="presParOf" srcId="{176708C6-58DC-4932-9235-717CA5ED0FE9}" destId="{AEE9A255-68E6-46CD-B36B-8CAA375B057C}" srcOrd="3" destOrd="0" presId="urn:microsoft.com/office/officeart/2008/layout/LinedList"/>
    <dgm:cxn modelId="{B2A2134A-FA05-4299-8286-B3A4CDB18ABC}" type="presParOf" srcId="{AEE9A255-68E6-46CD-B36B-8CAA375B057C}" destId="{C743085F-9299-4CD3-B51A-A0D1644F2CFD}" srcOrd="0" destOrd="0" presId="urn:microsoft.com/office/officeart/2008/layout/LinedList"/>
    <dgm:cxn modelId="{00E887A3-5DA0-482B-8185-2EB1DDBA7A91}" type="presParOf" srcId="{AEE9A255-68E6-46CD-B36B-8CAA375B057C}" destId="{B350245D-ED89-4E45-B040-527F85A3B4D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0728184-1259-44D3-9BFA-6EC57D877B9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CL"/>
        </a:p>
      </dgm:t>
    </dgm:pt>
    <dgm:pt modelId="{DBD876EA-6BBC-4B99-BAAF-D2588A717F08}">
      <dgm:prSet custT="1"/>
      <dgm:spPr/>
      <dgm:t>
        <a:bodyPr/>
        <a:lstStyle/>
        <a:p>
          <a:pPr algn="just"/>
          <a:r>
            <a:rPr lang="es-ES" sz="2000" dirty="0"/>
            <a:t>La Cantina de la Cámara de Oficiales podrá proveer a las cantinas de otras cámaras de la Unidad , de los artículos que el comandante autorice</a:t>
          </a:r>
          <a:r>
            <a:rPr lang="es-MX" sz="2000" dirty="0"/>
            <a:t>.</a:t>
          </a:r>
          <a:endParaRPr lang="es-CL" sz="2000" dirty="0"/>
        </a:p>
      </dgm:t>
    </dgm:pt>
    <dgm:pt modelId="{F5FDBB29-5A11-41BC-8DE1-B99A81072507}" type="parTrans" cxnId="{2E99D0D8-487E-419C-BADB-BDD0C10EABA0}">
      <dgm:prSet/>
      <dgm:spPr/>
      <dgm:t>
        <a:bodyPr/>
        <a:lstStyle/>
        <a:p>
          <a:pPr algn="just"/>
          <a:endParaRPr lang="es-CL" sz="2000"/>
        </a:p>
      </dgm:t>
    </dgm:pt>
    <dgm:pt modelId="{51531D10-3246-4EB7-8253-238B63407E54}" type="sibTrans" cxnId="{2E99D0D8-487E-419C-BADB-BDD0C10EABA0}">
      <dgm:prSet/>
      <dgm:spPr/>
      <dgm:t>
        <a:bodyPr/>
        <a:lstStyle/>
        <a:p>
          <a:pPr algn="just"/>
          <a:endParaRPr lang="es-CL" sz="2000"/>
        </a:p>
      </dgm:t>
    </dgm:pt>
    <dgm:pt modelId="{10A8F59E-401F-4055-A5F3-7391AC01F984}">
      <dgm:prSet custT="1"/>
      <dgm:spPr/>
      <dgm:t>
        <a:bodyPr/>
        <a:lstStyle/>
        <a:p>
          <a:pPr algn="just"/>
          <a:r>
            <a:rPr lang="es-ES" sz="2000" dirty="0"/>
            <a:t>Cuando el Comandante lo estime conveniente, podrá autorizar la formación de cantinas en las cámaras de Subtenientes y Guardiamarinas, Suboficiales y Sargentos para proveer los artículos que la misma autorización indique</a:t>
          </a:r>
          <a:r>
            <a:rPr lang="es-MX" sz="2000" dirty="0"/>
            <a:t>.</a:t>
          </a:r>
          <a:endParaRPr lang="es-CL" sz="2000" dirty="0"/>
        </a:p>
      </dgm:t>
    </dgm:pt>
    <dgm:pt modelId="{5A496A0D-B289-4AEB-89AA-C34D8A236D19}" type="parTrans" cxnId="{54CC5602-78D4-4DDC-B668-9B5FACFB3483}">
      <dgm:prSet/>
      <dgm:spPr/>
      <dgm:t>
        <a:bodyPr/>
        <a:lstStyle/>
        <a:p>
          <a:pPr algn="just"/>
          <a:endParaRPr lang="es-CL" sz="2000"/>
        </a:p>
      </dgm:t>
    </dgm:pt>
    <dgm:pt modelId="{908EBA4B-26DD-4BBE-96EF-FDB32988395E}" type="sibTrans" cxnId="{54CC5602-78D4-4DDC-B668-9B5FACFB3483}">
      <dgm:prSet/>
      <dgm:spPr/>
      <dgm:t>
        <a:bodyPr/>
        <a:lstStyle/>
        <a:p>
          <a:pPr algn="just"/>
          <a:endParaRPr lang="es-CL" sz="2000"/>
        </a:p>
      </dgm:t>
    </dgm:pt>
    <dgm:pt modelId="{BCD0C1C2-A717-4AA3-86DC-31F8981D47D7}" type="pres">
      <dgm:prSet presAssocID="{10728184-1259-44D3-9BFA-6EC57D877B9B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057B3DEC-E39B-4903-B5BA-645FBB82E7EF}" type="pres">
      <dgm:prSet presAssocID="{DBD876EA-6BBC-4B99-BAAF-D2588A717F08}" presName="thickLine" presStyleLbl="alignNode1" presStyleIdx="0" presStyleCnt="2" custLinFactNeighborX="-119" custLinFactNeighborY="-57445"/>
      <dgm:spPr/>
    </dgm:pt>
    <dgm:pt modelId="{FB5CB7DB-CA50-4E7C-ABB5-591F5E834345}" type="pres">
      <dgm:prSet presAssocID="{DBD876EA-6BBC-4B99-BAAF-D2588A717F08}" presName="horz1" presStyleCnt="0"/>
      <dgm:spPr/>
    </dgm:pt>
    <dgm:pt modelId="{D656C971-C8F7-4478-98A1-4D875A52A68C}" type="pres">
      <dgm:prSet presAssocID="{DBD876EA-6BBC-4B99-BAAF-D2588A717F08}" presName="tx1" presStyleLbl="revTx" presStyleIdx="0" presStyleCnt="2"/>
      <dgm:spPr/>
      <dgm:t>
        <a:bodyPr/>
        <a:lstStyle/>
        <a:p>
          <a:endParaRPr lang="es-ES"/>
        </a:p>
      </dgm:t>
    </dgm:pt>
    <dgm:pt modelId="{B72A57DB-4570-4693-A186-1F4E35A1D804}" type="pres">
      <dgm:prSet presAssocID="{DBD876EA-6BBC-4B99-BAAF-D2588A717F08}" presName="vert1" presStyleCnt="0"/>
      <dgm:spPr/>
    </dgm:pt>
    <dgm:pt modelId="{DD2EE28F-903F-408C-8810-7EC77BDB2C9D}" type="pres">
      <dgm:prSet presAssocID="{10A8F59E-401F-4055-A5F3-7391AC01F984}" presName="thickLine" presStyleLbl="alignNode1" presStyleIdx="1" presStyleCnt="2"/>
      <dgm:spPr/>
    </dgm:pt>
    <dgm:pt modelId="{69648301-6383-4083-848F-E8F34643C0FF}" type="pres">
      <dgm:prSet presAssocID="{10A8F59E-401F-4055-A5F3-7391AC01F984}" presName="horz1" presStyleCnt="0"/>
      <dgm:spPr/>
    </dgm:pt>
    <dgm:pt modelId="{2FFE833F-05A4-4526-8C9A-F85476E0D335}" type="pres">
      <dgm:prSet presAssocID="{10A8F59E-401F-4055-A5F3-7391AC01F984}" presName="tx1" presStyleLbl="revTx" presStyleIdx="1" presStyleCnt="2"/>
      <dgm:spPr/>
      <dgm:t>
        <a:bodyPr/>
        <a:lstStyle/>
        <a:p>
          <a:endParaRPr lang="es-ES"/>
        </a:p>
      </dgm:t>
    </dgm:pt>
    <dgm:pt modelId="{B6936C32-63CC-4487-84D1-16EB49021686}" type="pres">
      <dgm:prSet presAssocID="{10A8F59E-401F-4055-A5F3-7391AC01F984}" presName="vert1" presStyleCnt="0"/>
      <dgm:spPr/>
    </dgm:pt>
  </dgm:ptLst>
  <dgm:cxnLst>
    <dgm:cxn modelId="{54CC5602-78D4-4DDC-B668-9B5FACFB3483}" srcId="{10728184-1259-44D3-9BFA-6EC57D877B9B}" destId="{10A8F59E-401F-4055-A5F3-7391AC01F984}" srcOrd="1" destOrd="0" parTransId="{5A496A0D-B289-4AEB-89AA-C34D8A236D19}" sibTransId="{908EBA4B-26DD-4BBE-96EF-FDB32988395E}"/>
    <dgm:cxn modelId="{9256E0E7-6846-41E0-BB5F-4659A263EFA5}" type="presOf" srcId="{10728184-1259-44D3-9BFA-6EC57D877B9B}" destId="{BCD0C1C2-A717-4AA3-86DC-31F8981D47D7}" srcOrd="0" destOrd="0" presId="urn:microsoft.com/office/officeart/2008/layout/LinedList"/>
    <dgm:cxn modelId="{2E99D0D8-487E-419C-BADB-BDD0C10EABA0}" srcId="{10728184-1259-44D3-9BFA-6EC57D877B9B}" destId="{DBD876EA-6BBC-4B99-BAAF-D2588A717F08}" srcOrd="0" destOrd="0" parTransId="{F5FDBB29-5A11-41BC-8DE1-B99A81072507}" sibTransId="{51531D10-3246-4EB7-8253-238B63407E54}"/>
    <dgm:cxn modelId="{D17A6252-7637-4604-8920-A81B9A680C57}" type="presOf" srcId="{DBD876EA-6BBC-4B99-BAAF-D2588A717F08}" destId="{D656C971-C8F7-4478-98A1-4D875A52A68C}" srcOrd="0" destOrd="0" presId="urn:microsoft.com/office/officeart/2008/layout/LinedList"/>
    <dgm:cxn modelId="{BC5EA76B-9228-4647-A2C4-42381176AE5C}" type="presOf" srcId="{10A8F59E-401F-4055-A5F3-7391AC01F984}" destId="{2FFE833F-05A4-4526-8C9A-F85476E0D335}" srcOrd="0" destOrd="0" presId="urn:microsoft.com/office/officeart/2008/layout/LinedList"/>
    <dgm:cxn modelId="{FD366E96-5C47-4749-BBCA-E37765D7A28C}" type="presParOf" srcId="{BCD0C1C2-A717-4AA3-86DC-31F8981D47D7}" destId="{057B3DEC-E39B-4903-B5BA-645FBB82E7EF}" srcOrd="0" destOrd="0" presId="urn:microsoft.com/office/officeart/2008/layout/LinedList"/>
    <dgm:cxn modelId="{B4AB34A1-0A96-4017-9FB8-E6950538E85C}" type="presParOf" srcId="{BCD0C1C2-A717-4AA3-86DC-31F8981D47D7}" destId="{FB5CB7DB-CA50-4E7C-ABB5-591F5E834345}" srcOrd="1" destOrd="0" presId="urn:microsoft.com/office/officeart/2008/layout/LinedList"/>
    <dgm:cxn modelId="{B167CD46-75A9-4EA0-9C6E-E4B039D26116}" type="presParOf" srcId="{FB5CB7DB-CA50-4E7C-ABB5-591F5E834345}" destId="{D656C971-C8F7-4478-98A1-4D875A52A68C}" srcOrd="0" destOrd="0" presId="urn:microsoft.com/office/officeart/2008/layout/LinedList"/>
    <dgm:cxn modelId="{76E29DA9-CAA0-4A4D-8AD3-67E90AED3837}" type="presParOf" srcId="{FB5CB7DB-CA50-4E7C-ABB5-591F5E834345}" destId="{B72A57DB-4570-4693-A186-1F4E35A1D804}" srcOrd="1" destOrd="0" presId="urn:microsoft.com/office/officeart/2008/layout/LinedList"/>
    <dgm:cxn modelId="{338C3946-EB9C-4074-94FA-76822D310889}" type="presParOf" srcId="{BCD0C1C2-A717-4AA3-86DC-31F8981D47D7}" destId="{DD2EE28F-903F-408C-8810-7EC77BDB2C9D}" srcOrd="2" destOrd="0" presId="urn:microsoft.com/office/officeart/2008/layout/LinedList"/>
    <dgm:cxn modelId="{2569C6D8-C44E-4605-9A99-848E9F565718}" type="presParOf" srcId="{BCD0C1C2-A717-4AA3-86DC-31F8981D47D7}" destId="{69648301-6383-4083-848F-E8F34643C0FF}" srcOrd="3" destOrd="0" presId="urn:microsoft.com/office/officeart/2008/layout/LinedList"/>
    <dgm:cxn modelId="{4A0EDA97-94AE-476F-8698-AF39BEF9E845}" type="presParOf" srcId="{69648301-6383-4083-848F-E8F34643C0FF}" destId="{2FFE833F-05A4-4526-8C9A-F85476E0D335}" srcOrd="0" destOrd="0" presId="urn:microsoft.com/office/officeart/2008/layout/LinedList"/>
    <dgm:cxn modelId="{9F2AAC8B-CBBB-4BE9-A2EB-DE4BF6E9E5D1}" type="presParOf" srcId="{69648301-6383-4083-848F-E8F34643C0FF}" destId="{B6936C32-63CC-4487-84D1-16EB4902168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F89047-C74D-416B-A0BF-3585A0BEF874}">
      <dsp:nvSpPr>
        <dsp:cNvPr id="0" name=""/>
        <dsp:cNvSpPr/>
      </dsp:nvSpPr>
      <dsp:spPr>
        <a:xfrm>
          <a:off x="0" y="25707"/>
          <a:ext cx="5904656" cy="26395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700" b="0" i="0" kern="1200" dirty="0" smtClean="0"/>
            <a:t>PROCEDIMIENTOS </a:t>
          </a:r>
          <a:br>
            <a:rPr lang="es-ES" sz="4700" b="0" i="0" kern="1200" dirty="0" smtClean="0"/>
          </a:br>
          <a:r>
            <a:rPr lang="es-ES" sz="4700" b="0" i="0" kern="1200" dirty="0" smtClean="0"/>
            <a:t>DEL CARGO DE BIENESTAR</a:t>
          </a:r>
          <a:endParaRPr lang="es-CL" sz="4700" kern="1200" dirty="0"/>
        </a:p>
      </dsp:txBody>
      <dsp:txXfrm>
        <a:off x="128851" y="154558"/>
        <a:ext cx="5646954" cy="23818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E66645-5DDA-4FD9-AC8D-9DCEAE56AC6E}">
      <dsp:nvSpPr>
        <dsp:cNvPr id="0" name=""/>
        <dsp:cNvSpPr/>
      </dsp:nvSpPr>
      <dsp:spPr>
        <a:xfrm>
          <a:off x="0" y="45902"/>
          <a:ext cx="4032448" cy="5562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b="1" kern="1200" dirty="0" smtClean="0"/>
            <a:t>¿QUÉ ES BIENESTAR?</a:t>
          </a:r>
          <a:endParaRPr lang="es-CL" sz="2800" kern="1200" dirty="0"/>
        </a:p>
      </dsp:txBody>
      <dsp:txXfrm>
        <a:off x="27155" y="73057"/>
        <a:ext cx="3978138" cy="50195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E66645-5DDA-4FD9-AC8D-9DCEAE56AC6E}">
      <dsp:nvSpPr>
        <dsp:cNvPr id="0" name=""/>
        <dsp:cNvSpPr/>
      </dsp:nvSpPr>
      <dsp:spPr>
        <a:xfrm>
          <a:off x="0" y="328"/>
          <a:ext cx="6984776" cy="6730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b="1" kern="1200" dirty="0" smtClean="0">
              <a:solidFill>
                <a:schemeClr val="tx1"/>
              </a:solidFill>
              <a:latin typeface="+mj-lt"/>
            </a:rPr>
            <a:t>FUNCIONES DEL OFICIAL DE BIENESTAR</a:t>
          </a:r>
          <a:endParaRPr lang="es-CL" sz="2800" kern="1200" dirty="0">
            <a:solidFill>
              <a:schemeClr val="tx1"/>
            </a:solidFill>
          </a:endParaRPr>
        </a:p>
      </dsp:txBody>
      <dsp:txXfrm>
        <a:off x="32856" y="33184"/>
        <a:ext cx="6919064" cy="6073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A3FCF6-9B0E-446A-AB78-C7FED92C58D7}">
      <dsp:nvSpPr>
        <dsp:cNvPr id="0" name=""/>
        <dsp:cNvSpPr/>
      </dsp:nvSpPr>
      <dsp:spPr>
        <a:xfrm>
          <a:off x="1600196" y="55629"/>
          <a:ext cx="1887002" cy="64572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dirty="0"/>
            <a:t>El 2º Comandante o Subjefe, según corresponda.</a:t>
          </a:r>
          <a:endParaRPr lang="es-CL" sz="1300" kern="1200" dirty="0"/>
        </a:p>
      </dsp:txBody>
      <dsp:txXfrm>
        <a:off x="1600196" y="55629"/>
        <a:ext cx="1887002" cy="645722"/>
      </dsp:txXfrm>
    </dsp:sp>
    <dsp:sp modelId="{F3ED5DCD-75B0-4054-B848-E0F0FD5F175E}">
      <dsp:nvSpPr>
        <dsp:cNvPr id="0" name=""/>
        <dsp:cNvSpPr/>
      </dsp:nvSpPr>
      <dsp:spPr>
        <a:xfrm>
          <a:off x="3835898" y="99224"/>
          <a:ext cx="1887002" cy="57553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 dirty="0"/>
            <a:t>El Jefe del Departamento de Abastecimiento.</a:t>
          </a:r>
          <a:endParaRPr lang="es-CL" sz="1300" kern="1200" dirty="0"/>
        </a:p>
      </dsp:txBody>
      <dsp:txXfrm>
        <a:off x="3835898" y="99224"/>
        <a:ext cx="1887002" cy="575535"/>
      </dsp:txXfrm>
    </dsp:sp>
    <dsp:sp modelId="{B3359B27-1D0D-478A-9AD9-31281DC4BDA8}">
      <dsp:nvSpPr>
        <dsp:cNvPr id="0" name=""/>
        <dsp:cNvSpPr/>
      </dsp:nvSpPr>
      <dsp:spPr>
        <a:xfrm>
          <a:off x="1624972" y="844063"/>
          <a:ext cx="1887002" cy="57553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300" kern="1200" dirty="0"/>
            <a:t>U</a:t>
          </a:r>
          <a:r>
            <a:rPr lang="es-ES" sz="1300" kern="1200" dirty="0"/>
            <a:t>n Oficial representante del Comandante.</a:t>
          </a:r>
          <a:endParaRPr lang="es-CL" sz="1300" kern="1200" dirty="0"/>
        </a:p>
      </dsp:txBody>
      <dsp:txXfrm>
        <a:off x="1624972" y="844063"/>
        <a:ext cx="1887002" cy="575535"/>
      </dsp:txXfrm>
    </dsp:sp>
    <dsp:sp modelId="{650BAA73-CF35-432D-B91B-524E713F4BBB}">
      <dsp:nvSpPr>
        <dsp:cNvPr id="0" name=""/>
        <dsp:cNvSpPr/>
      </dsp:nvSpPr>
      <dsp:spPr>
        <a:xfrm>
          <a:off x="3835898" y="818668"/>
          <a:ext cx="1887002" cy="57553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300" kern="1200"/>
            <a:t>U</a:t>
          </a:r>
          <a:r>
            <a:rPr lang="es-ES" sz="1300" kern="1200"/>
            <a:t>n representante de la Cámara de Oficiales</a:t>
          </a:r>
          <a:r>
            <a:rPr lang="es-ES_tradnl" sz="1300" kern="1200"/>
            <a:t>.</a:t>
          </a:r>
          <a:endParaRPr lang="es-CL" sz="1300" kern="1200"/>
        </a:p>
      </dsp:txBody>
      <dsp:txXfrm>
        <a:off x="3835898" y="818668"/>
        <a:ext cx="1887002" cy="57553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0AB8AB-EDC2-4B73-90D9-0E99B1A31575}">
      <dsp:nvSpPr>
        <dsp:cNvPr id="0" name=""/>
        <dsp:cNvSpPr/>
      </dsp:nvSpPr>
      <dsp:spPr>
        <a:xfrm>
          <a:off x="0" y="0"/>
          <a:ext cx="453650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7E8D5C-E656-4B9D-A185-3303BF490F57}">
      <dsp:nvSpPr>
        <dsp:cNvPr id="0" name=""/>
        <dsp:cNvSpPr/>
      </dsp:nvSpPr>
      <dsp:spPr>
        <a:xfrm>
          <a:off x="0" y="0"/>
          <a:ext cx="4536504" cy="1135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/>
            <a:t>Sólo los Comandantes en Jefe, los Comodoros y los Comandantes de Unidades podrán tener cantina personal a bordo.</a:t>
          </a:r>
          <a:endParaRPr lang="es-CL" sz="1800" kern="1200" dirty="0"/>
        </a:p>
      </dsp:txBody>
      <dsp:txXfrm>
        <a:off x="0" y="0"/>
        <a:ext cx="4536504" cy="1135700"/>
      </dsp:txXfrm>
    </dsp:sp>
    <dsp:sp modelId="{9E8CCA0E-C1FA-49FF-9E59-D6629EB2028D}">
      <dsp:nvSpPr>
        <dsp:cNvPr id="0" name=""/>
        <dsp:cNvSpPr/>
      </dsp:nvSpPr>
      <dsp:spPr>
        <a:xfrm>
          <a:off x="0" y="1135700"/>
          <a:ext cx="453650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43085F-9299-4CD3-B51A-A0D1644F2CFD}">
      <dsp:nvSpPr>
        <dsp:cNvPr id="0" name=""/>
        <dsp:cNvSpPr/>
      </dsp:nvSpPr>
      <dsp:spPr>
        <a:xfrm>
          <a:off x="0" y="1135700"/>
          <a:ext cx="4536504" cy="11357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/>
            <a:t>En la Cámara de Oficiales podrá existir por acuerdo de la mayoría de sus miembros y con autorización del Comandante.</a:t>
          </a:r>
          <a:endParaRPr lang="es-CL" sz="1800" kern="1200" dirty="0"/>
        </a:p>
      </dsp:txBody>
      <dsp:txXfrm>
        <a:off x="0" y="1135700"/>
        <a:ext cx="4536504" cy="11357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7B3DEC-E39B-4903-B5BA-645FBB82E7EF}">
      <dsp:nvSpPr>
        <dsp:cNvPr id="0" name=""/>
        <dsp:cNvSpPr/>
      </dsp:nvSpPr>
      <dsp:spPr>
        <a:xfrm>
          <a:off x="0" y="0"/>
          <a:ext cx="411876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56C971-C8F7-4478-98A1-4D875A52A68C}">
      <dsp:nvSpPr>
        <dsp:cNvPr id="0" name=""/>
        <dsp:cNvSpPr/>
      </dsp:nvSpPr>
      <dsp:spPr>
        <a:xfrm>
          <a:off x="0" y="0"/>
          <a:ext cx="4118769" cy="1692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/>
            <a:t>La Cantina de la Cámara de Oficiales podrá proveer a las cantinas de otras cámaras de la Unidad , de los artículos que el comandante autorice</a:t>
          </a:r>
          <a:r>
            <a:rPr lang="es-MX" sz="2000" kern="1200" dirty="0"/>
            <a:t>.</a:t>
          </a:r>
          <a:endParaRPr lang="es-CL" sz="2000" kern="1200" dirty="0"/>
        </a:p>
      </dsp:txBody>
      <dsp:txXfrm>
        <a:off x="0" y="0"/>
        <a:ext cx="4118769" cy="1692188"/>
      </dsp:txXfrm>
    </dsp:sp>
    <dsp:sp modelId="{DD2EE28F-903F-408C-8810-7EC77BDB2C9D}">
      <dsp:nvSpPr>
        <dsp:cNvPr id="0" name=""/>
        <dsp:cNvSpPr/>
      </dsp:nvSpPr>
      <dsp:spPr>
        <a:xfrm>
          <a:off x="0" y="1692188"/>
          <a:ext cx="411876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FE833F-05A4-4526-8C9A-F85476E0D335}">
      <dsp:nvSpPr>
        <dsp:cNvPr id="0" name=""/>
        <dsp:cNvSpPr/>
      </dsp:nvSpPr>
      <dsp:spPr>
        <a:xfrm>
          <a:off x="0" y="1692188"/>
          <a:ext cx="4118769" cy="16921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/>
            <a:t>Cuando el Comandante lo estime conveniente, podrá autorizar la formación de cantinas en las cámaras de Subtenientes y Guardiamarinas, Suboficiales y Sargentos para proveer los artículos que la misma autorización indique</a:t>
          </a:r>
          <a:r>
            <a:rPr lang="es-MX" sz="2000" kern="1200" dirty="0"/>
            <a:t>.</a:t>
          </a:r>
          <a:endParaRPr lang="es-CL" sz="2000" kern="1200" dirty="0"/>
        </a:p>
      </dsp:txBody>
      <dsp:txXfrm>
        <a:off x="0" y="1692188"/>
        <a:ext cx="4118769" cy="16921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37621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78342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43648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20380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2432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89561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8540"/>
            <a:ext cx="1043607" cy="1261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0516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93977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42077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70137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299263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464877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270943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101089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245332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703883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68112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2B7D984-92B2-4493-9BE2-DBFD44D86E84}" type="datetimeFigureOut">
              <a:rPr lang="es-ES" smtClean="0"/>
              <a:pPr/>
              <a:t>02/09/2025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42ECA-2D7A-44BE-92E7-A91278D5B502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695840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  <p:sldLayoutId id="2147483905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6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microsoft.com/office/2007/relationships/diagramDrawing" Target="../diagrams/drawing6.xml"/><Relationship Id="rId3" Type="http://schemas.openxmlformats.org/officeDocument/2006/relationships/diagramLayout" Target="../diagrams/layout5.xml"/><Relationship Id="rId7" Type="http://schemas.openxmlformats.org/officeDocument/2006/relationships/image" Target="../media/image17.png"/><Relationship Id="rId12" Type="http://schemas.openxmlformats.org/officeDocument/2006/relationships/diagramColors" Target="../diagrams/colors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11" Type="http://schemas.openxmlformats.org/officeDocument/2006/relationships/diagramQuickStyle" Target="../diagrams/quickStyle6.xml"/><Relationship Id="rId5" Type="http://schemas.openxmlformats.org/officeDocument/2006/relationships/diagramColors" Target="../diagrams/colors5.xml"/><Relationship Id="rId10" Type="http://schemas.openxmlformats.org/officeDocument/2006/relationships/diagramLayout" Target="../diagrams/layout6.xml"/><Relationship Id="rId4" Type="http://schemas.openxmlformats.org/officeDocument/2006/relationships/diagramQuickStyle" Target="../diagrams/quickStyle5.xml"/><Relationship Id="rId9" Type="http://schemas.openxmlformats.org/officeDocument/2006/relationships/diagramData" Target="../diagrams/data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3564757003"/>
              </p:ext>
            </p:extLst>
          </p:nvPr>
        </p:nvGraphicFramePr>
        <p:xfrm>
          <a:off x="1331640" y="1988840"/>
          <a:ext cx="5904656" cy="2690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436096" y="5733256"/>
            <a:ext cx="5184576" cy="1872208"/>
          </a:xfrm>
        </p:spPr>
        <p:txBody>
          <a:bodyPr>
            <a:normAutofit/>
          </a:bodyPr>
          <a:lstStyle/>
          <a:p>
            <a:r>
              <a:rPr lang="es-ES" b="1" dirty="0" smtClean="0"/>
              <a:t>T1 AB CVF </a:t>
            </a:r>
          </a:p>
          <a:p>
            <a:r>
              <a:rPr lang="es-ES" b="1" dirty="0" smtClean="0"/>
              <a:t>Actualizado AGO 2025</a:t>
            </a:r>
            <a:endParaRPr lang="es-ES" b="1" dirty="0"/>
          </a:p>
        </p:txBody>
      </p:sp>
      <p:pic>
        <p:nvPicPr>
          <p:cNvPr id="5" name="4 Imagen" descr="foto_0000000120190617090918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92288" y="404664"/>
            <a:ext cx="1345491" cy="1296144"/>
          </a:xfrm>
          <a:prstGeom prst="rect">
            <a:avLst/>
          </a:prstGeom>
        </p:spPr>
      </p:pic>
      <p:pic>
        <p:nvPicPr>
          <p:cNvPr id="6" name="5 Imagen" descr="escudo esnaval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260648"/>
            <a:ext cx="1340768" cy="134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529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971600" y="692696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+mj-lt"/>
              </a:rPr>
              <a:t>REFERENCIAS</a:t>
            </a:r>
            <a:endParaRPr lang="es-ES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27584" y="1470263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 smtClean="0"/>
              <a:t>MABA TRATADO 5 </a:t>
            </a:r>
            <a:r>
              <a:rPr lang="es-ES" sz="2000" dirty="0"/>
              <a:t>CAPITULO 01; CAPITULO 02, CAPITULO </a:t>
            </a:r>
            <a:r>
              <a:rPr lang="es-ES" sz="2000" dirty="0" smtClean="0"/>
              <a:t>03</a:t>
            </a:r>
          </a:p>
          <a:p>
            <a:pPr algn="just"/>
            <a:r>
              <a:rPr lang="es-ES" sz="2000" dirty="0" smtClean="0"/>
              <a:t>ORDENANZA DE LA ARMADA </a:t>
            </a:r>
            <a:endParaRPr lang="es-ES" sz="2000" dirty="0"/>
          </a:p>
          <a:p>
            <a:pPr algn="just"/>
            <a:endParaRPr lang="es-ES" sz="2000" dirty="0" smtClean="0"/>
          </a:p>
          <a:p>
            <a:pPr algn="just"/>
            <a:endParaRPr lang="es-ES" sz="2000" dirty="0" smtClean="0"/>
          </a:p>
          <a:p>
            <a:pPr algn="just"/>
            <a:endParaRPr lang="es-ES" sz="2000" dirty="0"/>
          </a:p>
          <a:p>
            <a:pPr algn="just"/>
            <a:endParaRPr lang="es-ES" sz="2000" dirty="0" smtClean="0"/>
          </a:p>
        </p:txBody>
      </p:sp>
      <p:pic>
        <p:nvPicPr>
          <p:cNvPr id="1026" name="Picture 2" descr="http://www.trabajofeliz.cl/web/wp-content/uploads/2015/12/4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212976"/>
            <a:ext cx="4896544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796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826409349"/>
              </p:ext>
            </p:extLst>
          </p:nvPr>
        </p:nvGraphicFramePr>
        <p:xfrm>
          <a:off x="2575235" y="620688"/>
          <a:ext cx="4032448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2 CuadroTexto"/>
          <p:cNvSpPr txBox="1"/>
          <p:nvPr/>
        </p:nvSpPr>
        <p:spPr>
          <a:xfrm>
            <a:off x="827584" y="1470263"/>
            <a:ext cx="79928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 smtClean="0"/>
              <a:t>El Bienestar laboral compromete el conjunto de programas y beneficios que se estructuran con el propósito de satisfacer necesidades de las personas.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 smtClean="0"/>
              <a:t>Estas actividades, dependencias, convenios y/o servicios pueden llegar a influir y ser un elemento importante dentro de una organización.</a:t>
            </a:r>
          </a:p>
          <a:p>
            <a:pPr algn="just"/>
            <a:endParaRPr lang="es-ES" sz="2000" dirty="0"/>
          </a:p>
          <a:p>
            <a:pPr algn="just"/>
            <a:endParaRPr lang="es-ES" sz="2000" dirty="0" smtClean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79712" y="5229200"/>
            <a:ext cx="5223495" cy="139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246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827584" y="1352957"/>
            <a:ext cx="799288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/>
              <a:t>El Oficial de Bienestar de toda Unidad o Repartición, debe propender al desarrollo </a:t>
            </a:r>
            <a:r>
              <a:rPr lang="es-ES" dirty="0" smtClean="0"/>
              <a:t>de </a:t>
            </a:r>
            <a:r>
              <a:rPr lang="es-ES" b="1" dirty="0" smtClean="0"/>
              <a:t>actividades</a:t>
            </a:r>
            <a:r>
              <a:rPr lang="es-ES" b="1" dirty="0"/>
              <a:t>, administrativas, culturales, recreativas u otras similares con el propósito </a:t>
            </a:r>
            <a:r>
              <a:rPr lang="es-ES" b="1" dirty="0" smtClean="0"/>
              <a:t>de alcanzar </a:t>
            </a:r>
            <a:r>
              <a:rPr lang="es-ES" b="1" dirty="0"/>
              <a:t>el más alto nivel de bienestar de la dotación</a:t>
            </a:r>
            <a:r>
              <a:rPr lang="es-ES" b="1" dirty="0" smtClean="0"/>
              <a:t>.</a:t>
            </a:r>
          </a:p>
          <a:p>
            <a:pPr algn="just"/>
            <a:endParaRPr lang="es-ES" dirty="0"/>
          </a:p>
          <a:p>
            <a:pPr algn="just"/>
            <a:r>
              <a:rPr lang="es-ES" dirty="0" smtClean="0"/>
              <a:t>Será </a:t>
            </a:r>
            <a:r>
              <a:rPr lang="es-ES" dirty="0"/>
              <a:t>miembro integrante de la </a:t>
            </a:r>
            <a:r>
              <a:rPr lang="es-ES" b="1" u="sng" dirty="0"/>
              <a:t>Junta Económica de Bienestar </a:t>
            </a:r>
            <a:r>
              <a:rPr lang="es-ES" dirty="0"/>
              <a:t>de la Unidad o Repartición </a:t>
            </a:r>
            <a:r>
              <a:rPr lang="es-ES" dirty="0" smtClean="0"/>
              <a:t>y dará </a:t>
            </a:r>
            <a:r>
              <a:rPr lang="es-ES" dirty="0"/>
              <a:t>cumplimiento a los acuerdos que en ella se adopten.</a:t>
            </a:r>
          </a:p>
          <a:p>
            <a:pPr algn="just"/>
            <a:endParaRPr lang="es-ES" dirty="0" smtClean="0"/>
          </a:p>
          <a:p>
            <a:pPr algn="just"/>
            <a:r>
              <a:rPr lang="es-ES" dirty="0"/>
              <a:t>Será el responsable directo del buen funcionamiento de los siguientes servicios</a:t>
            </a:r>
            <a:r>
              <a:rPr lang="es-ES" dirty="0" smtClean="0"/>
              <a:t>:</a:t>
            </a:r>
          </a:p>
          <a:p>
            <a:pPr algn="just"/>
            <a:endParaRPr lang="es-ES" dirty="0"/>
          </a:p>
          <a:p>
            <a:pPr marL="1082675" indent="-457200">
              <a:buFont typeface="+mj-lt"/>
              <a:buAutoNum type="alphaLcPeriod"/>
            </a:pPr>
            <a:r>
              <a:rPr lang="es-ES" dirty="0" smtClean="0"/>
              <a:t>Almacén </a:t>
            </a:r>
            <a:r>
              <a:rPr lang="es-ES" dirty="0"/>
              <a:t>de </a:t>
            </a:r>
            <a:r>
              <a:rPr lang="es-ES" dirty="0" smtClean="0"/>
              <a:t>Bienestar.</a:t>
            </a:r>
          </a:p>
          <a:p>
            <a:pPr marL="1082675" indent="-457200">
              <a:buFont typeface="+mj-lt"/>
              <a:buAutoNum type="alphaLcPeriod"/>
            </a:pPr>
            <a:r>
              <a:rPr lang="es-ES" dirty="0" smtClean="0"/>
              <a:t>Lavandería.</a:t>
            </a:r>
          </a:p>
          <a:p>
            <a:pPr marL="1082675" indent="-457200">
              <a:buFont typeface="+mj-lt"/>
              <a:buAutoNum type="alphaLcPeriod"/>
            </a:pPr>
            <a:r>
              <a:rPr lang="es-ES" dirty="0" smtClean="0"/>
              <a:t>Peluquería.</a:t>
            </a:r>
          </a:p>
          <a:p>
            <a:pPr marL="1082675" indent="-457200">
              <a:buFont typeface="+mj-lt"/>
              <a:buAutoNum type="alphaLcPeriod"/>
            </a:pPr>
            <a:r>
              <a:rPr lang="es-ES" dirty="0" smtClean="0"/>
              <a:t>Sastrería.</a:t>
            </a:r>
          </a:p>
          <a:p>
            <a:pPr marL="1082675" indent="-457200">
              <a:buFont typeface="+mj-lt"/>
              <a:buAutoNum type="alphaLcPeriod"/>
            </a:pPr>
            <a:r>
              <a:rPr lang="es-ES" dirty="0" smtClean="0"/>
              <a:t>Zapatería.</a:t>
            </a:r>
          </a:p>
          <a:p>
            <a:pPr marL="1082675" indent="-457200">
              <a:buFont typeface="+mj-lt"/>
              <a:buAutoNum type="alphaLcPeriod"/>
            </a:pPr>
            <a:r>
              <a:rPr lang="es-ES" dirty="0" smtClean="0"/>
              <a:t>Cualquier otro tendiente al bienestar del personal.</a:t>
            </a:r>
            <a:endParaRPr lang="es-ES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1345153015"/>
              </p:ext>
            </p:extLst>
          </p:nvPr>
        </p:nvGraphicFramePr>
        <p:xfrm>
          <a:off x="1115616" y="529470"/>
          <a:ext cx="6984776" cy="673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6582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827584" y="1495812"/>
            <a:ext cx="799288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Deberá </a:t>
            </a:r>
            <a:r>
              <a:rPr lang="es-ES" sz="2000" dirty="0"/>
              <a:t>ejercer en forma permanente los siguientes controles</a:t>
            </a:r>
            <a:r>
              <a:rPr lang="es-ES" sz="2000" dirty="0" smtClean="0"/>
              <a:t>:</a:t>
            </a:r>
          </a:p>
          <a:p>
            <a:endParaRPr lang="es-ES" sz="2000" dirty="0"/>
          </a:p>
          <a:p>
            <a:pPr marL="811213" indent="-457200" algn="just">
              <a:buFont typeface="+mj-lt"/>
              <a:buAutoNum type="alphaLcPeriod"/>
            </a:pPr>
            <a:r>
              <a:rPr lang="es-ES" sz="2000" dirty="0" smtClean="0"/>
              <a:t>La </a:t>
            </a:r>
            <a:r>
              <a:rPr lang="es-ES" sz="2000" dirty="0"/>
              <a:t>administración eficiente del Almacén de Bienestar, especialmente el Control de </a:t>
            </a:r>
            <a:r>
              <a:rPr lang="es-ES" sz="2000" dirty="0" smtClean="0"/>
              <a:t>las Existencias </a:t>
            </a:r>
            <a:r>
              <a:rPr lang="es-ES" sz="2000" dirty="0"/>
              <a:t>y los Varios </a:t>
            </a:r>
            <a:r>
              <a:rPr lang="es-ES" sz="2000" dirty="0" smtClean="0"/>
              <a:t>Deudores.</a:t>
            </a:r>
          </a:p>
          <a:p>
            <a:pPr marL="811213" indent="-457200" algn="just">
              <a:buFont typeface="+mj-lt"/>
              <a:buAutoNum type="alphaLcPeriod"/>
            </a:pPr>
            <a:endParaRPr lang="es-ES" sz="2000" dirty="0" smtClean="0"/>
          </a:p>
          <a:p>
            <a:pPr marL="811213" indent="-457200" algn="just">
              <a:buFont typeface="+mj-lt"/>
              <a:buAutoNum type="alphaLcPeriod"/>
            </a:pPr>
            <a:r>
              <a:rPr lang="es-ES" sz="2000" dirty="0" smtClean="0"/>
              <a:t>El </a:t>
            </a:r>
            <a:r>
              <a:rPr lang="es-ES" sz="2000" dirty="0"/>
              <a:t>cumplimiento de las tarifas fijadas por la Escuadra y Zonas Navales, para </a:t>
            </a:r>
            <a:r>
              <a:rPr lang="es-ES" sz="2000" dirty="0" smtClean="0"/>
              <a:t>los servicios </a:t>
            </a:r>
            <a:r>
              <a:rPr lang="es-ES" sz="2000" dirty="0"/>
              <a:t>de Sastrería, Zapatería, Peluquería y </a:t>
            </a:r>
            <a:r>
              <a:rPr lang="es-ES" sz="2000" dirty="0" smtClean="0"/>
              <a:t>otros.</a:t>
            </a:r>
          </a:p>
          <a:p>
            <a:pPr marL="811213" indent="-457200" algn="just">
              <a:buFont typeface="+mj-lt"/>
              <a:buAutoNum type="alphaLcPeriod"/>
            </a:pPr>
            <a:endParaRPr lang="es-ES" sz="2000" dirty="0" smtClean="0"/>
          </a:p>
          <a:p>
            <a:pPr marL="811213" indent="-457200" algn="just">
              <a:buFont typeface="+mj-lt"/>
              <a:buAutoNum type="alphaLcPeriod"/>
            </a:pPr>
            <a:r>
              <a:rPr lang="es-ES" sz="2000" dirty="0" smtClean="0"/>
              <a:t>Control </a:t>
            </a:r>
            <a:r>
              <a:rPr lang="es-ES" sz="2000" dirty="0"/>
              <a:t>sobre la contabilización en la Sección Finanzas de la documentación del </a:t>
            </a:r>
            <a:r>
              <a:rPr lang="es-ES" sz="2000" dirty="0" smtClean="0"/>
              <a:t>Cargo.</a:t>
            </a:r>
          </a:p>
          <a:p>
            <a:pPr marL="811213" indent="-457200" algn="just">
              <a:buFont typeface="+mj-lt"/>
              <a:buAutoNum type="alphaLcPeriod"/>
            </a:pPr>
            <a:endParaRPr lang="es-ES" sz="2000" dirty="0" smtClean="0"/>
          </a:p>
          <a:p>
            <a:pPr marL="811213" indent="-457200" algn="just">
              <a:buFont typeface="+mj-lt"/>
              <a:buAutoNum type="alphaLcPeriod"/>
            </a:pPr>
            <a:r>
              <a:rPr lang="es-ES" sz="2000" dirty="0" smtClean="0"/>
              <a:t>Mantenimiento </a:t>
            </a:r>
            <a:r>
              <a:rPr lang="es-ES" sz="2000" dirty="0"/>
              <a:t>de un stock de implementos deportivos</a:t>
            </a:r>
            <a:r>
              <a:rPr lang="es-ES" sz="2000" dirty="0" smtClean="0"/>
              <a:t>.</a:t>
            </a:r>
          </a:p>
        </p:txBody>
      </p:sp>
      <p:grpSp>
        <p:nvGrpSpPr>
          <p:cNvPr id="4" name="Grupo 3"/>
          <p:cNvGrpSpPr/>
          <p:nvPr/>
        </p:nvGrpSpPr>
        <p:grpSpPr>
          <a:xfrm>
            <a:off x="1259632" y="476672"/>
            <a:ext cx="6984776" cy="673060"/>
            <a:chOff x="0" y="328"/>
            <a:chExt cx="6984776" cy="673060"/>
          </a:xfrm>
        </p:grpSpPr>
        <p:sp>
          <p:nvSpPr>
            <p:cNvPr id="5" name="Rectángulo redondeado 4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ectángulo 5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l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2800" b="1" kern="1200" dirty="0" smtClean="0">
                  <a:solidFill>
                    <a:schemeClr val="tx1"/>
                  </a:solidFill>
                  <a:latin typeface="+mj-lt"/>
                </a:rPr>
                <a:t>FUNCIONES DEL OFICIAL DE BIENESTAR</a:t>
              </a:r>
              <a:endParaRPr lang="es-CL" sz="2800" kern="12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33160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971600" y="735087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0000"/>
                </a:solidFill>
                <a:latin typeface="+mj-lt"/>
              </a:rPr>
              <a:t>FUNCIONES DEL OFICIAL DE </a:t>
            </a:r>
            <a:r>
              <a:rPr lang="es-ES" sz="2400" b="1" dirty="0" smtClean="0">
                <a:solidFill>
                  <a:srgbClr val="FF0000"/>
                </a:solidFill>
                <a:latin typeface="+mj-lt"/>
              </a:rPr>
              <a:t>BIENESTAR</a:t>
            </a:r>
            <a:endParaRPr lang="es-ES" sz="24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27584" y="1673513"/>
            <a:ext cx="7992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 smtClean="0"/>
              <a:t>En </a:t>
            </a:r>
            <a:r>
              <a:rPr lang="es-ES" sz="2000" dirty="0"/>
              <a:t>aquellas Unidades o Reparticiones donde no haya un Oficial de Abastecimiento que </a:t>
            </a:r>
            <a:r>
              <a:rPr lang="es-ES" sz="2000" dirty="0" smtClean="0"/>
              <a:t>pueda asumir </a:t>
            </a:r>
            <a:r>
              <a:rPr lang="es-ES" sz="2000" dirty="0"/>
              <a:t>como Oficial de Bienestar, serán de responsabilidad del Jefe del Departamento </a:t>
            </a:r>
            <a:r>
              <a:rPr lang="es-ES" sz="2000" dirty="0" smtClean="0"/>
              <a:t>de Abastecimiento </a:t>
            </a:r>
            <a:r>
              <a:rPr lang="es-ES" sz="2000" dirty="0"/>
              <a:t>y Finanzas las funciones anteriormente descritas.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1259632" y="476672"/>
            <a:ext cx="6984776" cy="673060"/>
            <a:chOff x="0" y="328"/>
            <a:chExt cx="6984776" cy="673060"/>
          </a:xfrm>
        </p:grpSpPr>
        <p:sp>
          <p:nvSpPr>
            <p:cNvPr id="6" name="Rectángulo redondeado 5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ectángulo 6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l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2800" b="1" kern="1200" dirty="0" smtClean="0">
                  <a:solidFill>
                    <a:schemeClr val="tx1"/>
                  </a:solidFill>
                  <a:latin typeface="+mj-lt"/>
                </a:rPr>
                <a:t>FUNCIONES DEL OFICIAL DE BIENESTAR</a:t>
              </a:r>
              <a:endParaRPr lang="es-CL" sz="2800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1 Grupo"/>
          <p:cNvGrpSpPr/>
          <p:nvPr/>
        </p:nvGrpSpPr>
        <p:grpSpPr>
          <a:xfrm>
            <a:off x="2915816" y="3933056"/>
            <a:ext cx="3179068" cy="2312293"/>
            <a:chOff x="1104900" y="828675"/>
            <a:chExt cx="6934200" cy="5200650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4900" y="828675"/>
              <a:ext cx="6934200" cy="5200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4901" y="4357067"/>
              <a:ext cx="3683124" cy="167225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02442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827584" y="1673513"/>
            <a:ext cx="79928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 smtClean="0"/>
              <a:t>La Junta Económica de Bienestar de la Unidades y Reparticiones es una Comisión que estará integrada por:</a:t>
            </a:r>
          </a:p>
          <a:p>
            <a:pPr algn="just"/>
            <a:endParaRPr lang="es-ES" sz="2000" dirty="0"/>
          </a:p>
          <a:p>
            <a:pPr marL="457200" indent="-457200" algn="just">
              <a:buFont typeface="+mj-lt"/>
              <a:buAutoNum type="alphaLcPeriod"/>
            </a:pPr>
            <a:r>
              <a:rPr lang="es-ES" sz="2000" dirty="0" smtClean="0"/>
              <a:t>Segundo </a:t>
            </a:r>
            <a:r>
              <a:rPr lang="es-ES" sz="2000" dirty="0"/>
              <a:t>Comandante o Subjefe de la Unidad o Repartición, quien la </a:t>
            </a:r>
            <a:r>
              <a:rPr lang="es-ES" sz="2000" dirty="0" smtClean="0"/>
              <a:t>presidirá.</a:t>
            </a:r>
          </a:p>
          <a:p>
            <a:pPr marL="457200" indent="-457200">
              <a:buFont typeface="+mj-lt"/>
              <a:buAutoNum type="alphaLcPeriod"/>
            </a:pPr>
            <a:r>
              <a:rPr lang="es-ES" sz="2000" dirty="0" smtClean="0"/>
              <a:t>Jefe </a:t>
            </a:r>
            <a:r>
              <a:rPr lang="es-ES" sz="2000" dirty="0"/>
              <a:t>del Departamento de Abastecimiento y </a:t>
            </a:r>
            <a:r>
              <a:rPr lang="es-ES" sz="2000" dirty="0" smtClean="0"/>
              <a:t>Finanzas.</a:t>
            </a:r>
          </a:p>
          <a:p>
            <a:pPr marL="457200" indent="-457200">
              <a:buFont typeface="+mj-lt"/>
              <a:buAutoNum type="alphaLcPeriod"/>
            </a:pPr>
            <a:r>
              <a:rPr lang="es-ES" sz="2000" dirty="0" smtClean="0"/>
              <a:t>Oficial </a:t>
            </a:r>
            <a:r>
              <a:rPr lang="es-ES" sz="2000" dirty="0"/>
              <a:t>de </a:t>
            </a:r>
            <a:r>
              <a:rPr lang="es-ES" sz="2000" dirty="0" smtClean="0"/>
              <a:t>Bienestar.</a:t>
            </a:r>
          </a:p>
          <a:p>
            <a:pPr marL="457200" indent="-457200">
              <a:buFont typeface="+mj-lt"/>
              <a:buAutoNum type="alphaLcPeriod"/>
            </a:pPr>
            <a:r>
              <a:rPr lang="es-ES" sz="2000" dirty="0" smtClean="0"/>
              <a:t>Un </a:t>
            </a:r>
            <a:r>
              <a:rPr lang="es-ES" sz="2000" dirty="0"/>
              <a:t>Delegado </a:t>
            </a:r>
            <a:r>
              <a:rPr lang="es-ES" sz="2000" dirty="0" smtClean="0"/>
              <a:t>por cada Cámara.</a:t>
            </a:r>
          </a:p>
          <a:p>
            <a:pPr marL="457200" indent="-457200">
              <a:buFont typeface="+mj-lt"/>
              <a:buAutoNum type="alphaLcPeriod"/>
            </a:pPr>
            <a:r>
              <a:rPr lang="es-ES" sz="2000" dirty="0" smtClean="0"/>
              <a:t>Un Delegado de los Cabos y Marineros.</a:t>
            </a:r>
            <a:endParaRPr lang="es-ES" sz="2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2801" y="4561196"/>
            <a:ext cx="4248472" cy="2056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1331640" y="481301"/>
            <a:ext cx="6984776" cy="673060"/>
            <a:chOff x="0" y="328"/>
            <a:chExt cx="6984776" cy="673060"/>
          </a:xfrm>
        </p:grpSpPr>
        <p:sp>
          <p:nvSpPr>
            <p:cNvPr id="6" name="Rectángulo redondeado 5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Rectángulo 6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es-ES" sz="2800" b="1" dirty="0">
                  <a:solidFill>
                    <a:schemeClr val="tx1"/>
                  </a:solidFill>
                </a:rPr>
                <a:t>JUNTA ECONÓMICA DE BIENESTAR</a:t>
              </a:r>
              <a:endParaRPr lang="es-ES" sz="28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667350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971600" y="697957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latin typeface="+mj-lt"/>
              </a:rPr>
              <a:t>JUNTA ECONÓMICA DE BIENESTAR</a:t>
            </a:r>
            <a:endParaRPr lang="es-ES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27584" y="1463873"/>
            <a:ext cx="79928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 smtClean="0"/>
              <a:t>50202 OBLIGACIONES Y ATRIBUCIONES</a:t>
            </a:r>
          </a:p>
          <a:p>
            <a:pPr algn="just"/>
            <a:endParaRPr lang="es-ES" dirty="0" smtClean="0"/>
          </a:p>
          <a:p>
            <a:pPr marL="457200" indent="-457200" algn="just">
              <a:buFont typeface="+mj-lt"/>
              <a:buAutoNum type="alphaLcPeriod"/>
            </a:pPr>
            <a:r>
              <a:rPr lang="es-MX" dirty="0"/>
              <a:t>Establecer los diferentes descuentos que se efectuarán al personal de la dotación, </a:t>
            </a:r>
            <a:r>
              <a:rPr lang="es-MX" dirty="0" smtClean="0"/>
              <a:t>fijar sus </a:t>
            </a:r>
            <a:r>
              <a:rPr lang="es-MX" dirty="0"/>
              <a:t>montos y finalidades. Para ello se deberá generar respaldo bajo firma de </a:t>
            </a:r>
            <a:r>
              <a:rPr lang="es-MX" dirty="0" smtClean="0"/>
              <a:t>los descuentos </a:t>
            </a:r>
            <a:r>
              <a:rPr lang="es-MX" dirty="0"/>
              <a:t>aplicados a cada miembro de la Unidad o </a:t>
            </a:r>
            <a:r>
              <a:rPr lang="es-MX" dirty="0" smtClean="0"/>
              <a:t>Repartición</a:t>
            </a:r>
          </a:p>
          <a:p>
            <a:pPr marL="457200" indent="-457200" algn="just">
              <a:buFont typeface="+mj-lt"/>
              <a:buAutoNum type="alphaLcPeriod"/>
            </a:pPr>
            <a:endParaRPr lang="es-ES" dirty="0" smtClean="0"/>
          </a:p>
          <a:p>
            <a:pPr marL="457200" indent="-457200" algn="just">
              <a:buFont typeface="+mj-lt"/>
              <a:buAutoNum type="alphaLcPeriod"/>
            </a:pPr>
            <a:r>
              <a:rPr lang="es-ES" dirty="0" smtClean="0"/>
              <a:t>Determinar </a:t>
            </a:r>
            <a:r>
              <a:rPr lang="es-ES" dirty="0"/>
              <a:t>qué artículos se venderán en el Almacén de Bienestar e intervenir en </a:t>
            </a:r>
            <a:r>
              <a:rPr lang="es-ES" dirty="0" smtClean="0"/>
              <a:t>su adquisición</a:t>
            </a:r>
            <a:r>
              <a:rPr lang="es-ES" dirty="0"/>
              <a:t>, cuando así se disponga, fijando sus precios y el porcentaje que </a:t>
            </a:r>
            <a:r>
              <a:rPr lang="es-ES" dirty="0" smtClean="0"/>
              <a:t>podrá recargarse </a:t>
            </a:r>
            <a:r>
              <a:rPr lang="es-ES" dirty="0"/>
              <a:t>a cada uno de ellos, el que no podrá exceder del </a:t>
            </a:r>
            <a:r>
              <a:rPr lang="es-ES" b="1" dirty="0"/>
              <a:t>10</a:t>
            </a:r>
            <a:r>
              <a:rPr lang="es-ES" b="1" dirty="0" smtClean="0"/>
              <a:t>%. </a:t>
            </a:r>
          </a:p>
          <a:p>
            <a:pPr marL="457200" indent="-457200" algn="just">
              <a:buFont typeface="+mj-lt"/>
              <a:buAutoNum type="alphaLcPeriod"/>
            </a:pPr>
            <a:endParaRPr lang="es-ES" dirty="0" smtClean="0"/>
          </a:p>
          <a:p>
            <a:pPr marL="457200" indent="-457200" algn="just">
              <a:buFont typeface="+mj-lt"/>
              <a:buAutoNum type="alphaLcPeriod"/>
            </a:pPr>
            <a:r>
              <a:rPr lang="es-ES" dirty="0" smtClean="0"/>
              <a:t>Distribuir </a:t>
            </a:r>
            <a:r>
              <a:rPr lang="es-ES" dirty="0"/>
              <a:t>las utilidades líquidas que se obtengan de este servicio, como también </a:t>
            </a:r>
            <a:r>
              <a:rPr lang="es-ES" dirty="0" smtClean="0"/>
              <a:t>el porcentaje </a:t>
            </a:r>
            <a:r>
              <a:rPr lang="es-ES" dirty="0"/>
              <a:t>de la asignación que se pagará al encargado del Almacén de Bienestar, </a:t>
            </a:r>
            <a:r>
              <a:rPr lang="es-ES" dirty="0" smtClean="0"/>
              <a:t>para absorber </a:t>
            </a:r>
            <a:r>
              <a:rPr lang="es-ES" dirty="0"/>
              <a:t>posibles </a:t>
            </a:r>
            <a:r>
              <a:rPr lang="es-ES" dirty="0" smtClean="0"/>
              <a:t>pérdidas.</a:t>
            </a:r>
          </a:p>
        </p:txBody>
      </p:sp>
      <p:grpSp>
        <p:nvGrpSpPr>
          <p:cNvPr id="4" name="Grupo 3"/>
          <p:cNvGrpSpPr/>
          <p:nvPr/>
        </p:nvGrpSpPr>
        <p:grpSpPr>
          <a:xfrm>
            <a:off x="1331640" y="481301"/>
            <a:ext cx="6984776" cy="673060"/>
            <a:chOff x="0" y="328"/>
            <a:chExt cx="6984776" cy="673060"/>
          </a:xfrm>
        </p:grpSpPr>
        <p:sp>
          <p:nvSpPr>
            <p:cNvPr id="5" name="Rectángulo redondeado 4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Rectángulo 5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es-ES" sz="2800" b="1" dirty="0">
                  <a:solidFill>
                    <a:schemeClr val="tx1"/>
                  </a:solidFill>
                </a:rPr>
                <a:t>JUNTA ECONÓMICA DE BIENESTAR</a:t>
              </a:r>
              <a:endParaRPr lang="es-ES" sz="28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78436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792" y="260648"/>
            <a:ext cx="6334055" cy="634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2298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971600" y="663079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latin typeface="+mj-lt"/>
              </a:rPr>
              <a:t>JUNTA ECONÓMICA DE BIENESTAR</a:t>
            </a:r>
            <a:endParaRPr lang="es-ES" sz="24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27584" y="1391865"/>
            <a:ext cx="79928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lphaLcPeriod" startAt="4"/>
            </a:pPr>
            <a:r>
              <a:rPr lang="es-ES" dirty="0" smtClean="0"/>
              <a:t>Intervenir </a:t>
            </a:r>
            <a:r>
              <a:rPr lang="es-ES" dirty="0"/>
              <a:t>en la administración e inversión de los Fondos Internos de Bienestar</a:t>
            </a:r>
            <a:r>
              <a:rPr lang="es-ES" dirty="0" smtClean="0"/>
              <a:t>. </a:t>
            </a:r>
          </a:p>
          <a:p>
            <a:pPr algn="just"/>
            <a:endParaRPr lang="es-ES" dirty="0" smtClean="0"/>
          </a:p>
          <a:p>
            <a:pPr marL="457200" indent="-457200" algn="just">
              <a:buFont typeface="+mj-lt"/>
              <a:buAutoNum type="alphaLcPeriod" startAt="4"/>
            </a:pPr>
            <a:r>
              <a:rPr lang="es-ES" dirty="0" smtClean="0"/>
              <a:t>Nombrar </a:t>
            </a:r>
            <a:r>
              <a:rPr lang="es-ES" dirty="0"/>
              <a:t>al personal idóneo para cubrir determinados puestos en los Servicios </a:t>
            </a:r>
            <a:r>
              <a:rPr lang="es-ES" dirty="0" smtClean="0"/>
              <a:t>de Bienestar</a:t>
            </a:r>
            <a:r>
              <a:rPr lang="es-ES" dirty="0"/>
              <a:t>, que no requieran ser desempeñados por Personal especialista </a:t>
            </a:r>
            <a:r>
              <a:rPr lang="es-ES" dirty="0" smtClean="0"/>
              <a:t>en Abastecimiento.</a:t>
            </a:r>
          </a:p>
          <a:p>
            <a:pPr marL="457200" indent="-457200" algn="just">
              <a:buFont typeface="+mj-lt"/>
              <a:buAutoNum type="alphaLcPeriod" startAt="4"/>
            </a:pPr>
            <a:endParaRPr lang="es-ES" dirty="0" smtClean="0"/>
          </a:p>
          <a:p>
            <a:pPr marL="457200" indent="-457200" algn="just">
              <a:buFont typeface="+mj-lt"/>
              <a:buAutoNum type="alphaLcPeriod" startAt="4"/>
            </a:pPr>
            <a:r>
              <a:rPr lang="es-ES" dirty="0" smtClean="0"/>
              <a:t>Ejecutar </a:t>
            </a:r>
            <a:r>
              <a:rPr lang="es-ES" dirty="0"/>
              <a:t>toda actividad propuesta, con relación a la inversión de los Fondos de Bienestar </a:t>
            </a:r>
            <a:r>
              <a:rPr lang="es-ES" dirty="0" smtClean="0"/>
              <a:t>y de </a:t>
            </a:r>
            <a:r>
              <a:rPr lang="es-ES" dirty="0"/>
              <a:t>sus Utilidades, especialmente en lo referente a </a:t>
            </a:r>
            <a:r>
              <a:rPr lang="es-ES" b="1" dirty="0"/>
              <a:t>paseos, actividades divisionales y a </a:t>
            </a:r>
            <a:r>
              <a:rPr lang="es-ES" b="1" dirty="0" smtClean="0"/>
              <a:t>la celebración </a:t>
            </a:r>
            <a:r>
              <a:rPr lang="es-ES" dirty="0"/>
              <a:t>de la fiesta de Navidad o de fin de año para la dotación.</a:t>
            </a:r>
            <a:endParaRPr lang="es-ES" dirty="0" smtClean="0"/>
          </a:p>
        </p:txBody>
      </p:sp>
      <p:grpSp>
        <p:nvGrpSpPr>
          <p:cNvPr id="4" name="3 Grupo"/>
          <p:cNvGrpSpPr/>
          <p:nvPr/>
        </p:nvGrpSpPr>
        <p:grpSpPr>
          <a:xfrm>
            <a:off x="1039366" y="5301208"/>
            <a:ext cx="7277050" cy="1247775"/>
            <a:chOff x="1039366" y="5301208"/>
            <a:chExt cx="7277050" cy="1247775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9366" y="5301208"/>
              <a:ext cx="3676650" cy="1247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9766" y="5301208"/>
              <a:ext cx="3676650" cy="1247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Grupo 6"/>
          <p:cNvGrpSpPr/>
          <p:nvPr/>
        </p:nvGrpSpPr>
        <p:grpSpPr>
          <a:xfrm>
            <a:off x="1331640" y="481301"/>
            <a:ext cx="6984776" cy="673060"/>
            <a:chOff x="0" y="328"/>
            <a:chExt cx="6984776" cy="673060"/>
          </a:xfrm>
        </p:grpSpPr>
        <p:sp>
          <p:nvSpPr>
            <p:cNvPr id="8" name="Rectángulo redondeado 7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Rectángulo 8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es-ES" sz="2800" b="1" dirty="0">
                  <a:solidFill>
                    <a:schemeClr val="tx1"/>
                  </a:solidFill>
                </a:rPr>
                <a:t>JUNTA ECONÓMICA DE BIENESTAR</a:t>
              </a:r>
              <a:endParaRPr lang="es-ES" sz="28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29088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827584" y="1596856"/>
            <a:ext cx="79928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11213" indent="-811213" algn="just"/>
            <a:r>
              <a:rPr lang="es-ES" b="1" dirty="0" smtClean="0"/>
              <a:t>50203 </a:t>
            </a:r>
            <a:r>
              <a:rPr lang="es-ES" dirty="0" smtClean="0"/>
              <a:t>Todos </a:t>
            </a:r>
            <a:r>
              <a:rPr lang="es-ES" dirty="0"/>
              <a:t>los acuerdos que tome la Junta, deberán quedar estampados en un </a:t>
            </a:r>
            <a:r>
              <a:rPr lang="es-ES" b="1" u="sng" dirty="0"/>
              <a:t>Libro de Actas</a:t>
            </a:r>
            <a:r>
              <a:rPr lang="es-ES" dirty="0"/>
              <a:t>, </a:t>
            </a:r>
            <a:r>
              <a:rPr lang="es-ES" dirty="0" smtClean="0"/>
              <a:t>los cuales </a:t>
            </a:r>
            <a:r>
              <a:rPr lang="es-ES" dirty="0"/>
              <a:t>serán refrendados con la firma de todos sus </a:t>
            </a:r>
            <a:r>
              <a:rPr lang="es-ES" dirty="0" smtClean="0"/>
              <a:t>integrantes.</a:t>
            </a:r>
          </a:p>
          <a:p>
            <a:pPr algn="just"/>
            <a:endParaRPr lang="es-ES" dirty="0"/>
          </a:p>
          <a:p>
            <a:pPr marL="811213" indent="-811213" algn="just"/>
            <a:r>
              <a:rPr lang="es-ES" b="1" dirty="0" smtClean="0"/>
              <a:t>50204 </a:t>
            </a:r>
            <a:r>
              <a:rPr lang="es-ES" dirty="0" smtClean="0"/>
              <a:t>En </a:t>
            </a:r>
            <a:r>
              <a:rPr lang="es-ES" dirty="0"/>
              <a:t>aquellas Unidades o Reparticiones donde no exista Oficiales de Abastecimiento, integrará </a:t>
            </a:r>
            <a:r>
              <a:rPr lang="es-ES" dirty="0" smtClean="0"/>
              <a:t>la Junta </a:t>
            </a:r>
            <a:r>
              <a:rPr lang="es-ES" dirty="0"/>
              <a:t>Económica de Bienestar, aquel personal de Gente de Mar que se esté </a:t>
            </a:r>
            <a:r>
              <a:rPr lang="es-ES" dirty="0" smtClean="0"/>
              <a:t>desempeñando como </a:t>
            </a:r>
            <a:r>
              <a:rPr lang="es-ES" dirty="0"/>
              <a:t>Encargado de Abastecimiento y Finanzas, quién tendrá las mismas atribuciones y obligaciones, que </a:t>
            </a:r>
            <a:r>
              <a:rPr lang="es-ES" dirty="0" smtClean="0"/>
              <a:t>este M.AB.A</a:t>
            </a:r>
            <a:r>
              <a:rPr lang="es-ES" dirty="0"/>
              <a:t>. establece para los Jefes de Departamento.</a:t>
            </a:r>
            <a:endParaRPr lang="es-ES" dirty="0" smtClean="0"/>
          </a:p>
          <a:p>
            <a:pPr algn="just"/>
            <a:endParaRPr lang="es-ES" dirty="0"/>
          </a:p>
          <a:p>
            <a:pPr algn="just"/>
            <a:endParaRPr lang="es-ES" dirty="0" smtClean="0"/>
          </a:p>
        </p:txBody>
      </p:sp>
      <p:grpSp>
        <p:nvGrpSpPr>
          <p:cNvPr id="4" name="3 Grupo"/>
          <p:cNvGrpSpPr/>
          <p:nvPr/>
        </p:nvGrpSpPr>
        <p:grpSpPr>
          <a:xfrm>
            <a:off x="1039366" y="5301208"/>
            <a:ext cx="7277050" cy="1247775"/>
            <a:chOff x="1039366" y="5301208"/>
            <a:chExt cx="7277050" cy="1247775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9366" y="5301208"/>
              <a:ext cx="3676650" cy="1247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9766" y="5301208"/>
              <a:ext cx="3676650" cy="1247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upo 8"/>
          <p:cNvGrpSpPr/>
          <p:nvPr/>
        </p:nvGrpSpPr>
        <p:grpSpPr>
          <a:xfrm>
            <a:off x="1331640" y="481301"/>
            <a:ext cx="6984776" cy="673060"/>
            <a:chOff x="0" y="328"/>
            <a:chExt cx="6984776" cy="673060"/>
          </a:xfrm>
        </p:grpSpPr>
        <p:sp>
          <p:nvSpPr>
            <p:cNvPr id="10" name="Rectángulo redondeado 9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ectángulo 10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es-ES" sz="2800" b="1" dirty="0">
                  <a:solidFill>
                    <a:schemeClr val="tx1"/>
                  </a:solidFill>
                </a:rPr>
                <a:t>JUNTA ECONÓMICA DE BIENESTAR</a:t>
              </a:r>
              <a:endParaRPr lang="es-ES" sz="28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42831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332656"/>
            <a:ext cx="6550840" cy="63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0495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827584" y="1596856"/>
            <a:ext cx="79928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11213" indent="-811213" algn="just"/>
            <a:r>
              <a:rPr lang="es-CL" dirty="0"/>
              <a:t>Art. 985º.- </a:t>
            </a:r>
            <a:r>
              <a:rPr lang="es-MX" dirty="0" smtClean="0"/>
              <a:t>Siempre </a:t>
            </a:r>
            <a:r>
              <a:rPr lang="es-MX" dirty="0"/>
              <a:t>que sea posible, se mantendrá una cantina seca o almacén de </a:t>
            </a:r>
            <a:r>
              <a:rPr lang="es-MX" dirty="0" smtClean="0"/>
              <a:t>bienestar.</a:t>
            </a:r>
          </a:p>
          <a:p>
            <a:pPr marL="811213" indent="-811213" algn="just"/>
            <a:r>
              <a:rPr lang="es-MX" dirty="0"/>
              <a:t>	</a:t>
            </a:r>
            <a:r>
              <a:rPr lang="es-MX" dirty="0" smtClean="0"/>
              <a:t>Se </a:t>
            </a:r>
            <a:r>
              <a:rPr lang="es-MX" dirty="0"/>
              <a:t>organiza con el propósito fundamental de dar bienestar a la dotación, ofreciéndole en venta artículos o consumo de uso personal, a un precio razonable.</a:t>
            </a:r>
            <a:endParaRPr lang="es-ES" dirty="0"/>
          </a:p>
          <a:p>
            <a:pPr algn="just"/>
            <a:endParaRPr lang="es-ES" dirty="0" smtClean="0"/>
          </a:p>
          <a:p>
            <a:pPr algn="just"/>
            <a:endParaRPr lang="es-ES" dirty="0"/>
          </a:p>
          <a:p>
            <a:pPr algn="just"/>
            <a:r>
              <a:rPr lang="es-MX" dirty="0"/>
              <a:t>Art. 988º.- Las utilidades que registre la cantina seca se distribuirán anualmente, por acuerdo de la Junta Económica, en fines de bienestar, destinando a lo menos el 20% de ellas a incrementar el capital. </a:t>
            </a:r>
            <a:endParaRPr lang="es-ES" dirty="0" smtClean="0"/>
          </a:p>
        </p:txBody>
      </p:sp>
      <p:grpSp>
        <p:nvGrpSpPr>
          <p:cNvPr id="9" name="Grupo 8"/>
          <p:cNvGrpSpPr/>
          <p:nvPr/>
        </p:nvGrpSpPr>
        <p:grpSpPr>
          <a:xfrm>
            <a:off x="1331640" y="481300"/>
            <a:ext cx="6984776" cy="931475"/>
            <a:chOff x="0" y="328"/>
            <a:chExt cx="6984776" cy="673060"/>
          </a:xfrm>
        </p:grpSpPr>
        <p:sp>
          <p:nvSpPr>
            <p:cNvPr id="10" name="Rectángulo redondeado 9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ectángulo 10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es-ES" sz="2800" b="1" dirty="0" smtClean="0">
                  <a:solidFill>
                    <a:schemeClr val="tx1"/>
                  </a:solidFill>
                </a:rPr>
                <a:t>ALMACÉN DE BIENESTAR</a:t>
              </a:r>
            </a:p>
            <a:p>
              <a:pPr algn="ctr"/>
              <a:r>
                <a:rPr lang="es-ES" sz="2800" b="1" dirty="0" smtClean="0">
                  <a:solidFill>
                    <a:schemeClr val="tx1"/>
                  </a:solidFill>
                </a:rPr>
                <a:t>CANTINA SECA</a:t>
              </a:r>
              <a:endParaRPr lang="es-ES" sz="2800" dirty="0">
                <a:solidFill>
                  <a:schemeClr val="tx1"/>
                </a:solidFill>
              </a:endParaRPr>
            </a:p>
          </p:txBody>
        </p:sp>
      </p:grp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15633" t="9125" r="6205" b="7394"/>
          <a:stretch/>
        </p:blipFill>
        <p:spPr>
          <a:xfrm>
            <a:off x="5868144" y="4509120"/>
            <a:ext cx="2520280" cy="201622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744" y="4701362"/>
            <a:ext cx="1305107" cy="151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2465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914337" y="476672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u="sng" dirty="0" smtClean="0">
                <a:latin typeface="+mj-lt"/>
              </a:rPr>
              <a:t>ADMINISTRACIÓN </a:t>
            </a:r>
            <a:r>
              <a:rPr lang="es-ES" sz="2400" b="1" u="sng" dirty="0">
                <a:latin typeface="+mj-lt"/>
              </a:rPr>
              <a:t>DEL ALMACÉN DE </a:t>
            </a:r>
            <a:r>
              <a:rPr lang="es-ES" sz="2400" b="1" u="sng" dirty="0" smtClean="0">
                <a:latin typeface="+mj-lt"/>
              </a:rPr>
              <a:t>BIENESTAR POR </a:t>
            </a:r>
            <a:r>
              <a:rPr lang="es-ES" sz="2400" b="1" u="sng" dirty="0">
                <a:latin typeface="+mj-lt"/>
              </a:rPr>
              <a:t>CONCESIONARIOS PARTICULARES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770321" y="1484784"/>
            <a:ext cx="79928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11213" indent="-811213" algn="just"/>
            <a:r>
              <a:rPr lang="es-ES" b="1" dirty="0" smtClean="0"/>
              <a:t>50301</a:t>
            </a:r>
            <a:r>
              <a:rPr lang="es-ES" dirty="0" smtClean="0"/>
              <a:t> 	En </a:t>
            </a:r>
            <a:r>
              <a:rPr lang="es-ES" dirty="0"/>
              <a:t>aquellas Reparticiones donde no exista Almacén de </a:t>
            </a:r>
            <a:r>
              <a:rPr lang="es-ES" dirty="0" smtClean="0"/>
              <a:t>Bienestar  administrado directamente </a:t>
            </a:r>
            <a:r>
              <a:rPr lang="es-ES" dirty="0"/>
              <a:t>por el Departamento de Abastecimiento y Finanzas, la Junta Económica </a:t>
            </a:r>
            <a:r>
              <a:rPr lang="es-ES" dirty="0" smtClean="0"/>
              <a:t>de Bienestar</a:t>
            </a:r>
            <a:r>
              <a:rPr lang="es-ES" dirty="0"/>
              <a:t>, previa evaluación de la conveniencia de contar con este servicio, </a:t>
            </a:r>
            <a:r>
              <a:rPr lang="es-ES" dirty="0" smtClean="0"/>
              <a:t>podrá recomendar </a:t>
            </a:r>
            <a:r>
              <a:rPr lang="es-ES" dirty="0"/>
              <a:t>la contratación de éste a través de concesionarios particulares</a:t>
            </a:r>
            <a:r>
              <a:rPr lang="es-ES" dirty="0" smtClean="0"/>
              <a:t>.</a:t>
            </a:r>
          </a:p>
          <a:p>
            <a:pPr marL="811213" indent="-811213" algn="just"/>
            <a:endParaRPr lang="es-ES" dirty="0"/>
          </a:p>
          <a:p>
            <a:pPr marL="811213" indent="-811213" algn="just"/>
            <a:r>
              <a:rPr lang="es-ES" b="1" dirty="0"/>
              <a:t>50302</a:t>
            </a:r>
            <a:r>
              <a:rPr lang="es-ES" dirty="0"/>
              <a:t> </a:t>
            </a:r>
            <a:r>
              <a:rPr lang="es-ES" dirty="0" smtClean="0"/>
              <a:t>	Las </a:t>
            </a:r>
            <a:r>
              <a:rPr lang="es-ES" dirty="0"/>
              <a:t>Comandancias, Jefaturas, Direcciones y Mandos en general de las </a:t>
            </a:r>
            <a:r>
              <a:rPr lang="es-ES" dirty="0" smtClean="0"/>
              <a:t>Reparticiones deberán </a:t>
            </a:r>
            <a:r>
              <a:rPr lang="es-ES" dirty="0"/>
              <a:t>resolver si la instalación de un Almacén de Bienestar responde realmente a </a:t>
            </a:r>
            <a:r>
              <a:rPr lang="es-ES" dirty="0" smtClean="0"/>
              <a:t>una necesidad </a:t>
            </a:r>
            <a:r>
              <a:rPr lang="es-ES" dirty="0"/>
              <a:t>justificada</a:t>
            </a:r>
            <a:r>
              <a:rPr lang="es-ES" dirty="0" smtClean="0"/>
              <a:t>.</a:t>
            </a:r>
          </a:p>
          <a:p>
            <a:pPr marL="811213" indent="-811213" algn="just"/>
            <a:endParaRPr lang="es-ES" dirty="0"/>
          </a:p>
          <a:p>
            <a:pPr marL="811213" indent="-811213" algn="just"/>
            <a:r>
              <a:rPr lang="es-ES" b="1" dirty="0" smtClean="0"/>
              <a:t>50303</a:t>
            </a:r>
            <a:r>
              <a:rPr lang="es-ES" dirty="0"/>
              <a:t>	Una</a:t>
            </a:r>
            <a:r>
              <a:rPr lang="es-ES" dirty="0" smtClean="0"/>
              <a:t> </a:t>
            </a:r>
            <a:r>
              <a:rPr lang="es-ES" dirty="0"/>
              <a:t>vez determinada la necesidad de contar con un Almacén de Bienestar en </a:t>
            </a:r>
            <a:r>
              <a:rPr lang="es-ES" dirty="0" smtClean="0"/>
              <a:t>la Repartición</a:t>
            </a:r>
            <a:r>
              <a:rPr lang="es-ES" dirty="0"/>
              <a:t>, el cual no puede ser administrado por personal del Departamento </a:t>
            </a:r>
            <a:r>
              <a:rPr lang="es-ES" dirty="0" smtClean="0"/>
              <a:t>de Abastecimiento </a:t>
            </a:r>
            <a:r>
              <a:rPr lang="es-ES" dirty="0"/>
              <a:t>y Finanzas, se deberá obtener la autorización definitiva del </a:t>
            </a:r>
            <a:r>
              <a:rPr lang="es-ES" dirty="0" smtClean="0"/>
              <a:t>mando militar </a:t>
            </a:r>
            <a:r>
              <a:rPr lang="es-ES" dirty="0"/>
              <a:t>jurisdiccional para entregar la administración a concesionarios civiles</a:t>
            </a:r>
            <a:r>
              <a:rPr lang="es-E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15213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331640" y="481301"/>
            <a:ext cx="6984776" cy="673060"/>
            <a:chOff x="0" y="328"/>
            <a:chExt cx="6984776" cy="673060"/>
          </a:xfrm>
        </p:grpSpPr>
        <p:sp>
          <p:nvSpPr>
            <p:cNvPr id="3" name="Rectángulo redondeado 2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Rectángulo 3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es-ES" sz="2800" b="1" dirty="0" smtClean="0">
                  <a:solidFill>
                    <a:schemeClr val="tx1"/>
                  </a:solidFill>
                </a:rPr>
                <a:t>CANTINA HÚMEDA</a:t>
              </a:r>
              <a:endParaRPr lang="es-ES" sz="2800" dirty="0">
                <a:solidFill>
                  <a:schemeClr val="tx1"/>
                </a:solidFill>
              </a:endParaRPr>
            </a:p>
          </p:txBody>
        </p:sp>
      </p:grpSp>
      <p:sp>
        <p:nvSpPr>
          <p:cNvPr id="6" name="Rectángulo 5"/>
          <p:cNvSpPr/>
          <p:nvPr/>
        </p:nvSpPr>
        <p:spPr>
          <a:xfrm>
            <a:off x="539552" y="1700808"/>
            <a:ext cx="60486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/>
              <a:t>Ordenanza de la Armada 9-20/1 Título 6.</a:t>
            </a:r>
          </a:p>
          <a:p>
            <a:r>
              <a:rPr lang="es-CL" dirty="0"/>
              <a:t>Manual de Abastecimiento 8-48/3 Tratado 5. </a:t>
            </a:r>
          </a:p>
          <a:p>
            <a:r>
              <a:rPr lang="es-CL" dirty="0"/>
              <a:t>Directiva D.G.F.A. N°02-DC/0201/08 de OCT </a:t>
            </a:r>
            <a:r>
              <a:rPr lang="es-CL" dirty="0" smtClean="0"/>
              <a:t>2023.</a:t>
            </a:r>
            <a:endParaRPr lang="es-CL" dirty="0"/>
          </a:p>
          <a:p>
            <a:endParaRPr lang="es-CL" dirty="0"/>
          </a:p>
        </p:txBody>
      </p:sp>
      <p:pic>
        <p:nvPicPr>
          <p:cNvPr id="7" name="Picture 4" descr="http://sp6.fotolog.com/photo/54/61/117/bardemoes_conce/1216164449838_f.jpg">
            <a:extLst>
              <a:ext uri="{FF2B5EF4-FFF2-40B4-BE49-F238E27FC236}">
                <a16:creationId xmlns:a16="http://schemas.microsoft.com/office/drawing/2014/main" id="{0015FEDC-9576-4E0B-8111-528B77A7F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6016" y="2871628"/>
            <a:ext cx="4140595" cy="32296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75158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331640" y="481301"/>
            <a:ext cx="6984776" cy="673060"/>
            <a:chOff x="0" y="328"/>
            <a:chExt cx="6984776" cy="673060"/>
          </a:xfrm>
        </p:grpSpPr>
        <p:sp>
          <p:nvSpPr>
            <p:cNvPr id="3" name="Rectángulo redondeado 2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Rectángulo 3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es-ES" sz="2800" b="1" dirty="0" smtClean="0">
                  <a:solidFill>
                    <a:schemeClr val="tx1"/>
                  </a:solidFill>
                </a:rPr>
                <a:t>CANTINA HÚMEDA</a:t>
              </a:r>
              <a:endParaRPr lang="es-ES" sz="2800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Título 1">
            <a:extLst>
              <a:ext uri="{FF2B5EF4-FFF2-40B4-BE49-F238E27FC236}">
                <a16:creationId xmlns:a16="http://schemas.microsoft.com/office/drawing/2014/main" id="{4EB732EF-8CDC-4C7E-86B4-88344E451032}"/>
              </a:ext>
            </a:extLst>
          </p:cNvPr>
          <p:cNvSpPr txBox="1">
            <a:spLocks/>
          </p:cNvSpPr>
          <p:nvPr/>
        </p:nvSpPr>
        <p:spPr>
          <a:xfrm>
            <a:off x="685180" y="1052675"/>
            <a:ext cx="8079581" cy="1243013"/>
          </a:xfrm>
          <a:prstGeom prst="rect">
            <a:avLst/>
          </a:prstGeom>
        </p:spPr>
        <p:txBody>
          <a:bodyPr/>
          <a:lstStyle>
            <a:lvl1pPr algn="l" defTabSz="457207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s-CL" dirty="0">
              <a:solidFill>
                <a:srgbClr val="660066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337AB56B-34D6-4BF5-9B4B-81A7D84022D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5145949"/>
              </p:ext>
            </p:extLst>
          </p:nvPr>
        </p:nvGraphicFramePr>
        <p:xfrm>
          <a:off x="-1179206" y="2132856"/>
          <a:ext cx="6003234" cy="3082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Marcador de contenido 2">
            <a:extLst>
              <a:ext uri="{FF2B5EF4-FFF2-40B4-BE49-F238E27FC236}">
                <a16:creationId xmlns:a16="http://schemas.microsoft.com/office/drawing/2014/main" id="{B409A125-80BA-489A-BF5A-43B1D7FDD6E7}"/>
              </a:ext>
            </a:extLst>
          </p:cNvPr>
          <p:cNvSpPr txBox="1">
            <a:spLocks/>
          </p:cNvSpPr>
          <p:nvPr/>
        </p:nvSpPr>
        <p:spPr>
          <a:xfrm>
            <a:off x="427090" y="1452856"/>
            <a:ext cx="8065294" cy="2824639"/>
          </a:xfrm>
          <a:prstGeom prst="rect">
            <a:avLst/>
          </a:prstGeom>
        </p:spPr>
        <p:txBody>
          <a:bodyPr/>
          <a:lstStyle>
            <a:lvl1pPr marL="342906" indent="-342906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62" indent="-285755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20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27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34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42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49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57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64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s-CL" b="1" dirty="0" smtClean="0">
                <a:solidFill>
                  <a:schemeClr val="accent2"/>
                </a:solidFill>
              </a:rPr>
              <a:t>INTEGRANTES DE LA COMISIÓN REVISORA DE CANTINA.</a:t>
            </a:r>
          </a:p>
          <a:p>
            <a:endParaRPr lang="es-CL" dirty="0"/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E4575BA7-3173-4549-B402-E05B81404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040544"/>
            <a:ext cx="3854924" cy="19081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2 CuadroTexto">
            <a:extLst>
              <a:ext uri="{FF2B5EF4-FFF2-40B4-BE49-F238E27FC236}">
                <a16:creationId xmlns:a16="http://schemas.microsoft.com/office/drawing/2014/main" id="{90C52225-98CB-441F-ADF3-B613FC162A82}"/>
              </a:ext>
            </a:extLst>
          </p:cNvPr>
          <p:cNvSpPr txBox="1"/>
          <p:nvPr/>
        </p:nvSpPr>
        <p:spPr>
          <a:xfrm>
            <a:off x="395536" y="3784215"/>
            <a:ext cx="84677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b="1" dirty="0">
                <a:solidFill>
                  <a:srgbClr val="E15B09"/>
                </a:solidFill>
              </a:rPr>
              <a:t>OBLIGACIONES Y ATRIBUCIONES: </a:t>
            </a:r>
          </a:p>
          <a:p>
            <a:pPr algn="just"/>
            <a:endParaRPr lang="es-ES" dirty="0"/>
          </a:p>
          <a:p>
            <a:pPr marL="342900" indent="-342900" algn="just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lang="es-CL" dirty="0"/>
              <a:t>Aprobar la cantidad de artículos  de cantina , licores o varios que sea pertinente adquirir.</a:t>
            </a:r>
          </a:p>
          <a:p>
            <a:pPr algn="just">
              <a:lnSpc>
                <a:spcPct val="80000"/>
              </a:lnSpc>
              <a:defRPr/>
            </a:pPr>
            <a:endParaRPr lang="es-CL" dirty="0">
              <a:solidFill>
                <a:schemeClr val="accent6">
                  <a:lumMod val="50000"/>
                </a:schemeClr>
              </a:solidFill>
            </a:endParaRPr>
          </a:p>
          <a:p>
            <a:pPr algn="just">
              <a:lnSpc>
                <a:spcPct val="80000"/>
              </a:lnSpc>
              <a:defRPr/>
            </a:pPr>
            <a:endParaRPr lang="es-CL" dirty="0"/>
          </a:p>
          <a:p>
            <a:pPr marL="342900" indent="-342900" algn="just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lang="es-CL" dirty="0"/>
              <a:t>Establecer los precios de venta de cada articulo , teniendo presente que las utilidades no podrán exceder el 10 % de los respectivos precios de costo.</a:t>
            </a:r>
          </a:p>
          <a:p>
            <a:pPr marL="342900" indent="-342900" algn="just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endParaRPr lang="es-CL" dirty="0"/>
          </a:p>
          <a:p>
            <a:pPr marL="342900" indent="-342900" algn="just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lang="es-CL" dirty="0"/>
              <a:t>Aprobar y autorizar la baja de aquellos artículos deteriorados, no originados por la responsabilidad de terceros.</a:t>
            </a:r>
          </a:p>
        </p:txBody>
      </p:sp>
    </p:spTree>
    <p:extLst>
      <p:ext uri="{BB962C8B-B14F-4D97-AF65-F5344CB8AC3E}">
        <p14:creationId xmlns:p14="http://schemas.microsoft.com/office/powerpoint/2010/main" val="6402280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331640" y="481301"/>
            <a:ext cx="6984776" cy="673060"/>
            <a:chOff x="0" y="328"/>
            <a:chExt cx="6984776" cy="673060"/>
          </a:xfrm>
        </p:grpSpPr>
        <p:sp>
          <p:nvSpPr>
            <p:cNvPr id="3" name="Rectángulo redondeado 2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Rectángulo 3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es-ES" sz="2800" b="1" dirty="0" smtClean="0">
                  <a:solidFill>
                    <a:schemeClr val="tx1"/>
                  </a:solidFill>
                </a:rPr>
                <a:t>CANTINA HÚMEDA</a:t>
              </a:r>
              <a:endParaRPr lang="es-ES" sz="2800" dirty="0">
                <a:solidFill>
                  <a:schemeClr val="tx1"/>
                </a:solidFill>
              </a:endParaRPr>
            </a:p>
          </p:txBody>
        </p:sp>
      </p:grpSp>
      <p:graphicFrame>
        <p:nvGraphicFramePr>
          <p:cNvPr id="5" name="Marcador de contenido 7">
            <a:extLst>
              <a:ext uri="{FF2B5EF4-FFF2-40B4-BE49-F238E27FC236}">
                <a16:creationId xmlns:a16="http://schemas.microsoft.com/office/drawing/2014/main" id="{424AA071-A78F-4E7E-82C0-C167B36A72D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12069076"/>
              </p:ext>
            </p:extLst>
          </p:nvPr>
        </p:nvGraphicFramePr>
        <p:xfrm>
          <a:off x="179512" y="1484784"/>
          <a:ext cx="4536504" cy="227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6">
            <a:extLst>
              <a:ext uri="{FF2B5EF4-FFF2-40B4-BE49-F238E27FC236}">
                <a16:creationId xmlns:a16="http://schemas.microsoft.com/office/drawing/2014/main" id="{620677E6-5B39-4634-9FDF-905C725910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5228"/>
          <a:stretch/>
        </p:blipFill>
        <p:spPr bwMode="auto">
          <a:xfrm>
            <a:off x="308505" y="3789040"/>
            <a:ext cx="4537214" cy="19132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DD9A6637-50B1-4918-B88F-8F6C1D27474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80083867"/>
              </p:ext>
            </p:extLst>
          </p:nvPr>
        </p:nvGraphicFramePr>
        <p:xfrm>
          <a:off x="4845719" y="2620484"/>
          <a:ext cx="4118769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1256193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331640" y="481301"/>
            <a:ext cx="6984776" cy="673060"/>
            <a:chOff x="0" y="328"/>
            <a:chExt cx="6984776" cy="673060"/>
          </a:xfrm>
        </p:grpSpPr>
        <p:sp>
          <p:nvSpPr>
            <p:cNvPr id="3" name="Rectángulo redondeado 2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Rectángulo 3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es-ES" sz="2800" b="1" dirty="0" smtClean="0">
                  <a:solidFill>
                    <a:schemeClr val="tx1"/>
                  </a:solidFill>
                </a:rPr>
                <a:t>CANTINA HÚMEDA</a:t>
              </a:r>
              <a:endParaRPr lang="es-ES" sz="2800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Marcador de contenido 6">
            <a:extLst>
              <a:ext uri="{FF2B5EF4-FFF2-40B4-BE49-F238E27FC236}">
                <a16:creationId xmlns:a16="http://schemas.microsoft.com/office/drawing/2014/main" id="{C2860747-E28A-4696-9D85-D9B423396BE6}"/>
              </a:ext>
            </a:extLst>
          </p:cNvPr>
          <p:cNvSpPr txBox="1">
            <a:spLocks/>
          </p:cNvSpPr>
          <p:nvPr/>
        </p:nvSpPr>
        <p:spPr>
          <a:xfrm>
            <a:off x="683568" y="1916832"/>
            <a:ext cx="10753725" cy="3766185"/>
          </a:xfrm>
          <a:prstGeom prst="rect">
            <a:avLst/>
          </a:prstGeom>
        </p:spPr>
        <p:txBody>
          <a:bodyPr/>
          <a:lstStyle>
            <a:lvl1pPr marL="342906" indent="-342906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62" indent="-285755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20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27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34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42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49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57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64" indent="-228604" algn="l" defTabSz="457207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es-CL" sz="2400" b="1" dirty="0" smtClean="0">
                <a:solidFill>
                  <a:srgbClr val="E15B09"/>
                </a:solidFill>
              </a:rPr>
              <a:t>OBLIGACIONES DEL OFICIAL CANTINERO</a:t>
            </a:r>
          </a:p>
          <a:p>
            <a:endParaRPr lang="es-CL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es-CL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es-CL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2280" y="1187217"/>
            <a:ext cx="1958941" cy="1823173"/>
          </a:xfrm>
          <a:prstGeom prst="rect">
            <a:avLst/>
          </a:prstGeom>
        </p:spPr>
      </p:pic>
      <p:sp>
        <p:nvSpPr>
          <p:cNvPr id="9" name="Rectangle 4">
            <a:extLst>
              <a:ext uri="{FF2B5EF4-FFF2-40B4-BE49-F238E27FC236}">
                <a16:creationId xmlns:a16="http://schemas.microsoft.com/office/drawing/2014/main" id="{C11AFD96-40B9-4D84-BEF9-8D9F9EBBEE60}"/>
              </a:ext>
            </a:extLst>
          </p:cNvPr>
          <p:cNvSpPr txBox="1">
            <a:spLocks noChangeArrowheads="1"/>
          </p:cNvSpPr>
          <p:nvPr/>
        </p:nvSpPr>
        <p:spPr>
          <a:xfrm>
            <a:off x="683569" y="2990905"/>
            <a:ext cx="7632848" cy="4525963"/>
          </a:xfrm>
          <a:prstGeom prst="rect">
            <a:avLst/>
          </a:prstGeom>
          <a:noFill/>
          <a:ln/>
        </p:spPr>
        <p:txBody>
          <a:bodyPr vert="horz" lIns="91440" tIns="45720" rIns="9144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just">
              <a:buFont typeface="Wingdings" panose="05000000000000000000" pitchFamily="2" charset="2"/>
              <a:buChar char="ü"/>
            </a:pPr>
            <a:r>
              <a:rPr lang="es-CL" sz="1800" dirty="0">
                <a:solidFill>
                  <a:schemeClr val="tx1"/>
                </a:solidFill>
                <a:cs typeface="Times New Roman" pitchFamily="18" charset="0"/>
              </a:rPr>
              <a:t>El rol de </a:t>
            </a:r>
            <a:r>
              <a:rPr lang="es-CL" sz="1800" dirty="0">
                <a:solidFill>
                  <a:schemeClr val="accent1"/>
                </a:solidFill>
                <a:cs typeface="Times New Roman" pitchFamily="18" charset="0"/>
              </a:rPr>
              <a:t>OFCANTINERO</a:t>
            </a:r>
            <a:r>
              <a:rPr lang="es-CL" sz="1800" dirty="0">
                <a:solidFill>
                  <a:schemeClr val="tx1"/>
                </a:solidFill>
                <a:cs typeface="Times New Roman" pitchFamily="18" charset="0"/>
              </a:rPr>
              <a:t> lo integraran todos los miembros de la cámara del grado de Capitán de Corbeta a Subteniente  (Rotación cada 2 meses). </a:t>
            </a:r>
          </a:p>
          <a:p>
            <a:pPr marL="4572" lvl="1" indent="0" algn="just">
              <a:buNone/>
            </a:pPr>
            <a:endParaRPr lang="es-CL" sz="1800" dirty="0">
              <a:solidFill>
                <a:schemeClr val="tx1"/>
              </a:solidFill>
              <a:cs typeface="Times New Roman" pitchFamily="18" charset="0"/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s-CL" sz="1800" dirty="0">
                <a:solidFill>
                  <a:schemeClr val="tx1"/>
                </a:solidFill>
                <a:cs typeface="Times New Roman" pitchFamily="18" charset="0"/>
              </a:rPr>
              <a:t>No pueden integrar el rol:</a:t>
            </a:r>
          </a:p>
          <a:p>
            <a:pPr lvl="5" algn="just">
              <a:buFont typeface="Wingdings" panose="05000000000000000000" pitchFamily="2" charset="2"/>
              <a:buChar char="ü"/>
            </a:pPr>
            <a:r>
              <a:rPr lang="es-CL" dirty="0">
                <a:solidFill>
                  <a:schemeClr val="tx1"/>
                </a:solidFill>
                <a:cs typeface="Times New Roman" pitchFamily="18" charset="0"/>
              </a:rPr>
              <a:t>2do Comandante.</a:t>
            </a:r>
          </a:p>
          <a:p>
            <a:pPr lvl="5" algn="just">
              <a:buFont typeface="Wingdings" panose="05000000000000000000" pitchFamily="2" charset="2"/>
              <a:buChar char="ü"/>
            </a:pPr>
            <a:r>
              <a:rPr lang="es-CL" dirty="0">
                <a:solidFill>
                  <a:schemeClr val="tx1"/>
                </a:solidFill>
                <a:cs typeface="Times New Roman" pitchFamily="18" charset="0"/>
              </a:rPr>
              <a:t>Oficiales jefes del grado de Capitán de Fragata.</a:t>
            </a:r>
          </a:p>
          <a:p>
            <a:pPr lvl="5" algn="just">
              <a:buFont typeface="Wingdings" panose="05000000000000000000" pitchFamily="2" charset="2"/>
              <a:buChar char="ü"/>
            </a:pPr>
            <a:r>
              <a:rPr lang="es-CL" dirty="0">
                <a:solidFill>
                  <a:schemeClr val="tx1"/>
                </a:solidFill>
                <a:cs typeface="Times New Roman" pitchFamily="18" charset="0"/>
              </a:rPr>
              <a:t>El Jefe Departamento de Abastecimiento.</a:t>
            </a:r>
          </a:p>
          <a:p>
            <a:pPr lvl="1" algn="just">
              <a:buFont typeface="Wingdings" panose="05000000000000000000" pitchFamily="2" charset="2"/>
              <a:buChar char="ü"/>
            </a:pPr>
            <a:endParaRPr lang="es-ES" sz="1800" dirty="0">
              <a:solidFill>
                <a:schemeClr val="tx1"/>
              </a:solidFill>
              <a:cs typeface="Times New Roman" pitchFamily="18" charset="0"/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endParaRPr lang="es-ES" sz="1800" dirty="0">
              <a:solidFill>
                <a:schemeClr val="tx1"/>
              </a:solidFill>
              <a:cs typeface="Times New Roman" pitchFamily="18" charset="0"/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endParaRPr lang="es-ES" sz="1800" dirty="0">
              <a:solidFill>
                <a:schemeClr val="tx1"/>
              </a:solidFill>
              <a:cs typeface="Times New Roman" pitchFamily="18" charset="0"/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endParaRPr lang="es-ES" sz="1800" dirty="0">
              <a:solidFill>
                <a:schemeClr val="tx1"/>
              </a:solidFill>
              <a:cs typeface="Times New Roman" pitchFamily="18" charset="0"/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endParaRPr lang="es-ES" sz="18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85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331640" y="481301"/>
            <a:ext cx="6984776" cy="673060"/>
            <a:chOff x="0" y="328"/>
            <a:chExt cx="6984776" cy="673060"/>
          </a:xfrm>
        </p:grpSpPr>
        <p:sp>
          <p:nvSpPr>
            <p:cNvPr id="3" name="Rectángulo redondeado 2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Rectángulo 3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es-ES" sz="2800" b="1" dirty="0" smtClean="0">
                  <a:solidFill>
                    <a:schemeClr val="tx1"/>
                  </a:solidFill>
                </a:rPr>
                <a:t>FONDOS INTERNOS</a:t>
              </a:r>
              <a:endParaRPr lang="es-ES" sz="2800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Rectángulo 4"/>
          <p:cNvSpPr/>
          <p:nvPr/>
        </p:nvSpPr>
        <p:spPr>
          <a:xfrm>
            <a:off x="539552" y="1720840"/>
            <a:ext cx="835292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dirty="0"/>
              <a:t>Para el desarrollo de las actividades de Bienestar, las Unidades y Reparticiones (UU.RR.) pueden disponer de recursos financieros denominados </a:t>
            </a:r>
            <a:r>
              <a:rPr lang="es-MX" b="1" dirty="0"/>
              <a:t>Fondos Internos</a:t>
            </a:r>
            <a:r>
              <a:rPr lang="es-MX" dirty="0"/>
              <a:t>. Los señalados recursos, son propios de cada UU.RR. y cuya fuente de origen corresponden principalmente a: cantinas, descuento de cámaras, descuentos para fiestas de especialidad, fiestas de fin de año, paseos, servicios de peluquería, zapatería, sastrería, lavandería, etc. </a:t>
            </a:r>
            <a:endParaRPr lang="es-MX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dirty="0"/>
              <a:t>Los descuentos de Fondos Internos y sus desembolsos deben estar </a:t>
            </a:r>
            <a:r>
              <a:rPr lang="es-MX" b="1" dirty="0"/>
              <a:t>autorizados por la Junta </a:t>
            </a:r>
            <a:r>
              <a:rPr lang="es-MX" dirty="0"/>
              <a:t>Económica de Bienestar de la respectiva UU.RR., incluyendo aquellos relacionados con los descuentos por concepto de fiestas de especialidad y similares, efectuados a personal de otras dotaciones.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729514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331640" y="481301"/>
            <a:ext cx="6984776" cy="673060"/>
            <a:chOff x="0" y="328"/>
            <a:chExt cx="6984776" cy="673060"/>
          </a:xfrm>
        </p:grpSpPr>
        <p:sp>
          <p:nvSpPr>
            <p:cNvPr id="3" name="Rectángulo redondeado 2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Rectángulo 3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es-ES" sz="2800" b="1" dirty="0" smtClean="0">
                  <a:solidFill>
                    <a:schemeClr val="tx1"/>
                  </a:solidFill>
                </a:rPr>
                <a:t>FONDOS INTERNOS</a:t>
              </a:r>
              <a:endParaRPr lang="es-ES" sz="2800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Rectángulo 4"/>
          <p:cNvSpPr/>
          <p:nvPr/>
        </p:nvSpPr>
        <p:spPr>
          <a:xfrm>
            <a:off x="539552" y="1720840"/>
            <a:ext cx="835292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dirty="0"/>
              <a:t>El Jefe del Departamento de Abastecimiento y Finanzas, tiene la responsabilidad de llevar </a:t>
            </a:r>
            <a:r>
              <a:rPr lang="es-MX" b="1" dirty="0"/>
              <a:t>la contabilidad de estos recursos </a:t>
            </a:r>
            <a:r>
              <a:rPr lang="es-MX" dirty="0"/>
              <a:t>de administración </a:t>
            </a:r>
            <a:r>
              <a:rPr lang="es-MX" dirty="0" smtClean="0"/>
              <a:t>institucional, </a:t>
            </a:r>
            <a:r>
              <a:rPr lang="es-MX" dirty="0"/>
              <a:t>por lo que están afectos a rendición de cuenta y a ser fiscalizados por los organismos de control institucional</a:t>
            </a:r>
            <a:r>
              <a:rPr lang="es-MX" dirty="0" smtClean="0"/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dirty="0" smtClean="0"/>
              <a:t>Para </a:t>
            </a:r>
            <a:r>
              <a:rPr lang="es-MX" dirty="0"/>
              <a:t>su administración, la </a:t>
            </a:r>
            <a:r>
              <a:rPr lang="es-MX" dirty="0" smtClean="0"/>
              <a:t>D.G.F.A., </a:t>
            </a:r>
            <a:r>
              <a:rPr lang="es-MX" dirty="0"/>
              <a:t>diseñó y desarrolló un sistema contable computacional, que cumple con las normativas técnicas y que garantiza la integridad y trazabilidad de la información. </a:t>
            </a:r>
            <a:endParaRPr lang="es-MX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dirty="0"/>
              <a:t>Así mismo, la Junta Económica de Bienestar (J.E.B.) a través de los delegados y/o representantes de áreas o cámaras, establecerá los diferentes descuentos que se aplicarán y descontarán de los emolumentos a cada servidor, debiendo estas decisiones ser respaldadas bajo </a:t>
            </a:r>
            <a:r>
              <a:rPr lang="es-MX" dirty="0" smtClean="0"/>
              <a:t>firma.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93093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331640" y="481301"/>
            <a:ext cx="6984776" cy="673060"/>
            <a:chOff x="0" y="328"/>
            <a:chExt cx="6984776" cy="673060"/>
          </a:xfrm>
        </p:grpSpPr>
        <p:sp>
          <p:nvSpPr>
            <p:cNvPr id="3" name="Rectángulo redondeado 2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Rectángulo 3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es-ES" sz="2800" b="1" dirty="0" smtClean="0">
                  <a:solidFill>
                    <a:schemeClr val="tx1"/>
                  </a:solidFill>
                </a:rPr>
                <a:t>FONDOS INTERNOS</a:t>
              </a:r>
              <a:endParaRPr lang="es-ES" sz="2800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Rectángulo 4"/>
          <p:cNvSpPr/>
          <p:nvPr/>
        </p:nvSpPr>
        <p:spPr>
          <a:xfrm>
            <a:off x="539552" y="1720840"/>
            <a:ext cx="835292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b="1" dirty="0" smtClean="0"/>
              <a:t>PLAN DE CUENTAS</a:t>
            </a:r>
          </a:p>
          <a:p>
            <a:pPr marL="1200150" lvl="2" indent="-285750" algn="just">
              <a:buFont typeface="Arial" panose="020B0604020202020204" pitchFamily="34" charset="0"/>
              <a:buChar char="•"/>
            </a:pPr>
            <a:r>
              <a:rPr lang="es-MX" b="1" dirty="0" smtClean="0"/>
              <a:t>EJEMPLO:</a:t>
            </a:r>
          </a:p>
          <a:p>
            <a:pPr marL="1657350" lvl="3" indent="-285750" algn="just">
              <a:buFont typeface="Arial" panose="020B0604020202020204" pitchFamily="34" charset="0"/>
              <a:buChar char="•"/>
            </a:pPr>
            <a:r>
              <a:rPr lang="es-MX" b="1" dirty="0" smtClean="0"/>
              <a:t>Banco</a:t>
            </a:r>
          </a:p>
          <a:p>
            <a:pPr marL="1657350" lvl="3" indent="-285750" algn="just">
              <a:buFont typeface="Arial" panose="020B0604020202020204" pitchFamily="34" charset="0"/>
              <a:buChar char="•"/>
            </a:pPr>
            <a:r>
              <a:rPr lang="es-MX" b="1" dirty="0" smtClean="0"/>
              <a:t>Caja </a:t>
            </a:r>
          </a:p>
          <a:p>
            <a:pPr marL="1657350" lvl="3" indent="-285750" algn="just">
              <a:buFont typeface="Arial" panose="020B0604020202020204" pitchFamily="34" charset="0"/>
              <a:buChar char="•"/>
            </a:pPr>
            <a:r>
              <a:rPr lang="es-MX" b="1" dirty="0" err="1" smtClean="0"/>
              <a:t>Sobretabla</a:t>
            </a:r>
            <a:endParaRPr lang="es-MX" b="1" dirty="0" smtClean="0"/>
          </a:p>
          <a:p>
            <a:pPr marL="1657350" lvl="3" indent="-285750" algn="just">
              <a:buFont typeface="Arial" panose="020B0604020202020204" pitchFamily="34" charset="0"/>
              <a:buChar char="•"/>
            </a:pPr>
            <a:r>
              <a:rPr lang="es-MX" b="1" dirty="0" smtClean="0"/>
              <a:t>Bienestar</a:t>
            </a:r>
          </a:p>
          <a:p>
            <a:pPr marL="1657350" lvl="3" indent="-285750" algn="just">
              <a:buFont typeface="Arial" panose="020B0604020202020204" pitchFamily="34" charset="0"/>
              <a:buChar char="•"/>
            </a:pPr>
            <a:r>
              <a:rPr lang="es-MX" b="1" dirty="0" smtClean="0"/>
              <a:t>Almacén de Bienestar </a:t>
            </a: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29631708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331640" y="481301"/>
            <a:ext cx="6984776" cy="673060"/>
            <a:chOff x="0" y="328"/>
            <a:chExt cx="6984776" cy="673060"/>
          </a:xfrm>
        </p:grpSpPr>
        <p:sp>
          <p:nvSpPr>
            <p:cNvPr id="3" name="Rectángulo redondeado 2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Rectángulo 3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es-ES" sz="2800" b="1" dirty="0" smtClean="0">
                  <a:solidFill>
                    <a:schemeClr val="tx1"/>
                  </a:solidFill>
                </a:rPr>
                <a:t>SOBRETABLA</a:t>
              </a:r>
              <a:endParaRPr lang="es-ES" sz="2800" dirty="0">
                <a:solidFill>
                  <a:schemeClr val="tx1"/>
                </a:solidFill>
              </a:endParaRPr>
            </a:p>
          </p:txBody>
        </p:sp>
      </p:grpSp>
      <p:pic>
        <p:nvPicPr>
          <p:cNvPr id="11" name="Imagen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700808"/>
            <a:ext cx="8880377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2684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331640" y="481301"/>
            <a:ext cx="6984776" cy="673060"/>
            <a:chOff x="0" y="328"/>
            <a:chExt cx="6984776" cy="673060"/>
          </a:xfrm>
        </p:grpSpPr>
        <p:sp>
          <p:nvSpPr>
            <p:cNvPr id="3" name="Rectángulo redondeado 2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Rectángulo 3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es-ES" sz="2800" b="1" dirty="0" smtClean="0">
                  <a:solidFill>
                    <a:schemeClr val="tx1"/>
                  </a:solidFill>
                </a:rPr>
                <a:t>SOBRETABLA</a:t>
              </a:r>
              <a:endParaRPr lang="es-ES" sz="2800" dirty="0">
                <a:solidFill>
                  <a:schemeClr val="tx1"/>
                </a:solidFill>
              </a:endParaRPr>
            </a:p>
          </p:txBody>
        </p:sp>
      </p:grp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9" y="1482244"/>
            <a:ext cx="4680520" cy="210029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9" y="3582543"/>
            <a:ext cx="4692419" cy="3062747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1738" y="2924944"/>
            <a:ext cx="4102799" cy="1889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478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331640" y="481301"/>
            <a:ext cx="6984776" cy="673060"/>
            <a:chOff x="0" y="328"/>
            <a:chExt cx="6984776" cy="673060"/>
          </a:xfrm>
        </p:grpSpPr>
        <p:sp>
          <p:nvSpPr>
            <p:cNvPr id="3" name="Rectángulo redondeado 2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Rectángulo 3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es-ES" sz="2800" b="1" dirty="0" smtClean="0">
                  <a:solidFill>
                    <a:schemeClr val="tx1"/>
                  </a:solidFill>
                </a:rPr>
                <a:t>SOBRETABLA</a:t>
              </a:r>
              <a:endParaRPr lang="es-ES" sz="2800" dirty="0">
                <a:solidFill>
                  <a:schemeClr val="tx1"/>
                </a:solidFill>
              </a:endParaRPr>
            </a:p>
          </p:txBody>
        </p:sp>
      </p:grp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4231" y="1340768"/>
            <a:ext cx="7059932" cy="31435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768" y="4581128"/>
            <a:ext cx="4217922" cy="2153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4498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331640" y="481301"/>
            <a:ext cx="6984776" cy="673060"/>
            <a:chOff x="0" y="328"/>
            <a:chExt cx="6984776" cy="673060"/>
          </a:xfrm>
        </p:grpSpPr>
        <p:sp>
          <p:nvSpPr>
            <p:cNvPr id="3" name="Rectángulo redondeado 2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Rectángulo 3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es-ES" sz="2800" b="1" dirty="0" smtClean="0">
                  <a:solidFill>
                    <a:schemeClr val="tx1"/>
                  </a:solidFill>
                </a:rPr>
                <a:t>TRABAJO GRUPAL</a:t>
              </a:r>
              <a:endParaRPr lang="es-ES" sz="2800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Rectángulo 4"/>
          <p:cNvSpPr/>
          <p:nvPr/>
        </p:nvSpPr>
        <p:spPr>
          <a:xfrm>
            <a:off x="647564" y="1484784"/>
            <a:ext cx="83529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b="1" dirty="0"/>
              <a:t>Objetivo:</a:t>
            </a:r>
            <a:r>
              <a:rPr lang="es-CL" dirty="0"/>
              <a:t> Comprender las generalidades del cargo de Bienestar, a través de la lectura propia de la reglamentación vigente. </a:t>
            </a:r>
            <a:endParaRPr lang="es-CL" dirty="0" smtClean="0"/>
          </a:p>
          <a:p>
            <a:endParaRPr lang="es-CL" dirty="0"/>
          </a:p>
          <a:p>
            <a:r>
              <a:rPr lang="es-CL" b="1" dirty="0"/>
              <a:t>Instrucciones:</a:t>
            </a:r>
            <a:r>
              <a:rPr lang="es-CL" dirty="0"/>
              <a:t> 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s-CL" dirty="0" smtClean="0"/>
              <a:t>Trabajo </a:t>
            </a:r>
            <a:r>
              <a:rPr lang="es-CL" dirty="0"/>
              <a:t>expositivo, el cual será en parejas, a excepción de 01 grupo de 3 </a:t>
            </a:r>
            <a:r>
              <a:rPr lang="es-CL" dirty="0" smtClean="0"/>
              <a:t>cadetes.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s-CL" dirty="0" smtClean="0"/>
              <a:t>Cada </a:t>
            </a:r>
            <a:r>
              <a:rPr lang="es-CL" dirty="0"/>
              <a:t>grupo debe efectuar una lectura de la reglamentación asociada, la cual se encuentra disponible en la plataforma </a:t>
            </a:r>
            <a:r>
              <a:rPr lang="es-CL" dirty="0" err="1"/>
              <a:t>aulavirtual</a:t>
            </a:r>
            <a:r>
              <a:rPr lang="es-CL" dirty="0"/>
              <a:t> referente al tema asignado. </a:t>
            </a:r>
            <a:endParaRPr lang="es-CL" dirty="0" smtClean="0"/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s-CL" dirty="0" smtClean="0"/>
              <a:t>Cada </a:t>
            </a:r>
            <a:r>
              <a:rPr lang="es-CL" dirty="0"/>
              <a:t>exposición debe tener como máximo una duración de </a:t>
            </a:r>
            <a:r>
              <a:rPr lang="es-CL" dirty="0" smtClean="0"/>
              <a:t>15 minutos (mínimo 10)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es-CL" dirty="0" smtClean="0"/>
              <a:t>Se </a:t>
            </a:r>
            <a:r>
              <a:rPr lang="es-CL" dirty="0"/>
              <a:t>evaluará la capacidad comprensión y análisis de </a:t>
            </a:r>
            <a:r>
              <a:rPr lang="es-CL" dirty="0" smtClean="0"/>
              <a:t>la reglamentación </a:t>
            </a:r>
            <a:r>
              <a:rPr lang="es-CL" dirty="0"/>
              <a:t>vigente. </a:t>
            </a:r>
          </a:p>
          <a:p>
            <a:pPr marL="800100" lvl="1" indent="-342900" algn="just">
              <a:buFont typeface="+mj-lt"/>
              <a:buAutoNum type="arabicPeriod"/>
            </a:pPr>
            <a:endParaRPr lang="es-MX" b="1" dirty="0" smtClean="0"/>
          </a:p>
          <a:p>
            <a:pPr marL="800100" lvl="1" indent="-342900" algn="just">
              <a:buFont typeface="+mj-lt"/>
              <a:buAutoNum type="arabicPeriod"/>
            </a:pPr>
            <a:endParaRPr lang="es-MX" b="1" dirty="0"/>
          </a:p>
          <a:p>
            <a:pPr marL="800100" lvl="1" indent="-342900" algn="just">
              <a:buFont typeface="+mj-lt"/>
              <a:buAutoNum type="arabicPeriod"/>
            </a:pPr>
            <a:endParaRPr lang="es-MX" b="1" dirty="0" smtClean="0"/>
          </a:p>
          <a:p>
            <a:pPr marL="800100" lvl="1" indent="-342900" algn="just">
              <a:buFont typeface="+mj-lt"/>
              <a:buAutoNum type="arabicPeriod"/>
            </a:pPr>
            <a:endParaRPr lang="es-MX" b="1" dirty="0" smtClean="0"/>
          </a:p>
          <a:p>
            <a:pPr marL="800100" lvl="1" indent="-342900" algn="just">
              <a:buFont typeface="+mj-lt"/>
              <a:buAutoNum type="arabicPeriod"/>
            </a:pP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26629805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331640" y="481301"/>
            <a:ext cx="6984776" cy="673060"/>
            <a:chOff x="0" y="328"/>
            <a:chExt cx="6984776" cy="673060"/>
          </a:xfrm>
        </p:grpSpPr>
        <p:sp>
          <p:nvSpPr>
            <p:cNvPr id="3" name="Rectángulo redondeado 2"/>
            <p:cNvSpPr/>
            <p:nvPr/>
          </p:nvSpPr>
          <p:spPr>
            <a:xfrm>
              <a:off x="0" y="328"/>
              <a:ext cx="6984776" cy="67306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" name="Rectángulo 3"/>
            <p:cNvSpPr/>
            <p:nvPr/>
          </p:nvSpPr>
          <p:spPr>
            <a:xfrm>
              <a:off x="32856" y="33184"/>
              <a:ext cx="6919064" cy="60734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algn="ctr"/>
              <a:r>
                <a:rPr lang="es-ES" sz="2800" b="1" dirty="0" smtClean="0">
                  <a:solidFill>
                    <a:schemeClr val="tx1"/>
                  </a:solidFill>
                </a:rPr>
                <a:t>TRABAJO GRUPAL</a:t>
              </a:r>
              <a:endParaRPr lang="es-ES" sz="2800" dirty="0">
                <a:solidFill>
                  <a:schemeClr val="tx1"/>
                </a:solidFill>
              </a:endParaRPr>
            </a:p>
          </p:txBody>
        </p:sp>
      </p:grpSp>
      <p:sp>
        <p:nvSpPr>
          <p:cNvPr id="5" name="Rectángulo 4"/>
          <p:cNvSpPr/>
          <p:nvPr/>
        </p:nvSpPr>
        <p:spPr>
          <a:xfrm>
            <a:off x="647564" y="1484784"/>
            <a:ext cx="8352928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b="1" dirty="0" smtClean="0"/>
              <a:t>EXPOSICIÓN DE LOS SGTES TEMAS: </a:t>
            </a:r>
          </a:p>
          <a:p>
            <a:pPr marL="800100" lvl="1" indent="-342900" algn="just">
              <a:buFont typeface="+mj-lt"/>
              <a:buAutoNum type="arabicPeriod"/>
            </a:pPr>
            <a:r>
              <a:rPr lang="es-MX" b="1" dirty="0" smtClean="0"/>
              <a:t>Cantina Húmeda</a:t>
            </a:r>
          </a:p>
          <a:p>
            <a:pPr lvl="0"/>
            <a:r>
              <a:rPr lang="es-CL" dirty="0" smtClean="0"/>
              <a:t>		Comisión </a:t>
            </a:r>
            <a:r>
              <a:rPr lang="es-CL" dirty="0"/>
              <a:t>de </a:t>
            </a:r>
            <a:r>
              <a:rPr lang="es-CL" dirty="0" smtClean="0"/>
              <a:t>cantina, Oficial Cantinero</a:t>
            </a:r>
          </a:p>
          <a:p>
            <a:pPr lvl="0"/>
            <a:r>
              <a:rPr lang="es-CL" dirty="0"/>
              <a:t>	</a:t>
            </a:r>
            <a:r>
              <a:rPr lang="es-CL" dirty="0" smtClean="0"/>
              <a:t>	Acción </a:t>
            </a:r>
            <a:r>
              <a:rPr lang="es-CL" dirty="0"/>
              <a:t>de </a:t>
            </a:r>
            <a:r>
              <a:rPr lang="es-CL" dirty="0" smtClean="0"/>
              <a:t>cantina</a:t>
            </a:r>
          </a:p>
          <a:p>
            <a:pPr lvl="0"/>
            <a:r>
              <a:rPr lang="es-CL" dirty="0"/>
              <a:t>	</a:t>
            </a:r>
            <a:r>
              <a:rPr lang="es-CL" dirty="0" smtClean="0"/>
              <a:t>	Contabilidad de la Cantina</a:t>
            </a:r>
          </a:p>
          <a:p>
            <a:pPr lvl="0"/>
            <a:endParaRPr lang="es-CL" sz="1600" dirty="0"/>
          </a:p>
          <a:p>
            <a:pPr lvl="1" algn="just"/>
            <a:r>
              <a:rPr lang="es-MX" b="1" dirty="0" smtClean="0"/>
              <a:t>2. Almacén de bienestar</a:t>
            </a:r>
          </a:p>
          <a:p>
            <a:pPr lvl="0"/>
            <a:r>
              <a:rPr lang="es-CL" dirty="0" smtClean="0"/>
              <a:t>		Cantina seca</a:t>
            </a:r>
          </a:p>
          <a:p>
            <a:pPr lvl="0"/>
            <a:r>
              <a:rPr lang="es-CL" sz="1600" dirty="0"/>
              <a:t>	</a:t>
            </a:r>
            <a:r>
              <a:rPr lang="es-CL" sz="1600" dirty="0" smtClean="0"/>
              <a:t>	Contabilidad</a:t>
            </a:r>
            <a:endParaRPr lang="es-CL" sz="1600" dirty="0"/>
          </a:p>
          <a:p>
            <a:pPr lvl="0"/>
            <a:r>
              <a:rPr lang="es-CL" dirty="0" smtClean="0"/>
              <a:t>		Administración </a:t>
            </a:r>
            <a:r>
              <a:rPr lang="es-CL" dirty="0"/>
              <a:t>por concesionarios </a:t>
            </a:r>
            <a:r>
              <a:rPr lang="es-CL" dirty="0" smtClean="0"/>
              <a:t>particulares</a:t>
            </a:r>
            <a:endParaRPr lang="es-CL" sz="1600" dirty="0"/>
          </a:p>
          <a:p>
            <a:pPr lvl="0"/>
            <a:r>
              <a:rPr lang="es-CL" sz="1600" b="1" dirty="0" smtClean="0"/>
              <a:t>	</a:t>
            </a:r>
          </a:p>
          <a:p>
            <a:pPr lvl="0"/>
            <a:r>
              <a:rPr lang="es-CL" sz="1600" b="1" dirty="0"/>
              <a:t>	</a:t>
            </a:r>
            <a:r>
              <a:rPr lang="es-CL" sz="1600" b="1" dirty="0" smtClean="0"/>
              <a:t>3. </a:t>
            </a:r>
            <a:r>
              <a:rPr lang="es-MX" b="1" dirty="0" smtClean="0"/>
              <a:t>Fondos Internos</a:t>
            </a:r>
          </a:p>
          <a:p>
            <a:pPr lvl="2" algn="just"/>
            <a:r>
              <a:rPr lang="es-MX" dirty="0" smtClean="0"/>
              <a:t>Descuentos y contabilidad</a:t>
            </a:r>
          </a:p>
          <a:p>
            <a:pPr lvl="2" algn="just"/>
            <a:r>
              <a:rPr lang="es-CL" dirty="0"/>
              <a:t>Plan de </a:t>
            </a:r>
            <a:r>
              <a:rPr lang="es-CL" dirty="0" smtClean="0"/>
              <a:t>cuentas</a:t>
            </a:r>
          </a:p>
          <a:p>
            <a:pPr lvl="2" algn="just"/>
            <a:endParaRPr lang="es-CL" dirty="0"/>
          </a:p>
          <a:p>
            <a:pPr lvl="1" algn="just"/>
            <a:r>
              <a:rPr lang="es-MX" b="1" dirty="0" smtClean="0"/>
              <a:t>4. Oficial de Bienestar</a:t>
            </a:r>
          </a:p>
          <a:p>
            <a:pPr lvl="0"/>
            <a:r>
              <a:rPr lang="es-CL" dirty="0" smtClean="0"/>
              <a:t>		Funciones </a:t>
            </a:r>
            <a:r>
              <a:rPr lang="es-CL" dirty="0"/>
              <a:t>y obligaciones</a:t>
            </a:r>
          </a:p>
          <a:p>
            <a:pPr lvl="0"/>
            <a:r>
              <a:rPr lang="es-CL" dirty="0" smtClean="0"/>
              <a:t>		Junta </a:t>
            </a:r>
            <a:r>
              <a:rPr lang="es-CL" dirty="0"/>
              <a:t>Económica de </a:t>
            </a:r>
            <a:r>
              <a:rPr lang="es-CL" dirty="0" smtClean="0"/>
              <a:t>bienestar</a:t>
            </a:r>
          </a:p>
          <a:p>
            <a:pPr lvl="0"/>
            <a:r>
              <a:rPr lang="es-CL" dirty="0"/>
              <a:t>	</a:t>
            </a:r>
            <a:r>
              <a:rPr lang="es-CL" dirty="0" smtClean="0"/>
              <a:t>	</a:t>
            </a:r>
            <a:r>
              <a:rPr lang="es-CL" smtClean="0"/>
              <a:t>Sobretabla </a:t>
            </a:r>
            <a:endParaRPr lang="es-CL" dirty="0"/>
          </a:p>
          <a:p>
            <a:pPr marL="800100" lvl="1" indent="-342900" algn="just">
              <a:buFont typeface="+mj-lt"/>
              <a:buAutoNum type="arabicPeriod"/>
            </a:pPr>
            <a:endParaRPr lang="es-MX" b="1" dirty="0" smtClean="0"/>
          </a:p>
          <a:p>
            <a:pPr marL="800100" lvl="1" indent="-342900" algn="just">
              <a:buFont typeface="+mj-lt"/>
              <a:buAutoNum type="arabicPeriod"/>
            </a:pPr>
            <a:endParaRPr lang="es-MX" b="1" dirty="0"/>
          </a:p>
          <a:p>
            <a:pPr marL="800100" lvl="1" indent="-342900" algn="just">
              <a:buFont typeface="+mj-lt"/>
              <a:buAutoNum type="arabicPeriod"/>
            </a:pPr>
            <a:endParaRPr lang="es-MX" b="1" dirty="0" smtClean="0"/>
          </a:p>
          <a:p>
            <a:pPr marL="800100" lvl="1" indent="-342900" algn="just">
              <a:buFont typeface="+mj-lt"/>
              <a:buAutoNum type="arabicPeriod"/>
            </a:pPr>
            <a:endParaRPr lang="es-MX" b="1" dirty="0" smtClean="0"/>
          </a:p>
          <a:p>
            <a:pPr marL="800100" lvl="1" indent="-342900" algn="just">
              <a:buFont typeface="+mj-lt"/>
              <a:buAutoNum type="arabicPeriod"/>
            </a:pPr>
            <a:endParaRPr lang="es-CL" b="1" dirty="0"/>
          </a:p>
        </p:txBody>
      </p:sp>
    </p:spTree>
    <p:extLst>
      <p:ext uri="{BB962C8B-B14F-4D97-AF65-F5344CB8AC3E}">
        <p14:creationId xmlns:p14="http://schemas.microsoft.com/office/powerpoint/2010/main" val="10202891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7399" y="1556792"/>
            <a:ext cx="3428777" cy="3537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 Título"/>
          <p:cNvSpPr txBox="1">
            <a:spLocks/>
          </p:cNvSpPr>
          <p:nvPr/>
        </p:nvSpPr>
        <p:spPr>
          <a:xfrm>
            <a:off x="4858072" y="4058344"/>
            <a:ext cx="3962400" cy="2827040"/>
          </a:xfrm>
          <a:prstGeom prst="rect">
            <a:avLst/>
          </a:prstGeom>
        </p:spPr>
        <p:txBody>
          <a:bodyPr/>
          <a:lstStyle>
            <a:lvl1pPr algn="r" defTabSz="914400" rtl="0" eaLnBrk="1" latinLnBrk="0" hangingPunct="1">
              <a:spcBef>
                <a:spcPct val="0"/>
              </a:spcBef>
              <a:buNone/>
              <a:defRPr sz="2800" kern="12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b="1" dirty="0" smtClean="0"/>
              <a:t/>
            </a:r>
            <a:br>
              <a:rPr lang="es-ES" b="1" dirty="0" smtClean="0"/>
            </a:br>
            <a:endParaRPr lang="es-ES" sz="7200" b="1" dirty="0" smtClean="0"/>
          </a:p>
          <a:p>
            <a:r>
              <a:rPr lang="es-ES" sz="7200" b="1" dirty="0" smtClean="0"/>
              <a:t>Fin</a:t>
            </a:r>
            <a:endParaRPr lang="es-ES" sz="7200" b="1" dirty="0"/>
          </a:p>
        </p:txBody>
      </p:sp>
    </p:spTree>
    <p:extLst>
      <p:ext uri="{BB962C8B-B14F-4D97-AF65-F5344CB8AC3E}">
        <p14:creationId xmlns:p14="http://schemas.microsoft.com/office/powerpoint/2010/main" val="353442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932</TotalTime>
  <Words>1645</Words>
  <Application>Microsoft Office PowerPoint</Application>
  <PresentationFormat>Presentación en pantalla (4:3)</PresentationFormat>
  <Paragraphs>171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3" baseType="lpstr">
      <vt:lpstr>Arial</vt:lpstr>
      <vt:lpstr>Century Gothic</vt:lpstr>
      <vt:lpstr>Times New Roman</vt:lpstr>
      <vt:lpstr>Wingdings</vt:lpstr>
      <vt:lpstr>Wingdings 3</vt:lpstr>
      <vt:lpstr>Ion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Procedimientos  del Cargo de Bienestar</dc:title>
  <dc:creator>Alejandro</dc:creator>
  <cp:lastModifiedBy>C09 Oficial 6ª División T1 René Gallegos Jaccard</cp:lastModifiedBy>
  <cp:revision>39</cp:revision>
  <dcterms:created xsi:type="dcterms:W3CDTF">2016-07-16T03:26:59Z</dcterms:created>
  <dcterms:modified xsi:type="dcterms:W3CDTF">2025-09-02T15:42:25Z</dcterms:modified>
</cp:coreProperties>
</file>