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4" r:id="rId3"/>
    <p:sldId id="281" r:id="rId4"/>
    <p:sldId id="282" r:id="rId5"/>
    <p:sldId id="283" r:id="rId6"/>
    <p:sldId id="285" r:id="rId7"/>
    <p:sldId id="291" r:id="rId8"/>
    <p:sldId id="286" r:id="rId9"/>
    <p:sldId id="287" r:id="rId10"/>
    <p:sldId id="288" r:id="rId11"/>
    <p:sldId id="289" r:id="rId12"/>
    <p:sldId id="290" r:id="rId13"/>
    <p:sldId id="292" r:id="rId14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884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FF93"/>
    <a:srgbClr val="000032"/>
    <a:srgbClr val="00004C"/>
    <a:srgbClr val="336699"/>
    <a:srgbClr val="333333"/>
    <a:srgbClr val="000000"/>
    <a:srgbClr val="091625"/>
    <a:srgbClr val="00091A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706" autoAdjust="0"/>
  </p:normalViewPr>
  <p:slideViewPr>
    <p:cSldViewPr showGuides="1">
      <p:cViewPr varScale="1">
        <p:scale>
          <a:sx n="103" d="100"/>
          <a:sy n="103" d="100"/>
        </p:scale>
        <p:origin x="-204" y="-84"/>
      </p:cViewPr>
      <p:guideLst>
        <p:guide orient="horz" pos="4319"/>
        <p:guide pos="7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B301C-1B36-4785-A863-33ADF3B7C9EA}" type="datetimeFigureOut">
              <a:rPr lang="es-CL" smtClean="0"/>
              <a:pPr/>
              <a:t>14-05-2021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F9178-067C-45D7-A21A-0737DA7E451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 spd="slow">
    <p:pull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B301C-1B36-4785-A863-33ADF3B7C9EA}" type="datetimeFigureOut">
              <a:rPr lang="es-CL" smtClean="0"/>
              <a:pPr/>
              <a:t>14-05-2021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F9178-067C-45D7-A21A-0737DA7E451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 spd="slow">
    <p:pull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B301C-1B36-4785-A863-33ADF3B7C9EA}" type="datetimeFigureOut">
              <a:rPr lang="es-CL" smtClean="0"/>
              <a:pPr/>
              <a:t>14-05-2021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F9178-067C-45D7-A21A-0737DA7E451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 spd="slow">
    <p:pull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B301C-1B36-4785-A863-33ADF3B7C9EA}" type="datetimeFigureOut">
              <a:rPr lang="es-CL" smtClean="0"/>
              <a:pPr/>
              <a:t>14-05-2021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F9178-067C-45D7-A21A-0737DA7E451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 spd="slow">
    <p:pull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B301C-1B36-4785-A863-33ADF3B7C9EA}" type="datetimeFigureOut">
              <a:rPr lang="es-CL" smtClean="0"/>
              <a:pPr/>
              <a:t>14-05-2021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F9178-067C-45D7-A21A-0737DA7E451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 spd="slow">
    <p:pull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B301C-1B36-4785-A863-33ADF3B7C9EA}" type="datetimeFigureOut">
              <a:rPr lang="es-CL" smtClean="0"/>
              <a:pPr/>
              <a:t>14-05-2021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F9178-067C-45D7-A21A-0737DA7E451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 spd="slow">
    <p:pull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B301C-1B36-4785-A863-33ADF3B7C9EA}" type="datetimeFigureOut">
              <a:rPr lang="es-CL" smtClean="0"/>
              <a:pPr/>
              <a:t>14-05-2021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F9178-067C-45D7-A21A-0737DA7E451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 spd="slow">
    <p:pull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B301C-1B36-4785-A863-33ADF3B7C9EA}" type="datetimeFigureOut">
              <a:rPr lang="es-CL" smtClean="0"/>
              <a:pPr/>
              <a:t>14-05-2021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F9178-067C-45D7-A21A-0737DA7E451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 spd="slow">
    <p:pull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B301C-1B36-4785-A863-33ADF3B7C9EA}" type="datetimeFigureOut">
              <a:rPr lang="es-CL" smtClean="0"/>
              <a:pPr/>
              <a:t>14-05-2021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F9178-067C-45D7-A21A-0737DA7E451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 spd="slow">
    <p:pull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B301C-1B36-4785-A863-33ADF3B7C9EA}" type="datetimeFigureOut">
              <a:rPr lang="es-CL" smtClean="0"/>
              <a:pPr/>
              <a:t>14-05-2021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F9178-067C-45D7-A21A-0737DA7E451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 spd="slow">
    <p:pull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B301C-1B36-4785-A863-33ADF3B7C9EA}" type="datetimeFigureOut">
              <a:rPr lang="es-CL" smtClean="0"/>
              <a:pPr/>
              <a:t>14-05-2021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F9178-067C-45D7-A21A-0737DA7E451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 spd="slow">
    <p:pull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9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AB301C-1B36-4785-A863-33ADF3B7C9EA}" type="datetimeFigureOut">
              <a:rPr lang="es-CL" smtClean="0"/>
              <a:pPr/>
              <a:t>14-05-2021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3F9178-067C-45D7-A21A-0737DA7E451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ll dir="r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 Título"/>
          <p:cNvSpPr txBox="1">
            <a:spLocks/>
          </p:cNvSpPr>
          <p:nvPr/>
        </p:nvSpPr>
        <p:spPr>
          <a:xfrm>
            <a:off x="148037" y="1433014"/>
            <a:ext cx="8865985" cy="531921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361950" lvl="2" indent="-228600" algn="just" fontAlgn="base">
              <a:spcAft>
                <a:spcPts val="0"/>
              </a:spcAft>
              <a:buSzPts val="1200"/>
              <a:tabLst>
                <a:tab pos="-914400" algn="l"/>
              </a:tabLst>
            </a:pPr>
            <a:r>
              <a:rPr lang="es-MX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Responsabilidades </a:t>
            </a:r>
            <a:r>
              <a:rPr lang="es-MX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 Of. </a:t>
            </a:r>
            <a:r>
              <a:rPr lang="es-MX" sz="2400" dirty="0" err="1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Gdia</a:t>
            </a:r>
            <a:r>
              <a:rPr lang="es-MX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en la Mar</a:t>
            </a:r>
            <a:r>
              <a:rPr lang="es-MX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CL" sz="2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5488" lvl="3" fontAlgn="base"/>
            <a:r>
              <a:rPr lang="es-MX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 recibirse, durante y al entregar su </a:t>
            </a:r>
            <a:r>
              <a:rPr lang="es-MX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guardia.</a:t>
            </a:r>
            <a:endParaRPr lang="es-CL" sz="2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5488" lvl="3" fontAlgn="base"/>
            <a:r>
              <a:rPr lang="es-MX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Novedades </a:t>
            </a:r>
            <a:r>
              <a:rPr lang="es-MX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 Comandante.</a:t>
            </a:r>
            <a:endParaRPr lang="es-CL" sz="2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1325"/>
            <a:endParaRPr lang="es-MX" sz="800" dirty="0">
              <a:solidFill>
                <a:srgbClr val="FFFF0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61950" lvl="2" indent="-228600" fontAlgn="base"/>
            <a:r>
              <a:rPr lang="es-MX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Responsabilidades </a:t>
            </a:r>
            <a:r>
              <a:rPr lang="es-MX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 Oficial de Cargo de Navegación.</a:t>
            </a:r>
            <a:endParaRPr lang="es-CL" sz="2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5488" lvl="3" fontAlgn="base"/>
            <a:r>
              <a:rPr lang="es-MX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Planificación de la Navegación</a:t>
            </a:r>
            <a:endParaRPr lang="es-CL" sz="2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5488" lvl="3" fontAlgn="base"/>
            <a:r>
              <a:rPr lang="es-MX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la </a:t>
            </a:r>
            <a:r>
              <a:rPr lang="es-MX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navegación y en </a:t>
            </a:r>
            <a:r>
              <a:rPr lang="es-MX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caso de accidentes.</a:t>
            </a:r>
            <a:endParaRPr lang="es-CL" sz="2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5488" lvl="3" fontAlgn="base"/>
            <a:r>
              <a:rPr lang="es-MX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Equipos y material bajo su responsabilidad.</a:t>
            </a:r>
            <a:endParaRPr lang="es-CL" sz="2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5488" lvl="3" fontAlgn="base"/>
            <a:r>
              <a:rPr lang="es-MX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parte de viaje.</a:t>
            </a:r>
            <a:endParaRPr lang="es-CL" sz="2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1950" lvl="2" indent="-228600" fontAlgn="base"/>
            <a:endParaRPr lang="es-MX" sz="800" b="1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1325" lvl="2" indent="-307975" fontAlgn="base"/>
            <a:r>
              <a:rPr lang="es-MX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Procedimientos </a:t>
            </a:r>
            <a:r>
              <a:rPr lang="es-MX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es-MX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puente</a:t>
            </a:r>
            <a:r>
              <a:rPr lang="es-ES_tradnl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CL" sz="2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5488" lvl="3" fontAlgn="base"/>
            <a:r>
              <a:rPr lang="es-MX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Falla  </a:t>
            </a:r>
            <a:r>
              <a:rPr lang="es-MX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máquinas, de  </a:t>
            </a:r>
            <a:r>
              <a:rPr lang="es-MX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gobierno, gobierno con las </a:t>
            </a:r>
            <a:r>
              <a:rPr lang="es-MX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máquinas</a:t>
            </a:r>
            <a:endParaRPr lang="es-CL" sz="2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5488" lvl="3" fontAlgn="base"/>
            <a:r>
              <a:rPr lang="es-MX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Navegación </a:t>
            </a:r>
            <a:r>
              <a:rPr lang="es-MX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Baja </a:t>
            </a:r>
            <a:r>
              <a:rPr lang="es-MX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Visibilidad</a:t>
            </a:r>
            <a:endParaRPr lang="es-CL" sz="2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5488"/>
            <a:r>
              <a:rPr lang="es-MX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Hombre  al  </a:t>
            </a:r>
            <a:r>
              <a:rPr lang="es-MX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agua.</a:t>
            </a:r>
            <a:endParaRPr lang="es-CL" sz="2400" dirty="0">
              <a:solidFill>
                <a:srgbClr val="FFFF0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5" name="1 Título"/>
          <p:cNvSpPr txBox="1">
            <a:spLocks/>
          </p:cNvSpPr>
          <p:nvPr/>
        </p:nvSpPr>
        <p:spPr>
          <a:xfrm>
            <a:off x="154773" y="39111"/>
            <a:ext cx="8865985" cy="14096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Aft>
                <a:spcPts val="1200"/>
              </a:spcAft>
            </a:pPr>
            <a:r>
              <a:rPr lang="es-CL" sz="3200" b="1" u="sng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UNIDAD TEMÁTICA 2</a:t>
            </a:r>
          </a:p>
          <a:p>
            <a:pPr algn="ctr">
              <a:spcAft>
                <a:spcPts val="1200"/>
              </a:spcAft>
            </a:pPr>
            <a:r>
              <a:rPr lang="es-ES" sz="3200" b="1" u="sng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PROCEDIMIENTOS DE PUENTE</a:t>
            </a:r>
            <a:endParaRPr lang="es-CL" sz="3200" b="1" u="sng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Elipse 1"/>
          <p:cNvSpPr/>
          <p:nvPr/>
        </p:nvSpPr>
        <p:spPr>
          <a:xfrm>
            <a:off x="154773" y="4419110"/>
            <a:ext cx="7837607" cy="233311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147862" y="4709121"/>
            <a:ext cx="8865985" cy="19352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441325" lvl="2" indent="-307975" fontAlgn="base"/>
            <a:r>
              <a:rPr lang="es-MX" sz="2400" dirty="0" smtClean="0">
                <a:solidFill>
                  <a:srgbClr val="FFFF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Procedimientos </a:t>
            </a:r>
            <a:r>
              <a:rPr lang="es-MX" sz="2400" dirty="0">
                <a:solidFill>
                  <a:srgbClr val="FFFF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es-MX" sz="2400" dirty="0" smtClean="0">
                <a:solidFill>
                  <a:srgbClr val="FFFF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puente</a:t>
            </a:r>
            <a:r>
              <a:rPr lang="es-ES_tradnl" sz="2400" dirty="0" smtClean="0">
                <a:solidFill>
                  <a:srgbClr val="FFFF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CL" sz="2400" dirty="0">
              <a:solidFill>
                <a:srgbClr val="FFFF9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5488" lvl="3" fontAlgn="base"/>
            <a:r>
              <a:rPr lang="es-MX" sz="2400" dirty="0">
                <a:solidFill>
                  <a:srgbClr val="FFFF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Falla  </a:t>
            </a:r>
            <a:r>
              <a:rPr lang="es-MX" sz="2400" dirty="0" smtClean="0">
                <a:solidFill>
                  <a:srgbClr val="FFFF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máquinas, de  </a:t>
            </a:r>
            <a:r>
              <a:rPr lang="es-MX" sz="2400" dirty="0">
                <a:solidFill>
                  <a:srgbClr val="FFFF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gobierno, gobierno con las </a:t>
            </a:r>
            <a:r>
              <a:rPr lang="es-MX" sz="2400" dirty="0" smtClean="0">
                <a:solidFill>
                  <a:srgbClr val="FFFF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máquinas</a:t>
            </a:r>
            <a:endParaRPr lang="es-CL" sz="2400" dirty="0">
              <a:solidFill>
                <a:srgbClr val="FFFF9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5488" lvl="3" fontAlgn="base"/>
            <a:r>
              <a:rPr lang="es-MX" sz="2400" dirty="0" smtClean="0">
                <a:solidFill>
                  <a:srgbClr val="FFFF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Navegación </a:t>
            </a:r>
            <a:r>
              <a:rPr lang="es-MX" sz="2400" dirty="0">
                <a:solidFill>
                  <a:srgbClr val="FFFF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Baja </a:t>
            </a:r>
            <a:r>
              <a:rPr lang="es-MX" sz="2400" dirty="0" smtClean="0">
                <a:solidFill>
                  <a:srgbClr val="FFFF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Visibilidad</a:t>
            </a:r>
            <a:endParaRPr lang="es-CL" sz="2400" dirty="0">
              <a:solidFill>
                <a:srgbClr val="FFFF9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5488"/>
            <a:r>
              <a:rPr lang="es-MX" sz="2400" dirty="0">
                <a:solidFill>
                  <a:srgbClr val="FFFF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Hombre  al  </a:t>
            </a:r>
            <a:r>
              <a:rPr lang="es-MX" sz="2400" dirty="0" smtClean="0">
                <a:solidFill>
                  <a:srgbClr val="FFFF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agua.</a:t>
            </a:r>
            <a:endParaRPr lang="es-CL" sz="2400" dirty="0">
              <a:solidFill>
                <a:srgbClr val="FFFF93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 txBox="1">
            <a:spLocks/>
          </p:cNvSpPr>
          <p:nvPr/>
        </p:nvSpPr>
        <p:spPr>
          <a:xfrm>
            <a:off x="685593" y="8620"/>
            <a:ext cx="7772400" cy="6300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8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FALLA DE GOBIERNO</a:t>
            </a:r>
          </a:p>
        </p:txBody>
      </p:sp>
      <p:sp>
        <p:nvSpPr>
          <p:cNvPr id="8" name="1 Título"/>
          <p:cNvSpPr txBox="1">
            <a:spLocks/>
          </p:cNvSpPr>
          <p:nvPr/>
        </p:nvSpPr>
        <p:spPr>
          <a:xfrm>
            <a:off x="143399" y="683695"/>
            <a:ext cx="8865985" cy="5850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1436688" indent="-1436688" algn="just"/>
            <a:r>
              <a:rPr lang="es-CL" sz="2800" b="1" dirty="0" smtClean="0">
                <a:solidFill>
                  <a:srgbClr val="FFFF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ALGUNAS CONSIDERACIONES</a:t>
            </a:r>
            <a:r>
              <a:rPr lang="es-CL" sz="2800" dirty="0" smtClean="0">
                <a:solidFill>
                  <a:srgbClr val="FFFF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:</a:t>
            </a:r>
            <a:endParaRPr lang="es-CL" sz="2800" dirty="0">
              <a:solidFill>
                <a:srgbClr val="FFFF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3076" name="Picture 4" descr="Imagen relacionada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8408"/>
          <a:stretch/>
        </p:blipFill>
        <p:spPr bwMode="auto">
          <a:xfrm>
            <a:off x="2411761" y="1382935"/>
            <a:ext cx="2840793" cy="2232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Imagen relacionad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980" y="4194085"/>
            <a:ext cx="2897890" cy="217341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sterring wheel blo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515" y="1358771"/>
            <a:ext cx="1675220" cy="2232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Resultado de imagen de sistema de gobierno de un buque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667" r="5708"/>
          <a:stretch/>
        </p:blipFill>
        <p:spPr bwMode="auto">
          <a:xfrm>
            <a:off x="5760480" y="1358770"/>
            <a:ext cx="2868499" cy="2232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Resultado de imagen de sistema de gobierno de un buqu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460" y="3781319"/>
            <a:ext cx="4644000" cy="293304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351635271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DSC0161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bright="25000" contrast="8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8679" t="10625" r="15055"/>
          <a:stretch/>
        </p:blipFill>
        <p:spPr bwMode="auto">
          <a:xfrm>
            <a:off x="4887035" y="683695"/>
            <a:ext cx="4230470" cy="61293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1 Título"/>
          <p:cNvSpPr txBox="1">
            <a:spLocks/>
          </p:cNvSpPr>
          <p:nvPr/>
        </p:nvSpPr>
        <p:spPr>
          <a:xfrm>
            <a:off x="685593" y="8620"/>
            <a:ext cx="7772400" cy="6300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8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FALLA DE GOBIERNO</a:t>
            </a:r>
          </a:p>
        </p:txBody>
      </p:sp>
      <p:sp>
        <p:nvSpPr>
          <p:cNvPr id="8" name="1 Título"/>
          <p:cNvSpPr txBox="1">
            <a:spLocks/>
          </p:cNvSpPr>
          <p:nvPr/>
        </p:nvSpPr>
        <p:spPr>
          <a:xfrm>
            <a:off x="143399" y="683695"/>
            <a:ext cx="5688741" cy="585065"/>
          </a:xfrm>
          <a:prstGeom prst="rect">
            <a:avLst/>
          </a:prstGeom>
          <a:solidFill>
            <a:srgbClr val="000032">
              <a:alpha val="50196"/>
            </a:srgb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1436688" indent="-1436688" algn="just"/>
            <a:r>
              <a:rPr lang="es-CL" sz="2800" b="1" dirty="0" smtClean="0">
                <a:solidFill>
                  <a:srgbClr val="FFFF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ALGUNAS CONSIDERACIONES</a:t>
            </a:r>
            <a:r>
              <a:rPr lang="es-CL" sz="2800" dirty="0" smtClean="0">
                <a:solidFill>
                  <a:srgbClr val="FFFF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:</a:t>
            </a:r>
            <a:endParaRPr lang="es-CL" sz="2800" dirty="0">
              <a:solidFill>
                <a:srgbClr val="FFFF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500" y="1808820"/>
            <a:ext cx="5724000" cy="4718805"/>
          </a:xfrm>
          <a:prstGeom prst="rect">
            <a:avLst/>
          </a:prstGeom>
        </p:spPr>
      </p:pic>
      <p:sp>
        <p:nvSpPr>
          <p:cNvPr id="9" name="1 Título"/>
          <p:cNvSpPr txBox="1">
            <a:spLocks/>
          </p:cNvSpPr>
          <p:nvPr/>
        </p:nvSpPr>
        <p:spPr>
          <a:xfrm>
            <a:off x="6570331" y="3699030"/>
            <a:ext cx="2457164" cy="24752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lnSpc>
                <a:spcPct val="150000"/>
              </a:lnSpc>
            </a:pPr>
            <a:r>
              <a:rPr lang="es-CL" sz="2400" b="1" u="sng" dirty="0" smtClean="0">
                <a:solidFill>
                  <a:srgbClr val="FFFF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FALLAS</a:t>
            </a:r>
            <a:r>
              <a:rPr lang="es-CL" sz="2400" b="1" dirty="0" smtClean="0">
                <a:solidFill>
                  <a:srgbClr val="FFFF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:</a:t>
            </a:r>
          </a:p>
          <a:p>
            <a:pPr algn="ctr">
              <a:lnSpc>
                <a:spcPct val="150000"/>
              </a:lnSpc>
            </a:pPr>
            <a:r>
              <a:rPr lang="es-CL" sz="2400" b="1" dirty="0">
                <a:solidFill>
                  <a:srgbClr val="FFFF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MECÁNICA</a:t>
            </a:r>
          </a:p>
          <a:p>
            <a:pPr algn="ctr">
              <a:lnSpc>
                <a:spcPct val="150000"/>
              </a:lnSpc>
            </a:pPr>
            <a:r>
              <a:rPr lang="es-CL" sz="2400" b="1" dirty="0" smtClean="0">
                <a:solidFill>
                  <a:srgbClr val="FFFF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ELÉCTRICA</a:t>
            </a:r>
          </a:p>
          <a:p>
            <a:pPr algn="ctr">
              <a:lnSpc>
                <a:spcPct val="150000"/>
              </a:lnSpc>
            </a:pPr>
            <a:r>
              <a:rPr lang="es-CL" sz="2400" b="1" dirty="0" smtClean="0">
                <a:solidFill>
                  <a:srgbClr val="FFFF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HIDRÁULICA</a:t>
            </a:r>
          </a:p>
        </p:txBody>
      </p:sp>
    </p:spTree>
    <p:extLst>
      <p:ext uri="{BB962C8B-B14F-4D97-AF65-F5344CB8AC3E}">
        <p14:creationId xmlns="" xmlns:p14="http://schemas.microsoft.com/office/powerpoint/2010/main" val="2700357932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ESCUADRA"/>
          <p:cNvPicPr>
            <a:picLocks noChangeAspect="1" noChangeArrowheads="1"/>
          </p:cNvPicPr>
          <p:nvPr/>
        </p:nvPicPr>
        <p:blipFill>
          <a:blip r:embed="rId2">
            <a:lum bright="-50000" contrast="-36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503" y="-169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1 Título"/>
          <p:cNvSpPr txBox="1">
            <a:spLocks/>
          </p:cNvSpPr>
          <p:nvPr/>
        </p:nvSpPr>
        <p:spPr>
          <a:xfrm>
            <a:off x="685593" y="8620"/>
            <a:ext cx="7772400" cy="6300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8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FALLA DE GOBIERNO</a:t>
            </a:r>
          </a:p>
        </p:txBody>
      </p:sp>
      <p:sp>
        <p:nvSpPr>
          <p:cNvPr id="9" name="1 Título"/>
          <p:cNvSpPr txBox="1">
            <a:spLocks/>
          </p:cNvSpPr>
          <p:nvPr/>
        </p:nvSpPr>
        <p:spPr>
          <a:xfrm>
            <a:off x="175158" y="673100"/>
            <a:ext cx="8802869" cy="59118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CL" sz="2800" b="1" u="sng" dirty="0" smtClean="0">
                <a:solidFill>
                  <a:srgbClr val="FFFF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ACCIONES</a:t>
            </a:r>
            <a:r>
              <a:rPr lang="es-CL" sz="2800" b="1" dirty="0" smtClean="0">
                <a:solidFill>
                  <a:srgbClr val="FFFF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:</a:t>
            </a:r>
          </a:p>
          <a:p>
            <a:pPr>
              <a:lnSpc>
                <a:spcPts val="3100"/>
              </a:lnSpc>
            </a:pPr>
            <a:r>
              <a:rPr lang="es-CL" sz="2800" b="1" u="sng" dirty="0" smtClean="0">
                <a:solidFill>
                  <a:srgbClr val="FFFF00"/>
                </a:solidFill>
              </a:rPr>
              <a:t>Solución inmediata en el puente</a:t>
            </a:r>
            <a:r>
              <a:rPr lang="es-CL" sz="2800" b="1" dirty="0" smtClean="0">
                <a:solidFill>
                  <a:srgbClr val="FFFF00"/>
                </a:solidFill>
              </a:rPr>
              <a:t>:</a:t>
            </a:r>
          </a:p>
          <a:p>
            <a:pPr>
              <a:lnSpc>
                <a:spcPts val="3100"/>
              </a:lnSpc>
            </a:pPr>
            <a:r>
              <a:rPr lang="es-CL" sz="2800" b="1" dirty="0" smtClean="0">
                <a:solidFill>
                  <a:srgbClr val="FFFF00"/>
                </a:solidFill>
              </a:rPr>
              <a:t>Parar </a:t>
            </a:r>
            <a:r>
              <a:rPr lang="es-CL" sz="2800" b="1" dirty="0">
                <a:solidFill>
                  <a:srgbClr val="FFFF00"/>
                </a:solidFill>
              </a:rPr>
              <a:t>la viada o bajar el andar.</a:t>
            </a:r>
          </a:p>
          <a:p>
            <a:pPr>
              <a:lnSpc>
                <a:spcPts val="3100"/>
              </a:lnSpc>
            </a:pPr>
            <a:r>
              <a:rPr lang="es-CL" sz="2800" b="1" dirty="0" smtClean="0">
                <a:solidFill>
                  <a:srgbClr val="FFFF00"/>
                </a:solidFill>
              </a:rPr>
              <a:t>Alejarse de los peligros. </a:t>
            </a:r>
          </a:p>
          <a:p>
            <a:pPr>
              <a:lnSpc>
                <a:spcPts val="3100"/>
              </a:lnSpc>
            </a:pPr>
            <a:r>
              <a:rPr lang="es-CL" sz="2800" b="1" dirty="0" smtClean="0">
                <a:solidFill>
                  <a:srgbClr val="FFFF00"/>
                </a:solidFill>
              </a:rPr>
              <a:t>Izar </a:t>
            </a:r>
            <a:r>
              <a:rPr lang="es-CL" sz="2800" b="1" dirty="0">
                <a:solidFill>
                  <a:srgbClr val="FFFF00"/>
                </a:solidFill>
              </a:rPr>
              <a:t>o encender luces de señal sin </a:t>
            </a:r>
            <a:r>
              <a:rPr lang="es-CL" sz="2800" b="1" dirty="0" smtClean="0">
                <a:solidFill>
                  <a:srgbClr val="FFFF00"/>
                </a:solidFill>
              </a:rPr>
              <a:t>gobierno.</a:t>
            </a:r>
            <a:endParaRPr lang="es-CL" sz="2800" b="1" dirty="0">
              <a:solidFill>
                <a:srgbClr val="FFFF00"/>
              </a:solidFill>
            </a:endParaRPr>
          </a:p>
          <a:p>
            <a:pPr>
              <a:lnSpc>
                <a:spcPts val="3100"/>
              </a:lnSpc>
            </a:pPr>
            <a:r>
              <a:rPr lang="es-CL" sz="2800" b="1" dirty="0" smtClean="0">
                <a:solidFill>
                  <a:srgbClr val="FFFF00"/>
                </a:solidFill>
              </a:rPr>
              <a:t>Dar emergencia interna (Cubrir puestos             alternativos).</a:t>
            </a:r>
          </a:p>
          <a:p>
            <a:pPr>
              <a:lnSpc>
                <a:spcPts val="3100"/>
              </a:lnSpc>
              <a:spcAft>
                <a:spcPts val="1800"/>
              </a:spcAft>
            </a:pPr>
            <a:r>
              <a:rPr lang="es-CL" sz="2800" b="1" dirty="0" smtClean="0">
                <a:solidFill>
                  <a:srgbClr val="FFFF00"/>
                </a:solidFill>
              </a:rPr>
              <a:t>Difundir el PAN </a:t>
            </a:r>
            <a:r>
              <a:rPr lang="es-CL" sz="2800" b="1" dirty="0" err="1" smtClean="0">
                <a:solidFill>
                  <a:srgbClr val="FFFF00"/>
                </a:solidFill>
              </a:rPr>
              <a:t>PAN</a:t>
            </a:r>
            <a:r>
              <a:rPr lang="es-CL" sz="2800" b="1" dirty="0" smtClean="0">
                <a:solidFill>
                  <a:srgbClr val="FFFF00"/>
                </a:solidFill>
              </a:rPr>
              <a:t>.</a:t>
            </a:r>
          </a:p>
          <a:p>
            <a:pPr>
              <a:lnSpc>
                <a:spcPts val="3100"/>
              </a:lnSpc>
            </a:pPr>
            <a:r>
              <a:rPr lang="es-CL" sz="2800" b="1" dirty="0" smtClean="0">
                <a:solidFill>
                  <a:srgbClr val="FFFF00"/>
                </a:solidFill>
              </a:rPr>
              <a:t>Llevar caña al medio.</a:t>
            </a:r>
          </a:p>
          <a:p>
            <a:pPr>
              <a:lnSpc>
                <a:spcPts val="3100"/>
              </a:lnSpc>
            </a:pPr>
            <a:r>
              <a:rPr lang="es-CL" sz="2800" b="1" dirty="0" smtClean="0">
                <a:solidFill>
                  <a:srgbClr val="FFFF00"/>
                </a:solidFill>
              </a:rPr>
              <a:t>Verificar tarjeta de procedimiento.</a:t>
            </a:r>
          </a:p>
          <a:p>
            <a:pPr>
              <a:lnSpc>
                <a:spcPts val="3100"/>
              </a:lnSpc>
            </a:pPr>
            <a:r>
              <a:rPr lang="es-CL" sz="2800" b="1" dirty="0" smtClean="0">
                <a:solidFill>
                  <a:srgbClr val="FFFF00"/>
                </a:solidFill>
              </a:rPr>
              <a:t>Ver posibles causas. Avisar Comandante</a:t>
            </a:r>
          </a:p>
          <a:p>
            <a:pPr>
              <a:lnSpc>
                <a:spcPts val="3100"/>
              </a:lnSpc>
            </a:pPr>
            <a:r>
              <a:rPr lang="es-CL" sz="2800" b="1" dirty="0" smtClean="0">
                <a:solidFill>
                  <a:srgbClr val="FFFF00"/>
                </a:solidFill>
              </a:rPr>
              <a:t>Determinar </a:t>
            </a:r>
            <a:r>
              <a:rPr lang="es-CL" sz="2800" b="1" dirty="0">
                <a:solidFill>
                  <a:srgbClr val="FFFF00"/>
                </a:solidFill>
              </a:rPr>
              <a:t>distancias y demarcaciones de seguridad. </a:t>
            </a:r>
          </a:p>
          <a:p>
            <a:pPr>
              <a:lnSpc>
                <a:spcPts val="3100"/>
              </a:lnSpc>
            </a:pPr>
            <a:r>
              <a:rPr lang="es-CL" sz="2800" b="1" dirty="0" smtClean="0">
                <a:solidFill>
                  <a:srgbClr val="FFFF00"/>
                </a:solidFill>
              </a:rPr>
              <a:t>Seleccionar punto </a:t>
            </a:r>
            <a:r>
              <a:rPr lang="es-CL" sz="2800" b="1" dirty="0">
                <a:solidFill>
                  <a:srgbClr val="FFFF00"/>
                </a:solidFill>
              </a:rPr>
              <a:t>de fondeo </a:t>
            </a:r>
            <a:r>
              <a:rPr lang="es-CL" sz="2800" b="1" dirty="0" smtClean="0">
                <a:solidFill>
                  <a:srgbClr val="FFFF00"/>
                </a:solidFill>
              </a:rPr>
              <a:t>alternativo en </a:t>
            </a:r>
            <a:r>
              <a:rPr lang="es-CL" sz="2800" b="1" dirty="0">
                <a:solidFill>
                  <a:srgbClr val="FFFF00"/>
                </a:solidFill>
              </a:rPr>
              <a:t>las cercanías</a:t>
            </a:r>
            <a:r>
              <a:rPr lang="es-CL" sz="2800" b="1" dirty="0" smtClean="0">
                <a:solidFill>
                  <a:srgbClr val="FFFF00"/>
                </a:solidFill>
              </a:rPr>
              <a:t>.</a:t>
            </a:r>
            <a:endParaRPr lang="es-CL" sz="2800" b="1" dirty="0">
              <a:solidFill>
                <a:srgbClr val="FFFF00"/>
              </a:solidFill>
            </a:endParaRPr>
          </a:p>
          <a:p>
            <a:pPr>
              <a:lnSpc>
                <a:spcPts val="3100"/>
              </a:lnSpc>
            </a:pPr>
            <a:r>
              <a:rPr lang="es-CL" sz="2800" b="1" dirty="0" smtClean="0">
                <a:solidFill>
                  <a:srgbClr val="FFFF00"/>
                </a:solidFill>
              </a:rPr>
              <a:t>Definir quien gobierna.	Probar gobierno.</a:t>
            </a:r>
            <a:endParaRPr lang="es-CL" sz="2800" b="1" dirty="0">
              <a:solidFill>
                <a:srgbClr val="FFFF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5434" y="1784350"/>
            <a:ext cx="2428566" cy="1500888"/>
          </a:xfrm>
          <a:prstGeom prst="rect">
            <a:avLst/>
          </a:prstGeom>
        </p:spPr>
      </p:pic>
      <p:pic>
        <p:nvPicPr>
          <p:cNvPr id="1070" name="Picture 46" descr="http://diccionario-nautico.com.ar/img/luces-y-marcas/r27_3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1545" y="3386379"/>
            <a:ext cx="2442455" cy="15094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876825734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75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750"/>
                                        <p:tgtEl>
                                          <p:spTgt spid="1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75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75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75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750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 txBox="1">
            <a:spLocks/>
          </p:cNvSpPr>
          <p:nvPr/>
        </p:nvSpPr>
        <p:spPr>
          <a:xfrm>
            <a:off x="685593" y="8620"/>
            <a:ext cx="7772400" cy="6300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8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GOBIERNO CON LAS MÁQUINAS</a:t>
            </a:r>
          </a:p>
        </p:txBody>
      </p:sp>
      <p:sp>
        <p:nvSpPr>
          <p:cNvPr id="8" name="1 Título"/>
          <p:cNvSpPr txBox="1">
            <a:spLocks/>
          </p:cNvSpPr>
          <p:nvPr/>
        </p:nvSpPr>
        <p:spPr>
          <a:xfrm>
            <a:off x="143399" y="683695"/>
            <a:ext cx="8865985" cy="5850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1436688" indent="-1436688" algn="just"/>
            <a:r>
              <a:rPr lang="es-CL" sz="2800" b="1" dirty="0" smtClean="0">
                <a:solidFill>
                  <a:srgbClr val="FFFF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ALGUNAS CONSIDERACIONES</a:t>
            </a:r>
            <a:r>
              <a:rPr lang="es-CL" sz="2800" dirty="0" smtClean="0">
                <a:solidFill>
                  <a:srgbClr val="FFFF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:</a:t>
            </a:r>
            <a:endParaRPr lang="es-CL" sz="2800" dirty="0">
              <a:solidFill>
                <a:srgbClr val="FFFF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5126" name="Picture 6" descr="Resultado de imagen de HELICES de un buq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0639" y="3564015"/>
            <a:ext cx="2841059" cy="310534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 Título"/>
          <p:cNvSpPr txBox="1">
            <a:spLocks/>
          </p:cNvSpPr>
          <p:nvPr/>
        </p:nvSpPr>
        <p:spPr>
          <a:xfrm>
            <a:off x="5674471" y="1763815"/>
            <a:ext cx="2898029" cy="15751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lnSpc>
                <a:spcPct val="150000"/>
              </a:lnSpc>
            </a:pPr>
            <a:r>
              <a:rPr lang="es-CL" sz="2400" b="1" dirty="0" smtClean="0">
                <a:solidFill>
                  <a:srgbClr val="FFFF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POR STAND </a:t>
            </a:r>
            <a:r>
              <a:rPr lang="es-CL" sz="2400" b="1" dirty="0" err="1" smtClean="0">
                <a:solidFill>
                  <a:srgbClr val="FFFF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BY</a:t>
            </a:r>
            <a:endParaRPr lang="es-CL" sz="2400" b="1" dirty="0" smtClean="0">
              <a:solidFill>
                <a:srgbClr val="FFFF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s-CL" sz="2400" b="1" dirty="0" smtClean="0">
                <a:solidFill>
                  <a:srgbClr val="FFFF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POR PASO</a:t>
            </a:r>
          </a:p>
          <a:p>
            <a:pPr algn="ctr">
              <a:lnSpc>
                <a:spcPct val="150000"/>
              </a:lnSpc>
            </a:pPr>
            <a:r>
              <a:rPr lang="es-CL" sz="2400" b="1" dirty="0" smtClean="0">
                <a:solidFill>
                  <a:srgbClr val="FFFF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POR RPM</a:t>
            </a:r>
            <a:endParaRPr lang="es-CL" sz="2400" b="1" dirty="0">
              <a:solidFill>
                <a:srgbClr val="FFFF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7" name="1 Título"/>
          <p:cNvSpPr txBox="1">
            <a:spLocks/>
          </p:cNvSpPr>
          <p:nvPr/>
        </p:nvSpPr>
        <p:spPr>
          <a:xfrm>
            <a:off x="311150" y="4914165"/>
            <a:ext cx="4616450" cy="15751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lnSpc>
                <a:spcPct val="150000"/>
              </a:lnSpc>
            </a:pPr>
            <a:r>
              <a:rPr lang="es-CL" sz="2400" b="1" dirty="0" smtClean="0">
                <a:solidFill>
                  <a:srgbClr val="FFFF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NO REEMPLAZA AL TIMÓN</a:t>
            </a:r>
          </a:p>
          <a:p>
            <a:pPr algn="ctr">
              <a:lnSpc>
                <a:spcPct val="150000"/>
              </a:lnSpc>
            </a:pPr>
            <a:r>
              <a:rPr lang="es-CL" sz="2400" b="1" dirty="0" smtClean="0">
                <a:solidFill>
                  <a:srgbClr val="FFFF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NO LOGRA MISMO EFECTO</a:t>
            </a:r>
          </a:p>
          <a:p>
            <a:pPr algn="ctr">
              <a:lnSpc>
                <a:spcPct val="150000"/>
              </a:lnSpc>
            </a:pPr>
            <a:r>
              <a:rPr lang="es-CL" sz="2400" b="1" dirty="0" smtClean="0">
                <a:solidFill>
                  <a:srgbClr val="FFFF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FLEXIBLE EN </a:t>
            </a:r>
            <a:r>
              <a:rPr lang="es-CL" sz="2400" b="1" dirty="0" err="1" smtClean="0">
                <a:solidFill>
                  <a:srgbClr val="FFFF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GDOS</a:t>
            </a:r>
            <a:r>
              <a:rPr lang="es-CL" sz="2400" b="1" dirty="0" smtClean="0">
                <a:solidFill>
                  <a:srgbClr val="FFFF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. DE GOB.</a:t>
            </a:r>
            <a:endParaRPr lang="es-CL" sz="2400" b="1" dirty="0">
              <a:solidFill>
                <a:srgbClr val="FFFF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9" name="1 Título"/>
          <p:cNvSpPr txBox="1">
            <a:spLocks/>
          </p:cNvSpPr>
          <p:nvPr/>
        </p:nvSpPr>
        <p:spPr>
          <a:xfrm>
            <a:off x="116858" y="1729758"/>
            <a:ext cx="5210175" cy="27559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lnSpc>
                <a:spcPct val="150000"/>
              </a:lnSpc>
            </a:pPr>
            <a:r>
              <a:rPr lang="es-CL" sz="2400" b="1" dirty="0" smtClean="0">
                <a:solidFill>
                  <a:srgbClr val="FFFF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SIEMPRE DANDO AVANTE, MODIFICANDO UNA SOLA MÁQUINA CON MAYOR O MENOR VELOCIDAD;</a:t>
            </a:r>
          </a:p>
          <a:p>
            <a:pPr algn="ctr">
              <a:lnSpc>
                <a:spcPct val="150000"/>
              </a:lnSpc>
            </a:pPr>
            <a:r>
              <a:rPr lang="es-CL" sz="2400" b="1" dirty="0" smtClean="0">
                <a:solidFill>
                  <a:srgbClr val="FFFF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TENGA PACIENCIA….</a:t>
            </a:r>
            <a:endParaRPr lang="es-CL" sz="2400" b="1" dirty="0">
              <a:solidFill>
                <a:srgbClr val="FFFF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84822921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7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ESCUADRA"/>
          <p:cNvPicPr>
            <a:picLocks noChangeAspect="1" noChangeArrowheads="1"/>
          </p:cNvPicPr>
          <p:nvPr/>
        </p:nvPicPr>
        <p:blipFill>
          <a:blip r:embed="rId2">
            <a:lum bright="-50000" contrast="-36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56" y="-9089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1 Título"/>
          <p:cNvSpPr txBox="1">
            <a:spLocks/>
          </p:cNvSpPr>
          <p:nvPr/>
        </p:nvSpPr>
        <p:spPr>
          <a:xfrm>
            <a:off x="685593" y="22268"/>
            <a:ext cx="7772400" cy="6300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8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HOMBRE AL AGUA</a:t>
            </a:r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143399" y="683695"/>
            <a:ext cx="5688741" cy="58506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/>
          <a:p>
            <a:pPr marL="1436688" indent="-1436688" algn="just"/>
            <a:r>
              <a:rPr lang="es-CL" sz="2800" b="1" dirty="0" smtClean="0">
                <a:solidFill>
                  <a:srgbClr val="FFFF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ALGUNAS CONSIDERACIONES</a:t>
            </a:r>
            <a:r>
              <a:rPr lang="es-CL" sz="2800" dirty="0" smtClean="0">
                <a:solidFill>
                  <a:srgbClr val="FFFF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:</a:t>
            </a:r>
            <a:endParaRPr lang="es-CL" sz="2800" dirty="0">
              <a:solidFill>
                <a:srgbClr val="FFFF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7170" name="Picture 2" descr="http://3.bp.blogspot.com/-j4qi99yeEnc/TVwtBXdfD5I/AAAAAAAABtc/0qHHY9y9hFs/s1600/Maniobra%2Bhombre%2Bal%2Bagu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6313" y="1401178"/>
            <a:ext cx="3844800" cy="288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4.bp.blogspot.com/-rGAGaSmtVWY/TVws4vKTtPI/AAAAAAAABtU/AkziBxzJ8VY/s1600/Maniobra%2Bhombra%2Bal%2Bagu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408" y="1403775"/>
            <a:ext cx="3931200" cy="288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 Título"/>
          <p:cNvSpPr txBox="1">
            <a:spLocks/>
          </p:cNvSpPr>
          <p:nvPr/>
        </p:nvSpPr>
        <p:spPr>
          <a:xfrm>
            <a:off x="175158" y="4418790"/>
            <a:ext cx="4171817" cy="211555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CL" sz="2800" dirty="0" smtClean="0">
                <a:solidFill>
                  <a:srgbClr val="FFFF00"/>
                </a:solidFill>
              </a:rPr>
              <a:t>Mal tiempo.</a:t>
            </a:r>
          </a:p>
          <a:p>
            <a:pPr algn="ctr"/>
            <a:r>
              <a:rPr lang="es-CL" sz="2800" dirty="0" smtClean="0">
                <a:solidFill>
                  <a:srgbClr val="FFFF00"/>
                </a:solidFill>
              </a:rPr>
              <a:t>De noche.</a:t>
            </a:r>
          </a:p>
          <a:p>
            <a:pPr algn="ctr"/>
            <a:r>
              <a:rPr lang="es-CL" sz="2800" dirty="0" smtClean="0">
                <a:solidFill>
                  <a:srgbClr val="FFFF00"/>
                </a:solidFill>
              </a:rPr>
              <a:t>Pasa por el </a:t>
            </a:r>
            <a:r>
              <a:rPr lang="es-CL" sz="2800" dirty="0" err="1" smtClean="0">
                <a:solidFill>
                  <a:srgbClr val="FFFF00"/>
                </a:solidFill>
              </a:rPr>
              <a:t>track</a:t>
            </a:r>
            <a:r>
              <a:rPr lang="es-CL" sz="2800" dirty="0" smtClean="0">
                <a:solidFill>
                  <a:srgbClr val="FFFF00"/>
                </a:solidFill>
              </a:rPr>
              <a:t> anterior.</a:t>
            </a:r>
          </a:p>
          <a:p>
            <a:pPr algn="ctr"/>
            <a:r>
              <a:rPr lang="es-CL" sz="2800" b="1" u="sng" dirty="0" smtClean="0">
                <a:solidFill>
                  <a:srgbClr val="FFFF00"/>
                </a:solidFill>
              </a:rPr>
              <a:t>Pierde de vista al hombre.</a:t>
            </a:r>
          </a:p>
        </p:txBody>
      </p:sp>
      <p:sp>
        <p:nvSpPr>
          <p:cNvPr id="12" name="1 Título"/>
          <p:cNvSpPr txBox="1">
            <a:spLocks/>
          </p:cNvSpPr>
          <p:nvPr/>
        </p:nvSpPr>
        <p:spPr>
          <a:xfrm>
            <a:off x="4810673" y="4419110"/>
            <a:ext cx="4171817" cy="211555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CL" sz="2800" dirty="0" smtClean="0">
                <a:solidFill>
                  <a:srgbClr val="FFFF00"/>
                </a:solidFill>
              </a:rPr>
              <a:t>Buen tiempo.</a:t>
            </a:r>
          </a:p>
          <a:p>
            <a:pPr algn="ctr"/>
            <a:r>
              <a:rPr lang="es-CL" sz="2800" dirty="0" smtClean="0">
                <a:solidFill>
                  <a:srgbClr val="FFFF00"/>
                </a:solidFill>
              </a:rPr>
              <a:t>De día.</a:t>
            </a:r>
          </a:p>
          <a:p>
            <a:pPr algn="ctr"/>
            <a:r>
              <a:rPr lang="es-CL" sz="2800" b="1" u="sng" dirty="0" smtClean="0">
                <a:solidFill>
                  <a:srgbClr val="FFFF00"/>
                </a:solidFill>
              </a:rPr>
              <a:t>Mantiene en visual al hombre, más rápida.</a:t>
            </a:r>
          </a:p>
        </p:txBody>
      </p:sp>
    </p:spTree>
    <p:extLst>
      <p:ext uri="{BB962C8B-B14F-4D97-AF65-F5344CB8AC3E}">
        <p14:creationId xmlns="" xmlns:p14="http://schemas.microsoft.com/office/powerpoint/2010/main" val="818394352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ESCUADRA"/>
          <p:cNvPicPr>
            <a:picLocks noChangeAspect="1" noChangeArrowheads="1"/>
          </p:cNvPicPr>
          <p:nvPr/>
        </p:nvPicPr>
        <p:blipFill>
          <a:blip r:embed="rId2">
            <a:lum bright="-50000" contrast="-36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56" y="-9089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1 Título"/>
          <p:cNvSpPr txBox="1">
            <a:spLocks/>
          </p:cNvSpPr>
          <p:nvPr/>
        </p:nvSpPr>
        <p:spPr>
          <a:xfrm>
            <a:off x="685593" y="22268"/>
            <a:ext cx="7772400" cy="6300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8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HOMBRE AL AGUA (ALT)</a:t>
            </a:r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143399" y="683695"/>
            <a:ext cx="5688741" cy="58506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/>
          <a:p>
            <a:pPr marL="1436688" indent="-1436688" algn="just"/>
            <a:r>
              <a:rPr lang="es-CL" sz="2800" b="1" dirty="0" smtClean="0">
                <a:solidFill>
                  <a:srgbClr val="FFFF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ALGUNAS CONSIDERACIONES</a:t>
            </a:r>
            <a:r>
              <a:rPr lang="es-CL" sz="2800" dirty="0" smtClean="0">
                <a:solidFill>
                  <a:srgbClr val="FFFF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:</a:t>
            </a:r>
            <a:endParaRPr lang="es-CL" sz="2800" dirty="0">
              <a:solidFill>
                <a:srgbClr val="FFFF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7170" name="Picture 2" descr="http://3.bp.blogspot.com/-j4qi99yeEnc/TVwtBXdfD5I/AAAAAAAABtc/0qHHY9y9hFs/s1600/Maniobra%2Bhombre%2Bal%2Bagu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060" y="1401178"/>
            <a:ext cx="3844800" cy="288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 Título"/>
          <p:cNvSpPr txBox="1">
            <a:spLocks/>
          </p:cNvSpPr>
          <p:nvPr/>
        </p:nvSpPr>
        <p:spPr>
          <a:xfrm>
            <a:off x="116748" y="4419110"/>
            <a:ext cx="4186237" cy="211555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CL" sz="2800" dirty="0" smtClean="0">
                <a:solidFill>
                  <a:srgbClr val="FFFF00"/>
                </a:solidFill>
              </a:rPr>
              <a:t>Banda del bote de rescate.</a:t>
            </a:r>
          </a:p>
          <a:p>
            <a:pPr algn="ctr"/>
            <a:r>
              <a:rPr lang="es-CL" sz="2800" dirty="0" smtClean="0">
                <a:solidFill>
                  <a:srgbClr val="FFFF00"/>
                </a:solidFill>
              </a:rPr>
              <a:t>De día.</a:t>
            </a:r>
          </a:p>
          <a:p>
            <a:pPr algn="ctr"/>
            <a:r>
              <a:rPr lang="es-CL" sz="2800" b="1" u="sng" dirty="0" smtClean="0">
                <a:solidFill>
                  <a:srgbClr val="FFFF00"/>
                </a:solidFill>
              </a:rPr>
              <a:t>Forma un sector de calma para arriar el bote y recoger al hombre.</a:t>
            </a:r>
          </a:p>
        </p:txBody>
      </p:sp>
      <p:sp>
        <p:nvSpPr>
          <p:cNvPr id="9" name="1 Título"/>
          <p:cNvSpPr txBox="1">
            <a:spLocks/>
          </p:cNvSpPr>
          <p:nvPr/>
        </p:nvSpPr>
        <p:spPr>
          <a:xfrm>
            <a:off x="4564063" y="4420755"/>
            <a:ext cx="4186237" cy="211555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CL" sz="2800" dirty="0" smtClean="0">
                <a:solidFill>
                  <a:srgbClr val="FFFF00"/>
                </a:solidFill>
              </a:rPr>
              <a:t>Aguas interiores, canal estrecho.</a:t>
            </a:r>
          </a:p>
          <a:p>
            <a:pPr algn="ctr"/>
            <a:r>
              <a:rPr lang="es-CL" sz="2800" dirty="0" smtClean="0">
                <a:solidFill>
                  <a:srgbClr val="FFFF00"/>
                </a:solidFill>
              </a:rPr>
              <a:t>De día y noche.</a:t>
            </a:r>
          </a:p>
          <a:p>
            <a:pPr algn="ctr"/>
            <a:r>
              <a:rPr lang="es-CL" sz="2800" b="1" u="sng" dirty="0" smtClean="0">
                <a:solidFill>
                  <a:srgbClr val="FFFF00"/>
                </a:solidFill>
              </a:rPr>
              <a:t>Arriar el bote y recoger al hombre.</a:t>
            </a:r>
          </a:p>
        </p:txBody>
      </p:sp>
      <p:grpSp>
        <p:nvGrpSpPr>
          <p:cNvPr id="14" name="Grupo 1"/>
          <p:cNvGrpSpPr/>
          <p:nvPr/>
        </p:nvGrpSpPr>
        <p:grpSpPr>
          <a:xfrm>
            <a:off x="6083300" y="1606550"/>
            <a:ext cx="1066535" cy="2630488"/>
            <a:chOff x="3881706" y="3535388"/>
            <a:chExt cx="1066535" cy="2630488"/>
          </a:xfrm>
        </p:grpSpPr>
        <p:sp>
          <p:nvSpPr>
            <p:cNvPr id="15" name="Freeform 51"/>
            <p:cNvSpPr>
              <a:spLocks/>
            </p:cNvSpPr>
            <p:nvPr/>
          </p:nvSpPr>
          <p:spPr bwMode="auto">
            <a:xfrm>
              <a:off x="3949703" y="3535388"/>
              <a:ext cx="998538" cy="2630488"/>
            </a:xfrm>
            <a:custGeom>
              <a:avLst/>
              <a:gdLst>
                <a:gd name="T0" fmla="*/ 817 w 817"/>
                <a:gd name="T1" fmla="*/ 1679 h 1679"/>
                <a:gd name="T2" fmla="*/ 726 w 817"/>
                <a:gd name="T3" fmla="*/ 771 h 1679"/>
                <a:gd name="T4" fmla="*/ 272 w 817"/>
                <a:gd name="T5" fmla="*/ 136 h 1679"/>
                <a:gd name="T6" fmla="*/ 0 w 817"/>
                <a:gd name="T7" fmla="*/ 0 h 1679"/>
                <a:gd name="connsiteX0" fmla="*/ 629 w 629"/>
                <a:gd name="connsiteY0" fmla="*/ 1657 h 1657"/>
                <a:gd name="connsiteX1" fmla="*/ 538 w 629"/>
                <a:gd name="connsiteY1" fmla="*/ 749 h 1657"/>
                <a:gd name="connsiteX2" fmla="*/ 84 w 629"/>
                <a:gd name="connsiteY2" fmla="*/ 114 h 1657"/>
                <a:gd name="connsiteX3" fmla="*/ 32 w 629"/>
                <a:gd name="connsiteY3" fmla="*/ 66 h 1657"/>
                <a:gd name="connsiteX0" fmla="*/ 629 w 629"/>
                <a:gd name="connsiteY0" fmla="*/ 1657 h 1657"/>
                <a:gd name="connsiteX1" fmla="*/ 538 w 629"/>
                <a:gd name="connsiteY1" fmla="*/ 749 h 1657"/>
                <a:gd name="connsiteX2" fmla="*/ 84 w 629"/>
                <a:gd name="connsiteY2" fmla="*/ 114 h 1657"/>
                <a:gd name="connsiteX3" fmla="*/ 32 w 629"/>
                <a:gd name="connsiteY3" fmla="*/ 66 h 1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9" h="1657">
                  <a:moveTo>
                    <a:pt x="629" y="1657"/>
                  </a:moveTo>
                  <a:cubicBezTo>
                    <a:pt x="629" y="1331"/>
                    <a:pt x="629" y="1006"/>
                    <a:pt x="538" y="749"/>
                  </a:cubicBezTo>
                  <a:cubicBezTo>
                    <a:pt x="447" y="492"/>
                    <a:pt x="168" y="228"/>
                    <a:pt x="84" y="114"/>
                  </a:cubicBezTo>
                  <a:cubicBezTo>
                    <a:pt x="0" y="0"/>
                    <a:pt x="97" y="125"/>
                    <a:pt x="32" y="66"/>
                  </a:cubicBezTo>
                </a:path>
              </a:pathLst>
            </a:custGeom>
            <a:noFill/>
            <a:ln w="38100" cmpd="sng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6" name="AutoShape 46"/>
            <p:cNvSpPr>
              <a:spLocks noChangeArrowheads="1"/>
            </p:cNvSpPr>
            <p:nvPr/>
          </p:nvSpPr>
          <p:spPr bwMode="auto">
            <a:xfrm rot="13073108">
              <a:off x="3881706" y="3624807"/>
              <a:ext cx="280988" cy="93663"/>
            </a:xfrm>
            <a:prstGeom prst="homePlate">
              <a:avLst>
                <a:gd name="adj" fmla="val 91222"/>
              </a:avLst>
            </a:prstGeom>
            <a:solidFill>
              <a:srgbClr val="020268"/>
            </a:solidFill>
            <a:ln w="38100">
              <a:solidFill>
                <a:srgbClr val="FFF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26" name="Freeform 51"/>
          <p:cNvSpPr>
            <a:spLocks/>
          </p:cNvSpPr>
          <p:nvPr/>
        </p:nvSpPr>
        <p:spPr bwMode="auto">
          <a:xfrm rot="493219">
            <a:off x="6196827" y="1867229"/>
            <a:ext cx="998538" cy="1925638"/>
          </a:xfrm>
          <a:custGeom>
            <a:avLst/>
            <a:gdLst>
              <a:gd name="T0" fmla="*/ 817 w 817"/>
              <a:gd name="T1" fmla="*/ 1679 h 1679"/>
              <a:gd name="T2" fmla="*/ 726 w 817"/>
              <a:gd name="T3" fmla="*/ 771 h 1679"/>
              <a:gd name="T4" fmla="*/ 272 w 817"/>
              <a:gd name="T5" fmla="*/ 136 h 1679"/>
              <a:gd name="T6" fmla="*/ 0 w 817"/>
              <a:gd name="T7" fmla="*/ 0 h 1679"/>
              <a:gd name="connsiteX0" fmla="*/ 629 w 629"/>
              <a:gd name="connsiteY0" fmla="*/ 1657 h 1657"/>
              <a:gd name="connsiteX1" fmla="*/ 538 w 629"/>
              <a:gd name="connsiteY1" fmla="*/ 749 h 1657"/>
              <a:gd name="connsiteX2" fmla="*/ 84 w 629"/>
              <a:gd name="connsiteY2" fmla="*/ 114 h 1657"/>
              <a:gd name="connsiteX3" fmla="*/ 32 w 629"/>
              <a:gd name="connsiteY3" fmla="*/ 66 h 1657"/>
              <a:gd name="connsiteX0" fmla="*/ 629 w 629"/>
              <a:gd name="connsiteY0" fmla="*/ 1657 h 1657"/>
              <a:gd name="connsiteX1" fmla="*/ 538 w 629"/>
              <a:gd name="connsiteY1" fmla="*/ 749 h 1657"/>
              <a:gd name="connsiteX2" fmla="*/ 84 w 629"/>
              <a:gd name="connsiteY2" fmla="*/ 114 h 1657"/>
              <a:gd name="connsiteX3" fmla="*/ 32 w 629"/>
              <a:gd name="connsiteY3" fmla="*/ 66 h 1657"/>
              <a:gd name="connsiteX0" fmla="*/ 629 w 629"/>
              <a:gd name="connsiteY0" fmla="*/ 1213 h 1213"/>
              <a:gd name="connsiteX1" fmla="*/ 538 w 629"/>
              <a:gd name="connsiteY1" fmla="*/ 749 h 1213"/>
              <a:gd name="connsiteX2" fmla="*/ 84 w 629"/>
              <a:gd name="connsiteY2" fmla="*/ 114 h 1213"/>
              <a:gd name="connsiteX3" fmla="*/ 32 w 629"/>
              <a:gd name="connsiteY3" fmla="*/ 66 h 1213"/>
              <a:gd name="connsiteX0" fmla="*/ 629 w 629"/>
              <a:gd name="connsiteY0" fmla="*/ 1213 h 1213"/>
              <a:gd name="connsiteX1" fmla="*/ 538 w 629"/>
              <a:gd name="connsiteY1" fmla="*/ 749 h 1213"/>
              <a:gd name="connsiteX2" fmla="*/ 84 w 629"/>
              <a:gd name="connsiteY2" fmla="*/ 114 h 1213"/>
              <a:gd name="connsiteX3" fmla="*/ 32 w 629"/>
              <a:gd name="connsiteY3" fmla="*/ 66 h 1213"/>
              <a:gd name="connsiteX0" fmla="*/ 629 w 629"/>
              <a:gd name="connsiteY0" fmla="*/ 1213 h 1213"/>
              <a:gd name="connsiteX1" fmla="*/ 538 w 629"/>
              <a:gd name="connsiteY1" fmla="*/ 749 h 1213"/>
              <a:gd name="connsiteX2" fmla="*/ 84 w 629"/>
              <a:gd name="connsiteY2" fmla="*/ 114 h 1213"/>
              <a:gd name="connsiteX3" fmla="*/ 32 w 629"/>
              <a:gd name="connsiteY3" fmla="*/ 66 h 12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9" h="1213">
                <a:moveTo>
                  <a:pt x="629" y="1213"/>
                </a:moveTo>
                <a:cubicBezTo>
                  <a:pt x="571" y="880"/>
                  <a:pt x="608" y="957"/>
                  <a:pt x="538" y="749"/>
                </a:cubicBezTo>
                <a:cubicBezTo>
                  <a:pt x="447" y="566"/>
                  <a:pt x="168" y="228"/>
                  <a:pt x="84" y="114"/>
                </a:cubicBezTo>
                <a:cubicBezTo>
                  <a:pt x="0" y="0"/>
                  <a:pt x="97" y="125"/>
                  <a:pt x="32" y="66"/>
                </a:cubicBezTo>
              </a:path>
            </a:pathLst>
          </a:custGeom>
          <a:noFill/>
          <a:ln w="38100" cmpd="sng">
            <a:solidFill>
              <a:srgbClr val="FFFF00"/>
            </a:solidFill>
            <a:prstDash val="dash"/>
            <a:round/>
            <a:headEnd type="arrow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7" name="26 Forma libre"/>
          <p:cNvSpPr/>
          <p:nvPr/>
        </p:nvSpPr>
        <p:spPr>
          <a:xfrm rot="461567">
            <a:off x="5213445" y="1487606"/>
            <a:ext cx="580030" cy="2661313"/>
          </a:xfrm>
          <a:custGeom>
            <a:avLst/>
            <a:gdLst>
              <a:gd name="connsiteX0" fmla="*/ 0 w 580030"/>
              <a:gd name="connsiteY0" fmla="*/ 0 h 2661313"/>
              <a:gd name="connsiteX1" fmla="*/ 300251 w 580030"/>
              <a:gd name="connsiteY1" fmla="*/ 627797 h 2661313"/>
              <a:gd name="connsiteX2" fmla="*/ 286603 w 580030"/>
              <a:gd name="connsiteY2" fmla="*/ 1473958 h 2661313"/>
              <a:gd name="connsiteX3" fmla="*/ 313898 w 580030"/>
              <a:gd name="connsiteY3" fmla="*/ 2074460 h 2661313"/>
              <a:gd name="connsiteX4" fmla="*/ 573206 w 580030"/>
              <a:gd name="connsiteY4" fmla="*/ 2306472 h 2661313"/>
              <a:gd name="connsiteX5" fmla="*/ 354842 w 580030"/>
              <a:gd name="connsiteY5" fmla="*/ 2661313 h 2661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80030" h="2661313">
                <a:moveTo>
                  <a:pt x="0" y="0"/>
                </a:moveTo>
                <a:cubicBezTo>
                  <a:pt x="126242" y="191068"/>
                  <a:pt x="252484" y="382137"/>
                  <a:pt x="300251" y="627797"/>
                </a:cubicBezTo>
                <a:cubicBezTo>
                  <a:pt x="348018" y="873457"/>
                  <a:pt x="284329" y="1232848"/>
                  <a:pt x="286603" y="1473958"/>
                </a:cubicBezTo>
                <a:cubicBezTo>
                  <a:pt x="288877" y="1715068"/>
                  <a:pt x="266131" y="1935708"/>
                  <a:pt x="313898" y="2074460"/>
                </a:cubicBezTo>
                <a:cubicBezTo>
                  <a:pt x="361665" y="2213212"/>
                  <a:pt x="566382" y="2208663"/>
                  <a:pt x="573206" y="2306472"/>
                </a:cubicBezTo>
                <a:cubicBezTo>
                  <a:pt x="580030" y="2404281"/>
                  <a:pt x="467436" y="2532797"/>
                  <a:pt x="354842" y="2661313"/>
                </a:cubicBezTo>
              </a:path>
            </a:pathLst>
          </a:custGeom>
          <a:solidFill>
            <a:schemeClr val="accent6">
              <a:lumMod val="5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Forma libre"/>
          <p:cNvSpPr/>
          <p:nvPr/>
        </p:nvSpPr>
        <p:spPr>
          <a:xfrm rot="20985497" flipH="1">
            <a:off x="7732080" y="1566831"/>
            <a:ext cx="752075" cy="2661313"/>
          </a:xfrm>
          <a:custGeom>
            <a:avLst/>
            <a:gdLst>
              <a:gd name="connsiteX0" fmla="*/ 0 w 580030"/>
              <a:gd name="connsiteY0" fmla="*/ 0 h 2661313"/>
              <a:gd name="connsiteX1" fmla="*/ 300251 w 580030"/>
              <a:gd name="connsiteY1" fmla="*/ 627797 h 2661313"/>
              <a:gd name="connsiteX2" fmla="*/ 286603 w 580030"/>
              <a:gd name="connsiteY2" fmla="*/ 1473958 h 2661313"/>
              <a:gd name="connsiteX3" fmla="*/ 313898 w 580030"/>
              <a:gd name="connsiteY3" fmla="*/ 2074460 h 2661313"/>
              <a:gd name="connsiteX4" fmla="*/ 573206 w 580030"/>
              <a:gd name="connsiteY4" fmla="*/ 2306472 h 2661313"/>
              <a:gd name="connsiteX5" fmla="*/ 354842 w 580030"/>
              <a:gd name="connsiteY5" fmla="*/ 2661313 h 2661313"/>
              <a:gd name="connsiteX0" fmla="*/ 0 w 580030"/>
              <a:gd name="connsiteY0" fmla="*/ 0 h 2661313"/>
              <a:gd name="connsiteX1" fmla="*/ 300251 w 580030"/>
              <a:gd name="connsiteY1" fmla="*/ 627797 h 2661313"/>
              <a:gd name="connsiteX2" fmla="*/ 417322 w 580030"/>
              <a:gd name="connsiteY2" fmla="*/ 1605110 h 2661313"/>
              <a:gd name="connsiteX3" fmla="*/ 313898 w 580030"/>
              <a:gd name="connsiteY3" fmla="*/ 2074460 h 2661313"/>
              <a:gd name="connsiteX4" fmla="*/ 573206 w 580030"/>
              <a:gd name="connsiteY4" fmla="*/ 2306472 h 2661313"/>
              <a:gd name="connsiteX5" fmla="*/ 354842 w 580030"/>
              <a:gd name="connsiteY5" fmla="*/ 2661313 h 2661313"/>
              <a:gd name="connsiteX0" fmla="*/ 0 w 613366"/>
              <a:gd name="connsiteY0" fmla="*/ 0 h 2661313"/>
              <a:gd name="connsiteX1" fmla="*/ 300251 w 613366"/>
              <a:gd name="connsiteY1" fmla="*/ 627797 h 2661313"/>
              <a:gd name="connsiteX2" fmla="*/ 417322 w 613366"/>
              <a:gd name="connsiteY2" fmla="*/ 1605110 h 2661313"/>
              <a:gd name="connsiteX3" fmla="*/ 587385 w 613366"/>
              <a:gd name="connsiteY3" fmla="*/ 1981193 h 2661313"/>
              <a:gd name="connsiteX4" fmla="*/ 573206 w 613366"/>
              <a:gd name="connsiteY4" fmla="*/ 2306472 h 2661313"/>
              <a:gd name="connsiteX5" fmla="*/ 354842 w 613366"/>
              <a:gd name="connsiteY5" fmla="*/ 2661313 h 2661313"/>
              <a:gd name="connsiteX0" fmla="*/ 0 w 613366"/>
              <a:gd name="connsiteY0" fmla="*/ 0 h 2661313"/>
              <a:gd name="connsiteX1" fmla="*/ 409876 w 613366"/>
              <a:gd name="connsiteY1" fmla="*/ 440401 h 2661313"/>
              <a:gd name="connsiteX2" fmla="*/ 417322 w 613366"/>
              <a:gd name="connsiteY2" fmla="*/ 1605110 h 2661313"/>
              <a:gd name="connsiteX3" fmla="*/ 587385 w 613366"/>
              <a:gd name="connsiteY3" fmla="*/ 1981193 h 2661313"/>
              <a:gd name="connsiteX4" fmla="*/ 573206 w 613366"/>
              <a:gd name="connsiteY4" fmla="*/ 2306472 h 2661313"/>
              <a:gd name="connsiteX5" fmla="*/ 354842 w 613366"/>
              <a:gd name="connsiteY5" fmla="*/ 2661313 h 2661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3366" h="2661313">
                <a:moveTo>
                  <a:pt x="0" y="0"/>
                </a:moveTo>
                <a:cubicBezTo>
                  <a:pt x="126242" y="191068"/>
                  <a:pt x="340322" y="172883"/>
                  <a:pt x="409876" y="440401"/>
                </a:cubicBezTo>
                <a:cubicBezTo>
                  <a:pt x="479430" y="707919"/>
                  <a:pt x="387737" y="1348311"/>
                  <a:pt x="417322" y="1605110"/>
                </a:cubicBezTo>
                <a:cubicBezTo>
                  <a:pt x="446907" y="1861909"/>
                  <a:pt x="561404" y="1864299"/>
                  <a:pt x="587385" y="1981193"/>
                </a:cubicBezTo>
                <a:cubicBezTo>
                  <a:pt x="613366" y="2098087"/>
                  <a:pt x="611963" y="2193119"/>
                  <a:pt x="573206" y="2306472"/>
                </a:cubicBezTo>
                <a:cubicBezTo>
                  <a:pt x="534449" y="2419825"/>
                  <a:pt x="467436" y="2532797"/>
                  <a:pt x="354842" y="2661313"/>
                </a:cubicBezTo>
              </a:path>
            </a:pathLst>
          </a:custGeom>
          <a:solidFill>
            <a:schemeClr val="accent6">
              <a:lumMod val="5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Forma libre"/>
          <p:cNvSpPr/>
          <p:nvPr/>
        </p:nvSpPr>
        <p:spPr>
          <a:xfrm rot="554542">
            <a:off x="5401100" y="1476230"/>
            <a:ext cx="716508" cy="2647666"/>
          </a:xfrm>
          <a:custGeom>
            <a:avLst/>
            <a:gdLst>
              <a:gd name="connsiteX0" fmla="*/ 0 w 580030"/>
              <a:gd name="connsiteY0" fmla="*/ 0 h 2661313"/>
              <a:gd name="connsiteX1" fmla="*/ 300251 w 580030"/>
              <a:gd name="connsiteY1" fmla="*/ 627797 h 2661313"/>
              <a:gd name="connsiteX2" fmla="*/ 286603 w 580030"/>
              <a:gd name="connsiteY2" fmla="*/ 1473958 h 2661313"/>
              <a:gd name="connsiteX3" fmla="*/ 313898 w 580030"/>
              <a:gd name="connsiteY3" fmla="*/ 2074460 h 2661313"/>
              <a:gd name="connsiteX4" fmla="*/ 573206 w 580030"/>
              <a:gd name="connsiteY4" fmla="*/ 2306472 h 2661313"/>
              <a:gd name="connsiteX5" fmla="*/ 354842 w 580030"/>
              <a:gd name="connsiteY5" fmla="*/ 2661313 h 2661313"/>
              <a:gd name="connsiteX0" fmla="*/ 0 w 580030"/>
              <a:gd name="connsiteY0" fmla="*/ 0 h 2661313"/>
              <a:gd name="connsiteX1" fmla="*/ 300251 w 580030"/>
              <a:gd name="connsiteY1" fmla="*/ 627797 h 2661313"/>
              <a:gd name="connsiteX2" fmla="*/ 286603 w 580030"/>
              <a:gd name="connsiteY2" fmla="*/ 1473958 h 2661313"/>
              <a:gd name="connsiteX3" fmla="*/ 313898 w 580030"/>
              <a:gd name="connsiteY3" fmla="*/ 2074460 h 2661313"/>
              <a:gd name="connsiteX4" fmla="*/ 573206 w 580030"/>
              <a:gd name="connsiteY4" fmla="*/ 2306472 h 2661313"/>
              <a:gd name="connsiteX5" fmla="*/ 354842 w 580030"/>
              <a:gd name="connsiteY5" fmla="*/ 2661313 h 2661313"/>
              <a:gd name="connsiteX0" fmla="*/ 0 w 716508"/>
              <a:gd name="connsiteY0" fmla="*/ 0 h 2647666"/>
              <a:gd name="connsiteX1" fmla="*/ 436729 w 716508"/>
              <a:gd name="connsiteY1" fmla="*/ 614150 h 2647666"/>
              <a:gd name="connsiteX2" fmla="*/ 423081 w 716508"/>
              <a:gd name="connsiteY2" fmla="*/ 1460311 h 2647666"/>
              <a:gd name="connsiteX3" fmla="*/ 450376 w 716508"/>
              <a:gd name="connsiteY3" fmla="*/ 2060813 h 2647666"/>
              <a:gd name="connsiteX4" fmla="*/ 709684 w 716508"/>
              <a:gd name="connsiteY4" fmla="*/ 2292825 h 2647666"/>
              <a:gd name="connsiteX5" fmla="*/ 491320 w 716508"/>
              <a:gd name="connsiteY5" fmla="*/ 2647666 h 2647666"/>
              <a:gd name="connsiteX0" fmla="*/ 0 w 716508"/>
              <a:gd name="connsiteY0" fmla="*/ 0 h 2647666"/>
              <a:gd name="connsiteX1" fmla="*/ 436729 w 716508"/>
              <a:gd name="connsiteY1" fmla="*/ 931650 h 2647666"/>
              <a:gd name="connsiteX2" fmla="*/ 423081 w 716508"/>
              <a:gd name="connsiteY2" fmla="*/ 1460311 h 2647666"/>
              <a:gd name="connsiteX3" fmla="*/ 450376 w 716508"/>
              <a:gd name="connsiteY3" fmla="*/ 2060813 h 2647666"/>
              <a:gd name="connsiteX4" fmla="*/ 709684 w 716508"/>
              <a:gd name="connsiteY4" fmla="*/ 2292825 h 2647666"/>
              <a:gd name="connsiteX5" fmla="*/ 491320 w 716508"/>
              <a:gd name="connsiteY5" fmla="*/ 2647666 h 2647666"/>
              <a:gd name="connsiteX0" fmla="*/ 0 w 716508"/>
              <a:gd name="connsiteY0" fmla="*/ 0 h 2647666"/>
              <a:gd name="connsiteX1" fmla="*/ 436729 w 716508"/>
              <a:gd name="connsiteY1" fmla="*/ 931650 h 2647666"/>
              <a:gd name="connsiteX2" fmla="*/ 423081 w 716508"/>
              <a:gd name="connsiteY2" fmla="*/ 1460311 h 2647666"/>
              <a:gd name="connsiteX3" fmla="*/ 450376 w 716508"/>
              <a:gd name="connsiteY3" fmla="*/ 2060813 h 2647666"/>
              <a:gd name="connsiteX4" fmla="*/ 709684 w 716508"/>
              <a:gd name="connsiteY4" fmla="*/ 2121375 h 2647666"/>
              <a:gd name="connsiteX5" fmla="*/ 491320 w 716508"/>
              <a:gd name="connsiteY5" fmla="*/ 2647666 h 2647666"/>
              <a:gd name="connsiteX0" fmla="*/ 0 w 716508"/>
              <a:gd name="connsiteY0" fmla="*/ 0 h 2647666"/>
              <a:gd name="connsiteX1" fmla="*/ 436729 w 716508"/>
              <a:gd name="connsiteY1" fmla="*/ 931650 h 2647666"/>
              <a:gd name="connsiteX2" fmla="*/ 423081 w 716508"/>
              <a:gd name="connsiteY2" fmla="*/ 1460311 h 2647666"/>
              <a:gd name="connsiteX3" fmla="*/ 450376 w 716508"/>
              <a:gd name="connsiteY3" fmla="*/ 1667113 h 2647666"/>
              <a:gd name="connsiteX4" fmla="*/ 709684 w 716508"/>
              <a:gd name="connsiteY4" fmla="*/ 2121375 h 2647666"/>
              <a:gd name="connsiteX5" fmla="*/ 491320 w 716508"/>
              <a:gd name="connsiteY5" fmla="*/ 2647666 h 2647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6508" h="2647666">
                <a:moveTo>
                  <a:pt x="0" y="0"/>
                </a:moveTo>
                <a:cubicBezTo>
                  <a:pt x="126242" y="191068"/>
                  <a:pt x="366216" y="688265"/>
                  <a:pt x="436729" y="931650"/>
                </a:cubicBezTo>
                <a:cubicBezTo>
                  <a:pt x="507242" y="1175035"/>
                  <a:pt x="420807" y="1337734"/>
                  <a:pt x="423081" y="1460311"/>
                </a:cubicBezTo>
                <a:cubicBezTo>
                  <a:pt x="425355" y="1582888"/>
                  <a:pt x="402609" y="1556936"/>
                  <a:pt x="450376" y="1667113"/>
                </a:cubicBezTo>
                <a:cubicBezTo>
                  <a:pt x="498143" y="1777290"/>
                  <a:pt x="702860" y="1957950"/>
                  <a:pt x="709684" y="2121375"/>
                </a:cubicBezTo>
                <a:cubicBezTo>
                  <a:pt x="716508" y="2284801"/>
                  <a:pt x="603914" y="2519150"/>
                  <a:pt x="491320" y="2647666"/>
                </a:cubicBezTo>
              </a:path>
            </a:pathLst>
          </a:custGeom>
          <a:noFill/>
          <a:ln w="28575">
            <a:solidFill>
              <a:srgbClr val="FF00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Forma libre"/>
          <p:cNvSpPr/>
          <p:nvPr/>
        </p:nvSpPr>
        <p:spPr>
          <a:xfrm rot="314309">
            <a:off x="7404479" y="1625884"/>
            <a:ext cx="603914" cy="2647666"/>
          </a:xfrm>
          <a:custGeom>
            <a:avLst/>
            <a:gdLst>
              <a:gd name="connsiteX0" fmla="*/ 0 w 580030"/>
              <a:gd name="connsiteY0" fmla="*/ 0 h 2661313"/>
              <a:gd name="connsiteX1" fmla="*/ 300251 w 580030"/>
              <a:gd name="connsiteY1" fmla="*/ 627797 h 2661313"/>
              <a:gd name="connsiteX2" fmla="*/ 286603 w 580030"/>
              <a:gd name="connsiteY2" fmla="*/ 1473958 h 2661313"/>
              <a:gd name="connsiteX3" fmla="*/ 313898 w 580030"/>
              <a:gd name="connsiteY3" fmla="*/ 2074460 h 2661313"/>
              <a:gd name="connsiteX4" fmla="*/ 573206 w 580030"/>
              <a:gd name="connsiteY4" fmla="*/ 2306472 h 2661313"/>
              <a:gd name="connsiteX5" fmla="*/ 354842 w 580030"/>
              <a:gd name="connsiteY5" fmla="*/ 2661313 h 2661313"/>
              <a:gd name="connsiteX0" fmla="*/ 0 w 580030"/>
              <a:gd name="connsiteY0" fmla="*/ 0 h 2661313"/>
              <a:gd name="connsiteX1" fmla="*/ 300251 w 580030"/>
              <a:gd name="connsiteY1" fmla="*/ 627797 h 2661313"/>
              <a:gd name="connsiteX2" fmla="*/ 286603 w 580030"/>
              <a:gd name="connsiteY2" fmla="*/ 1473958 h 2661313"/>
              <a:gd name="connsiteX3" fmla="*/ 313898 w 580030"/>
              <a:gd name="connsiteY3" fmla="*/ 2074460 h 2661313"/>
              <a:gd name="connsiteX4" fmla="*/ 573206 w 580030"/>
              <a:gd name="connsiteY4" fmla="*/ 2306472 h 2661313"/>
              <a:gd name="connsiteX5" fmla="*/ 354842 w 580030"/>
              <a:gd name="connsiteY5" fmla="*/ 2661313 h 2661313"/>
              <a:gd name="connsiteX0" fmla="*/ 0 w 716508"/>
              <a:gd name="connsiteY0" fmla="*/ 0 h 2647666"/>
              <a:gd name="connsiteX1" fmla="*/ 436729 w 716508"/>
              <a:gd name="connsiteY1" fmla="*/ 614150 h 2647666"/>
              <a:gd name="connsiteX2" fmla="*/ 423081 w 716508"/>
              <a:gd name="connsiteY2" fmla="*/ 1460311 h 2647666"/>
              <a:gd name="connsiteX3" fmla="*/ 450376 w 716508"/>
              <a:gd name="connsiteY3" fmla="*/ 2060813 h 2647666"/>
              <a:gd name="connsiteX4" fmla="*/ 709684 w 716508"/>
              <a:gd name="connsiteY4" fmla="*/ 2292825 h 2647666"/>
              <a:gd name="connsiteX5" fmla="*/ 491320 w 716508"/>
              <a:gd name="connsiteY5" fmla="*/ 2647666 h 2647666"/>
              <a:gd name="connsiteX0" fmla="*/ 0 w 716508"/>
              <a:gd name="connsiteY0" fmla="*/ 0 h 2647666"/>
              <a:gd name="connsiteX1" fmla="*/ 436729 w 716508"/>
              <a:gd name="connsiteY1" fmla="*/ 931650 h 2647666"/>
              <a:gd name="connsiteX2" fmla="*/ 423081 w 716508"/>
              <a:gd name="connsiteY2" fmla="*/ 1460311 h 2647666"/>
              <a:gd name="connsiteX3" fmla="*/ 450376 w 716508"/>
              <a:gd name="connsiteY3" fmla="*/ 2060813 h 2647666"/>
              <a:gd name="connsiteX4" fmla="*/ 709684 w 716508"/>
              <a:gd name="connsiteY4" fmla="*/ 2292825 h 2647666"/>
              <a:gd name="connsiteX5" fmla="*/ 491320 w 716508"/>
              <a:gd name="connsiteY5" fmla="*/ 2647666 h 2647666"/>
              <a:gd name="connsiteX0" fmla="*/ 0 w 716508"/>
              <a:gd name="connsiteY0" fmla="*/ 0 h 2647666"/>
              <a:gd name="connsiteX1" fmla="*/ 436729 w 716508"/>
              <a:gd name="connsiteY1" fmla="*/ 931650 h 2647666"/>
              <a:gd name="connsiteX2" fmla="*/ 423081 w 716508"/>
              <a:gd name="connsiteY2" fmla="*/ 1460311 h 2647666"/>
              <a:gd name="connsiteX3" fmla="*/ 450376 w 716508"/>
              <a:gd name="connsiteY3" fmla="*/ 2060813 h 2647666"/>
              <a:gd name="connsiteX4" fmla="*/ 709684 w 716508"/>
              <a:gd name="connsiteY4" fmla="*/ 2121375 h 2647666"/>
              <a:gd name="connsiteX5" fmla="*/ 491320 w 716508"/>
              <a:gd name="connsiteY5" fmla="*/ 2647666 h 2647666"/>
              <a:gd name="connsiteX0" fmla="*/ 0 w 716508"/>
              <a:gd name="connsiteY0" fmla="*/ 0 h 2647666"/>
              <a:gd name="connsiteX1" fmla="*/ 436729 w 716508"/>
              <a:gd name="connsiteY1" fmla="*/ 931650 h 2647666"/>
              <a:gd name="connsiteX2" fmla="*/ 423081 w 716508"/>
              <a:gd name="connsiteY2" fmla="*/ 1460311 h 2647666"/>
              <a:gd name="connsiteX3" fmla="*/ 450376 w 716508"/>
              <a:gd name="connsiteY3" fmla="*/ 1667113 h 2647666"/>
              <a:gd name="connsiteX4" fmla="*/ 709684 w 716508"/>
              <a:gd name="connsiteY4" fmla="*/ 2121375 h 2647666"/>
              <a:gd name="connsiteX5" fmla="*/ 491320 w 716508"/>
              <a:gd name="connsiteY5" fmla="*/ 2647666 h 2647666"/>
              <a:gd name="connsiteX0" fmla="*/ 0 w 419645"/>
              <a:gd name="connsiteY0" fmla="*/ 0 h 2647666"/>
              <a:gd name="connsiteX1" fmla="*/ 139866 w 419645"/>
              <a:gd name="connsiteY1" fmla="*/ 931650 h 2647666"/>
              <a:gd name="connsiteX2" fmla="*/ 126218 w 419645"/>
              <a:gd name="connsiteY2" fmla="*/ 1460311 h 2647666"/>
              <a:gd name="connsiteX3" fmla="*/ 153513 w 419645"/>
              <a:gd name="connsiteY3" fmla="*/ 1667113 h 2647666"/>
              <a:gd name="connsiteX4" fmla="*/ 412821 w 419645"/>
              <a:gd name="connsiteY4" fmla="*/ 2121375 h 2647666"/>
              <a:gd name="connsiteX5" fmla="*/ 194457 w 419645"/>
              <a:gd name="connsiteY5" fmla="*/ 2647666 h 2647666"/>
              <a:gd name="connsiteX0" fmla="*/ 0 w 498143"/>
              <a:gd name="connsiteY0" fmla="*/ 0 h 2647666"/>
              <a:gd name="connsiteX1" fmla="*/ 139866 w 498143"/>
              <a:gd name="connsiteY1" fmla="*/ 931650 h 2647666"/>
              <a:gd name="connsiteX2" fmla="*/ 126218 w 498143"/>
              <a:gd name="connsiteY2" fmla="*/ 1460311 h 2647666"/>
              <a:gd name="connsiteX3" fmla="*/ 450376 w 498143"/>
              <a:gd name="connsiteY3" fmla="*/ 1406763 h 2647666"/>
              <a:gd name="connsiteX4" fmla="*/ 412821 w 498143"/>
              <a:gd name="connsiteY4" fmla="*/ 2121375 h 2647666"/>
              <a:gd name="connsiteX5" fmla="*/ 194457 w 498143"/>
              <a:gd name="connsiteY5" fmla="*/ 2647666 h 2647666"/>
              <a:gd name="connsiteX0" fmla="*/ 0 w 498143"/>
              <a:gd name="connsiteY0" fmla="*/ 0 h 2647666"/>
              <a:gd name="connsiteX1" fmla="*/ 139866 w 498143"/>
              <a:gd name="connsiteY1" fmla="*/ 931650 h 2647666"/>
              <a:gd name="connsiteX2" fmla="*/ 126218 w 498143"/>
              <a:gd name="connsiteY2" fmla="*/ 977711 h 2647666"/>
              <a:gd name="connsiteX3" fmla="*/ 450376 w 498143"/>
              <a:gd name="connsiteY3" fmla="*/ 1406763 h 2647666"/>
              <a:gd name="connsiteX4" fmla="*/ 412821 w 498143"/>
              <a:gd name="connsiteY4" fmla="*/ 2121375 h 2647666"/>
              <a:gd name="connsiteX5" fmla="*/ 194457 w 498143"/>
              <a:gd name="connsiteY5" fmla="*/ 2647666 h 2647666"/>
              <a:gd name="connsiteX0" fmla="*/ 0 w 498143"/>
              <a:gd name="connsiteY0" fmla="*/ 0 h 2647666"/>
              <a:gd name="connsiteX1" fmla="*/ 139866 w 498143"/>
              <a:gd name="connsiteY1" fmla="*/ 931650 h 2647666"/>
              <a:gd name="connsiteX2" fmla="*/ 126218 w 498143"/>
              <a:gd name="connsiteY2" fmla="*/ 977711 h 2647666"/>
              <a:gd name="connsiteX3" fmla="*/ 450376 w 498143"/>
              <a:gd name="connsiteY3" fmla="*/ 1406763 h 2647666"/>
              <a:gd name="connsiteX4" fmla="*/ 412821 w 498143"/>
              <a:gd name="connsiteY4" fmla="*/ 2121375 h 2647666"/>
              <a:gd name="connsiteX5" fmla="*/ 194457 w 498143"/>
              <a:gd name="connsiteY5" fmla="*/ 2647666 h 2647666"/>
              <a:gd name="connsiteX0" fmla="*/ 0 w 498143"/>
              <a:gd name="connsiteY0" fmla="*/ 0 h 2647666"/>
              <a:gd name="connsiteX1" fmla="*/ 139866 w 498143"/>
              <a:gd name="connsiteY1" fmla="*/ 931650 h 2647666"/>
              <a:gd name="connsiteX2" fmla="*/ 126218 w 498143"/>
              <a:gd name="connsiteY2" fmla="*/ 977711 h 2647666"/>
              <a:gd name="connsiteX3" fmla="*/ 450376 w 498143"/>
              <a:gd name="connsiteY3" fmla="*/ 1406763 h 2647666"/>
              <a:gd name="connsiteX4" fmla="*/ 412821 w 498143"/>
              <a:gd name="connsiteY4" fmla="*/ 2121375 h 2647666"/>
              <a:gd name="connsiteX5" fmla="*/ 194457 w 498143"/>
              <a:gd name="connsiteY5" fmla="*/ 2647666 h 2647666"/>
              <a:gd name="connsiteX0" fmla="*/ 0 w 424782"/>
              <a:gd name="connsiteY0" fmla="*/ 0 h 2647666"/>
              <a:gd name="connsiteX1" fmla="*/ 139866 w 424782"/>
              <a:gd name="connsiteY1" fmla="*/ 931650 h 2647666"/>
              <a:gd name="connsiteX2" fmla="*/ 126218 w 424782"/>
              <a:gd name="connsiteY2" fmla="*/ 977711 h 2647666"/>
              <a:gd name="connsiteX3" fmla="*/ 266226 w 424782"/>
              <a:gd name="connsiteY3" fmla="*/ 1590913 h 2647666"/>
              <a:gd name="connsiteX4" fmla="*/ 412821 w 424782"/>
              <a:gd name="connsiteY4" fmla="*/ 2121375 h 2647666"/>
              <a:gd name="connsiteX5" fmla="*/ 194457 w 424782"/>
              <a:gd name="connsiteY5" fmla="*/ 2647666 h 2647666"/>
              <a:gd name="connsiteX0" fmla="*/ 0 w 307051"/>
              <a:gd name="connsiteY0" fmla="*/ 0 h 2647666"/>
              <a:gd name="connsiteX1" fmla="*/ 139866 w 307051"/>
              <a:gd name="connsiteY1" fmla="*/ 931650 h 2647666"/>
              <a:gd name="connsiteX2" fmla="*/ 126218 w 307051"/>
              <a:gd name="connsiteY2" fmla="*/ 977711 h 2647666"/>
              <a:gd name="connsiteX3" fmla="*/ 266226 w 307051"/>
              <a:gd name="connsiteY3" fmla="*/ 1590913 h 2647666"/>
              <a:gd name="connsiteX4" fmla="*/ 228671 w 307051"/>
              <a:gd name="connsiteY4" fmla="*/ 2121375 h 2647666"/>
              <a:gd name="connsiteX5" fmla="*/ 194457 w 307051"/>
              <a:gd name="connsiteY5" fmla="*/ 2647666 h 2647666"/>
              <a:gd name="connsiteX0" fmla="*/ 0 w 603914"/>
              <a:gd name="connsiteY0" fmla="*/ 0 h 2647666"/>
              <a:gd name="connsiteX1" fmla="*/ 139866 w 603914"/>
              <a:gd name="connsiteY1" fmla="*/ 931650 h 2647666"/>
              <a:gd name="connsiteX2" fmla="*/ 126218 w 603914"/>
              <a:gd name="connsiteY2" fmla="*/ 977711 h 2647666"/>
              <a:gd name="connsiteX3" fmla="*/ 266226 w 603914"/>
              <a:gd name="connsiteY3" fmla="*/ 1590913 h 2647666"/>
              <a:gd name="connsiteX4" fmla="*/ 228671 w 603914"/>
              <a:gd name="connsiteY4" fmla="*/ 2121375 h 2647666"/>
              <a:gd name="connsiteX5" fmla="*/ 491320 w 603914"/>
              <a:gd name="connsiteY5" fmla="*/ 2647666 h 2647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3914" h="2647666">
                <a:moveTo>
                  <a:pt x="0" y="0"/>
                </a:moveTo>
                <a:cubicBezTo>
                  <a:pt x="126242" y="191068"/>
                  <a:pt x="118830" y="768698"/>
                  <a:pt x="139866" y="931650"/>
                </a:cubicBezTo>
                <a:cubicBezTo>
                  <a:pt x="160902" y="1094602"/>
                  <a:pt x="105158" y="867834"/>
                  <a:pt x="126218" y="977711"/>
                </a:cubicBezTo>
                <a:cubicBezTo>
                  <a:pt x="147278" y="1087588"/>
                  <a:pt x="249151" y="1400303"/>
                  <a:pt x="266226" y="1590913"/>
                </a:cubicBezTo>
                <a:cubicBezTo>
                  <a:pt x="283301" y="1781523"/>
                  <a:pt x="191155" y="1945250"/>
                  <a:pt x="228671" y="2121375"/>
                </a:cubicBezTo>
                <a:cubicBezTo>
                  <a:pt x="266187" y="2297500"/>
                  <a:pt x="603914" y="2519150"/>
                  <a:pt x="491320" y="2647666"/>
                </a:cubicBezTo>
              </a:path>
            </a:pathLst>
          </a:custGeom>
          <a:noFill/>
          <a:ln w="28575">
            <a:solidFill>
              <a:srgbClr val="FF00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818394352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ESCUADRA"/>
          <p:cNvPicPr>
            <a:picLocks noChangeAspect="1" noChangeArrowheads="1"/>
          </p:cNvPicPr>
          <p:nvPr/>
        </p:nvPicPr>
        <p:blipFill>
          <a:blip r:embed="rId2">
            <a:lum bright="-50000" contrast="-36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503" y="-169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1 Título"/>
          <p:cNvSpPr txBox="1">
            <a:spLocks/>
          </p:cNvSpPr>
          <p:nvPr/>
        </p:nvSpPr>
        <p:spPr>
          <a:xfrm>
            <a:off x="175158" y="728700"/>
            <a:ext cx="8802869" cy="60306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CL" sz="2800" b="1" u="sng" dirty="0" smtClean="0">
                <a:solidFill>
                  <a:srgbClr val="FFFF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ACCIONES</a:t>
            </a:r>
            <a:r>
              <a:rPr lang="es-CL" sz="2800" b="1" dirty="0" smtClean="0">
                <a:solidFill>
                  <a:srgbClr val="FFFF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:</a:t>
            </a:r>
          </a:p>
          <a:p>
            <a:pPr marL="514350" indent="-514350">
              <a:buFont typeface="+mj-lt"/>
              <a:buAutoNum type="arabicPeriod"/>
            </a:pPr>
            <a:r>
              <a:rPr lang="es-CL" sz="2800" dirty="0" smtClean="0">
                <a:solidFill>
                  <a:srgbClr val="FFFF00"/>
                </a:solidFill>
              </a:rPr>
              <a:t>Máquinas avante toda fuerza.</a:t>
            </a:r>
          </a:p>
          <a:p>
            <a:pPr marL="514350" indent="17463"/>
            <a:r>
              <a:rPr lang="es-CL" sz="2800" dirty="0" smtClean="0">
                <a:solidFill>
                  <a:srgbClr val="FFFF00"/>
                </a:solidFill>
              </a:rPr>
              <a:t>Cerrar </a:t>
            </a:r>
            <a:r>
              <a:rPr lang="es-CL" sz="2800" dirty="0">
                <a:solidFill>
                  <a:srgbClr val="FFFF00"/>
                </a:solidFill>
              </a:rPr>
              <a:t>la </a:t>
            </a:r>
            <a:r>
              <a:rPr lang="es-CL" sz="2800" dirty="0" smtClean="0">
                <a:solidFill>
                  <a:srgbClr val="FFFF00"/>
                </a:solidFill>
              </a:rPr>
              <a:t>caña.</a:t>
            </a:r>
            <a:endParaRPr lang="es-CL" sz="2800" dirty="0">
              <a:solidFill>
                <a:srgbClr val="FFFF00"/>
              </a:solidFill>
            </a:endParaRPr>
          </a:p>
          <a:p>
            <a:pPr marL="514350" indent="17463"/>
            <a:r>
              <a:rPr lang="es-CL" sz="2800" dirty="0" smtClean="0">
                <a:solidFill>
                  <a:srgbClr val="FFFF00"/>
                </a:solidFill>
              </a:rPr>
              <a:t>Lanzar picarón y señal de humo.</a:t>
            </a:r>
          </a:p>
          <a:p>
            <a:pPr marL="514350" indent="17463"/>
            <a:r>
              <a:rPr lang="es-CL" sz="2800" dirty="0" smtClean="0">
                <a:solidFill>
                  <a:srgbClr val="FFFF00"/>
                </a:solidFill>
              </a:rPr>
              <a:t>Marcar posición ECDIS (MOB).</a:t>
            </a:r>
          </a:p>
          <a:p>
            <a:pPr marL="514350" indent="-514350">
              <a:buFont typeface="+mj-lt"/>
              <a:buAutoNum type="arabicPeriod" startAt="2"/>
            </a:pPr>
            <a:r>
              <a:rPr lang="es-CL" sz="2800" dirty="0" smtClean="0">
                <a:solidFill>
                  <a:srgbClr val="FFFF00"/>
                </a:solidFill>
              </a:rPr>
              <a:t>Tocar 6 pitazos cortos.</a:t>
            </a:r>
          </a:p>
          <a:p>
            <a:pPr marL="514350" indent="17463"/>
            <a:r>
              <a:rPr lang="es-CL" sz="2800" dirty="0" smtClean="0">
                <a:solidFill>
                  <a:srgbClr val="FFFF00"/>
                </a:solidFill>
              </a:rPr>
              <a:t>Indicar visualmente la posición.</a:t>
            </a:r>
          </a:p>
          <a:p>
            <a:pPr marL="514350" indent="17463"/>
            <a:r>
              <a:rPr lang="es-CL" sz="2800" dirty="0" smtClean="0">
                <a:solidFill>
                  <a:srgbClr val="FFFF00"/>
                </a:solidFill>
              </a:rPr>
              <a:t>Dar la emergencia interna (y externa).</a:t>
            </a:r>
          </a:p>
          <a:p>
            <a:pPr marL="514350" indent="-514350">
              <a:buFont typeface="+mj-lt"/>
              <a:buAutoNum type="arabicPeriod" startAt="3"/>
            </a:pPr>
            <a:r>
              <a:rPr lang="es-CL" sz="2800" dirty="0" smtClean="0">
                <a:solidFill>
                  <a:srgbClr val="FFFF00"/>
                </a:solidFill>
              </a:rPr>
              <a:t>Solicitar máxima capacidad de gobierno y máquinas</a:t>
            </a:r>
          </a:p>
          <a:p>
            <a:pPr marL="514350" indent="-514350">
              <a:buFont typeface="+mj-lt"/>
              <a:buAutoNum type="arabicPeriod" startAt="3"/>
            </a:pPr>
            <a:r>
              <a:rPr lang="es-CL" sz="2800" dirty="0" smtClean="0">
                <a:solidFill>
                  <a:srgbClr val="FFFF00"/>
                </a:solidFill>
              </a:rPr>
              <a:t>Izar bandera “Oscar”.</a:t>
            </a:r>
          </a:p>
          <a:p>
            <a:pPr marL="514350" indent="17463"/>
            <a:r>
              <a:rPr lang="es-CL" sz="2800" dirty="0" smtClean="0">
                <a:solidFill>
                  <a:srgbClr val="FFFF00"/>
                </a:solidFill>
              </a:rPr>
              <a:t>Verificar viento verdadero.</a:t>
            </a:r>
          </a:p>
          <a:p>
            <a:pPr marL="514350" indent="17463"/>
            <a:r>
              <a:rPr lang="es-CL" sz="2800" dirty="0" smtClean="0">
                <a:solidFill>
                  <a:srgbClr val="FFFF00"/>
                </a:solidFill>
              </a:rPr>
              <a:t>Verificar tarjeta de procedimiento.</a:t>
            </a:r>
            <a:endParaRPr lang="es-CL" sz="2800" dirty="0">
              <a:solidFill>
                <a:srgbClr val="FFFF00"/>
              </a:solidFill>
            </a:endParaRPr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685593" y="22268"/>
            <a:ext cx="7772400" cy="6300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8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HOMBRE AL AGUA</a:t>
            </a:r>
          </a:p>
        </p:txBody>
      </p:sp>
      <p:pic>
        <p:nvPicPr>
          <p:cNvPr id="2050" name="Picture 2" descr="http://www.nauticentro.cl/1331-thickbox_default/bandera-hombre-al-agua-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752" t="2822" r="2542" b="2680"/>
          <a:stretch/>
        </p:blipFill>
        <p:spPr bwMode="auto">
          <a:xfrm>
            <a:off x="6355200" y="2933945"/>
            <a:ext cx="2484000" cy="1593501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005041912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 txBox="1">
            <a:spLocks/>
          </p:cNvSpPr>
          <p:nvPr/>
        </p:nvSpPr>
        <p:spPr>
          <a:xfrm>
            <a:off x="685593" y="8620"/>
            <a:ext cx="7772400" cy="6300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8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NAVEGACIÓN EN BAJA VISIBILIDAD</a:t>
            </a:r>
          </a:p>
        </p:txBody>
      </p:sp>
      <p:pic>
        <p:nvPicPr>
          <p:cNvPr id="9222" name="Picture 6" descr="Resultado de imagen de neblina en el m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5150" y="3562350"/>
            <a:ext cx="3852000" cy="2889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Resultado de imagen de neblina en el ma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8019" y="895350"/>
            <a:ext cx="3971131" cy="2484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La niebla | Enseñanzas Náutica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4150" y="1001868"/>
            <a:ext cx="3600000" cy="540528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64288755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1 Título"/>
          <p:cNvSpPr txBox="1">
            <a:spLocks/>
          </p:cNvSpPr>
          <p:nvPr/>
        </p:nvSpPr>
        <p:spPr>
          <a:xfrm>
            <a:off x="175158" y="683695"/>
            <a:ext cx="8802869" cy="60306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CL" sz="2800" b="1" u="sng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Al observar que navegará en baja visibilidad</a:t>
            </a:r>
            <a:r>
              <a:rPr lang="es-CL" sz="2800" b="1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:</a:t>
            </a:r>
          </a:p>
          <a:p>
            <a:r>
              <a:rPr lang="es-CL" sz="2800" dirty="0" smtClean="0">
                <a:solidFill>
                  <a:schemeClr val="bg1">
                    <a:lumMod val="95000"/>
                  </a:schemeClr>
                </a:solidFill>
              </a:rPr>
              <a:t>Tratar de evitar ese tránsito y cambiar la ruta</a:t>
            </a:r>
          </a:p>
          <a:p>
            <a:r>
              <a:rPr lang="es-CL" sz="2800" dirty="0" smtClean="0">
                <a:solidFill>
                  <a:schemeClr val="bg1">
                    <a:lumMod val="95000"/>
                  </a:schemeClr>
                </a:solidFill>
              </a:rPr>
              <a:t>Encender luces de navegación.</a:t>
            </a:r>
          </a:p>
          <a:p>
            <a:r>
              <a:rPr lang="es-CL" sz="2800" dirty="0" smtClean="0">
                <a:solidFill>
                  <a:schemeClr val="bg1">
                    <a:lumMod val="95000"/>
                  </a:schemeClr>
                </a:solidFill>
              </a:rPr>
              <a:t>Reforzar vigías (castillo, púlpito).</a:t>
            </a:r>
          </a:p>
          <a:p>
            <a:r>
              <a:rPr lang="es-CL" sz="2800" dirty="0" smtClean="0">
                <a:solidFill>
                  <a:schemeClr val="bg1">
                    <a:lumMod val="95000"/>
                  </a:schemeClr>
                </a:solidFill>
              </a:rPr>
              <a:t>Informar al Comandante, Oficial Piloto y máquina.</a:t>
            </a:r>
          </a:p>
          <a:p>
            <a:r>
              <a:rPr lang="es-CL" sz="2800" dirty="0" smtClean="0">
                <a:solidFill>
                  <a:schemeClr val="bg1">
                    <a:lumMod val="95000"/>
                  </a:schemeClr>
                </a:solidFill>
              </a:rPr>
              <a:t>Cubrir maniobra de fondeo (en cercanías de costa).</a:t>
            </a:r>
          </a:p>
          <a:p>
            <a:r>
              <a:rPr lang="es-CL" sz="2800" dirty="0" smtClean="0">
                <a:solidFill>
                  <a:schemeClr val="bg1">
                    <a:lumMod val="95000"/>
                  </a:schemeClr>
                </a:solidFill>
              </a:rPr>
              <a:t>Establecer condición “Z” bajo la línea de agua.</a:t>
            </a:r>
          </a:p>
          <a:p>
            <a:r>
              <a:rPr lang="es-CL" sz="2800" dirty="0" smtClean="0">
                <a:solidFill>
                  <a:schemeClr val="bg1">
                    <a:lumMod val="95000"/>
                  </a:schemeClr>
                </a:solidFill>
              </a:rPr>
              <a:t>Radar: rebusca de larga y corta distancia.</a:t>
            </a:r>
          </a:p>
          <a:p>
            <a:r>
              <a:rPr lang="es-CL" sz="2800" dirty="0" smtClean="0">
                <a:solidFill>
                  <a:schemeClr val="bg1">
                    <a:lumMod val="95000"/>
                  </a:schemeClr>
                </a:solidFill>
              </a:rPr>
              <a:t>Activar AIS y encender el ECDIS</a:t>
            </a:r>
          </a:p>
          <a:p>
            <a:r>
              <a:rPr lang="es-CL" sz="2800" dirty="0" smtClean="0">
                <a:solidFill>
                  <a:schemeClr val="bg1">
                    <a:lumMod val="95000"/>
                  </a:schemeClr>
                </a:solidFill>
              </a:rPr>
              <a:t>Preparar pilotaje ciego (aguas interiores).</a:t>
            </a:r>
          </a:p>
          <a:p>
            <a:r>
              <a:rPr lang="es-CL" sz="2800" dirty="0" smtClean="0">
                <a:solidFill>
                  <a:schemeClr val="bg1">
                    <a:lumMod val="95000"/>
                  </a:schemeClr>
                </a:solidFill>
              </a:rPr>
              <a:t>Chequear SITMERC y SITPESQ. </a:t>
            </a:r>
          </a:p>
          <a:p>
            <a:r>
              <a:rPr lang="es-CL" sz="2800" dirty="0" smtClean="0">
                <a:solidFill>
                  <a:schemeClr val="bg1">
                    <a:lumMod val="95000"/>
                  </a:schemeClr>
                </a:solidFill>
              </a:rPr>
              <a:t>Verificar si faros o boyas en la ruta emiten señal de niebla.</a:t>
            </a:r>
          </a:p>
          <a:p>
            <a:r>
              <a:rPr lang="es-CL" sz="2800" dirty="0" smtClean="0">
                <a:solidFill>
                  <a:schemeClr val="bg1">
                    <a:lumMod val="95000"/>
                  </a:schemeClr>
                </a:solidFill>
              </a:rPr>
              <a:t>Según el área, ecosonda en servicio.</a:t>
            </a:r>
          </a:p>
          <a:p>
            <a:r>
              <a:rPr lang="es-CL" sz="2800" dirty="0" smtClean="0">
                <a:solidFill>
                  <a:schemeClr val="bg1">
                    <a:lumMod val="95000"/>
                  </a:schemeClr>
                </a:solidFill>
              </a:rPr>
              <a:t>Colocar segunda bomba del servo motor en servicio.</a:t>
            </a:r>
          </a:p>
        </p:txBody>
      </p:sp>
      <p:sp>
        <p:nvSpPr>
          <p:cNvPr id="7" name="1 Título"/>
          <p:cNvSpPr txBox="1">
            <a:spLocks/>
          </p:cNvSpPr>
          <p:nvPr/>
        </p:nvSpPr>
        <p:spPr>
          <a:xfrm>
            <a:off x="685593" y="8620"/>
            <a:ext cx="7772400" cy="6300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8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NAVEGACIÓN EN BAJA VISIBILIDAD</a:t>
            </a:r>
          </a:p>
        </p:txBody>
      </p:sp>
      <p:pic>
        <p:nvPicPr>
          <p:cNvPr id="3074" name="Picture 2" descr="Pin en Meteorología Aeronáutica"/>
          <p:cNvPicPr>
            <a:picLocks noChangeAspect="1" noChangeArrowheads="1"/>
          </p:cNvPicPr>
          <p:nvPr/>
        </p:nvPicPr>
        <p:blipFill>
          <a:blip r:embed="rId2"/>
          <a:srcRect l="21563" t="9058"/>
          <a:stretch>
            <a:fillRect/>
          </a:stretch>
        </p:blipFill>
        <p:spPr bwMode="auto">
          <a:xfrm>
            <a:off x="231666" y="1146273"/>
            <a:ext cx="8676000" cy="564778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432417917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1 Título"/>
          <p:cNvSpPr txBox="1">
            <a:spLocks/>
          </p:cNvSpPr>
          <p:nvPr/>
        </p:nvSpPr>
        <p:spPr>
          <a:xfrm>
            <a:off x="170565" y="850900"/>
            <a:ext cx="8802869" cy="511174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CL" sz="2800" b="1" u="sng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 ingresar en zona de baja visibilidad</a:t>
            </a:r>
            <a:r>
              <a:rPr lang="es-CL" sz="2800" b="1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s-CL" sz="2800" dirty="0" smtClean="0">
                <a:solidFill>
                  <a:schemeClr val="bg1">
                    <a:lumMod val="95000"/>
                  </a:schemeClr>
                </a:solidFill>
              </a:rPr>
              <a:t>Reducir a velocidad de seguridad (8 nudos o menos)</a:t>
            </a:r>
          </a:p>
          <a:p>
            <a:r>
              <a:rPr lang="es-CL" sz="2800" dirty="0" smtClean="0">
                <a:solidFill>
                  <a:schemeClr val="bg1">
                    <a:lumMod val="95000"/>
                  </a:schemeClr>
                </a:solidFill>
              </a:rPr>
              <a:t>Máquinas en alerta máxima.</a:t>
            </a:r>
          </a:p>
          <a:p>
            <a:r>
              <a:rPr lang="es-CL" sz="2800" dirty="0" smtClean="0">
                <a:solidFill>
                  <a:schemeClr val="bg1">
                    <a:lumMod val="95000"/>
                  </a:schemeClr>
                </a:solidFill>
              </a:rPr>
              <a:t>Mantener máximo silencio en el puente objeto escuchar señales sónicas.</a:t>
            </a:r>
          </a:p>
          <a:p>
            <a:r>
              <a:rPr lang="es-CL" sz="2800" dirty="0" smtClean="0">
                <a:solidFill>
                  <a:schemeClr val="bg1">
                    <a:lumMod val="95000"/>
                  </a:schemeClr>
                </a:solidFill>
              </a:rPr>
              <a:t>Radar cada 10 minutos rebusca a 12 o 24 MN (PL), resto del tiempo en escala a menos de 3 MN (PC).</a:t>
            </a:r>
          </a:p>
          <a:p>
            <a:r>
              <a:rPr lang="es-CL" sz="2800" dirty="0" smtClean="0">
                <a:solidFill>
                  <a:schemeClr val="bg1">
                    <a:lumMod val="95000"/>
                  </a:schemeClr>
                </a:solidFill>
              </a:rPr>
              <a:t>Ante dudas de la posición, adoptar rumbo de seguridad paralelo o divergente de los peligros.</a:t>
            </a:r>
          </a:p>
          <a:p>
            <a:r>
              <a:rPr lang="es-CL" sz="2800" dirty="0" err="1" smtClean="0">
                <a:solidFill>
                  <a:schemeClr val="bg1">
                    <a:lumMod val="95000"/>
                  </a:schemeClr>
                </a:solidFill>
              </a:rPr>
              <a:t>Plotear</a:t>
            </a:r>
            <a:r>
              <a:rPr lang="es-CL" sz="2800" dirty="0" smtClean="0">
                <a:solidFill>
                  <a:schemeClr val="bg1">
                    <a:lumMod val="95000"/>
                  </a:schemeClr>
                </a:solidFill>
              </a:rPr>
              <a:t> todo contacto e informar los que representen peligro en los próximos minutos.</a:t>
            </a:r>
          </a:p>
          <a:p>
            <a:r>
              <a:rPr lang="es-CL" sz="2800" dirty="0" smtClean="0">
                <a:solidFill>
                  <a:schemeClr val="bg1">
                    <a:lumMod val="95000"/>
                  </a:schemeClr>
                </a:solidFill>
              </a:rPr>
              <a:t>Mantener el ECDIS como apoyo.</a:t>
            </a:r>
          </a:p>
        </p:txBody>
      </p:sp>
      <p:sp>
        <p:nvSpPr>
          <p:cNvPr id="7" name="1 Título"/>
          <p:cNvSpPr txBox="1">
            <a:spLocks/>
          </p:cNvSpPr>
          <p:nvPr/>
        </p:nvSpPr>
        <p:spPr>
          <a:xfrm>
            <a:off x="685593" y="8620"/>
            <a:ext cx="7772400" cy="6300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8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NAVEGACIÓN EN BAJA VISIBILIDAD</a:t>
            </a:r>
          </a:p>
        </p:txBody>
      </p:sp>
      <p:pic>
        <p:nvPicPr>
          <p:cNvPr id="2058" name="Picture 10" descr="FRAGATA ALMIRANTE FF-COCHRANE EN PER�ODO DE ENTRENAMIENTO INVERNAL"/>
          <p:cNvPicPr>
            <a:picLocks noChangeAspect="1" noChangeArrowheads="1"/>
          </p:cNvPicPr>
          <p:nvPr/>
        </p:nvPicPr>
        <p:blipFill>
          <a:blip r:embed="rId2"/>
          <a:srcRect b="12360"/>
          <a:stretch>
            <a:fillRect/>
          </a:stretch>
        </p:blipFill>
        <p:spPr bwMode="auto">
          <a:xfrm>
            <a:off x="140335" y="1369060"/>
            <a:ext cx="8845635" cy="514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874719487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ESCUADRA"/>
          <p:cNvPicPr>
            <a:picLocks noChangeAspect="1" noChangeArrowheads="1"/>
          </p:cNvPicPr>
          <p:nvPr/>
        </p:nvPicPr>
        <p:blipFill>
          <a:blip r:embed="rId2">
            <a:lum bright="-50000" contrast="-36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50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1 Título"/>
          <p:cNvSpPr txBox="1">
            <a:spLocks/>
          </p:cNvSpPr>
          <p:nvPr/>
        </p:nvSpPr>
        <p:spPr>
          <a:xfrm>
            <a:off x="170565" y="1084725"/>
            <a:ext cx="8802869" cy="50805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CL" sz="2800" b="1" u="sng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 ingresar en zona de baja visibilidad</a:t>
            </a:r>
            <a:r>
              <a:rPr lang="es-CL" sz="2800" b="1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s-CL" sz="2800" dirty="0" smtClean="0">
                <a:solidFill>
                  <a:schemeClr val="bg1">
                    <a:lumMod val="95000"/>
                  </a:schemeClr>
                </a:solidFill>
              </a:rPr>
              <a:t>En alta mar, activar alarma por sectores.</a:t>
            </a:r>
          </a:p>
          <a:p>
            <a:r>
              <a:rPr lang="es-CL" sz="2800" dirty="0" smtClean="0">
                <a:solidFill>
                  <a:schemeClr val="bg1">
                    <a:lumMod val="95000"/>
                  </a:schemeClr>
                </a:solidFill>
              </a:rPr>
              <a:t>Mantener situación periódica, comparar ECDIS, GPS y situación por radar.</a:t>
            </a:r>
          </a:p>
          <a:p>
            <a:r>
              <a:rPr lang="es-CL" sz="2800" dirty="0" smtClean="0">
                <a:solidFill>
                  <a:schemeClr val="bg1">
                    <a:lumMod val="95000"/>
                  </a:schemeClr>
                </a:solidFill>
              </a:rPr>
              <a:t>Activar señales sónicas (según RIPA, 1 L, etc..).</a:t>
            </a:r>
          </a:p>
          <a:p>
            <a:r>
              <a:rPr lang="es-CL" sz="2800" dirty="0" smtClean="0">
                <a:solidFill>
                  <a:schemeClr val="bg1">
                    <a:lumMod val="95000"/>
                  </a:schemeClr>
                </a:solidFill>
              </a:rPr>
              <a:t>Evitar el sincronismo con otras naves.</a:t>
            </a:r>
          </a:p>
          <a:p>
            <a:r>
              <a:rPr lang="es-CL" sz="2800" dirty="0" smtClean="0">
                <a:solidFill>
                  <a:schemeClr val="bg1">
                    <a:lumMod val="95000"/>
                  </a:schemeClr>
                </a:solidFill>
              </a:rPr>
              <a:t>Informar </a:t>
            </a:r>
            <a:r>
              <a:rPr lang="es-CL" sz="2800" dirty="0">
                <a:solidFill>
                  <a:schemeClr val="bg1">
                    <a:lumMod val="95000"/>
                  </a:schemeClr>
                </a:solidFill>
              </a:rPr>
              <a:t>en </a:t>
            </a:r>
            <a:r>
              <a:rPr lang="es-CL" sz="2800" dirty="0" smtClean="0">
                <a:solidFill>
                  <a:schemeClr val="bg1">
                    <a:lumMod val="95000"/>
                  </a:schemeClr>
                </a:solidFill>
              </a:rPr>
              <a:t>Reporte </a:t>
            </a:r>
            <a:r>
              <a:rPr lang="es-CL" sz="2800" dirty="0">
                <a:solidFill>
                  <a:schemeClr val="bg1">
                    <a:lumMod val="95000"/>
                  </a:schemeClr>
                </a:solidFill>
              </a:rPr>
              <a:t>Standard, la sonda carta</a:t>
            </a:r>
            <a:r>
              <a:rPr lang="es-CL" sz="2800" dirty="0" smtClean="0">
                <a:solidFill>
                  <a:schemeClr val="bg1">
                    <a:lumMod val="95000"/>
                  </a:schemeClr>
                </a:solidFill>
              </a:rPr>
              <a:t>.</a:t>
            </a:r>
            <a:endParaRPr lang="es-CL" sz="2800" dirty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es-CL" sz="2800" dirty="0" smtClean="0">
                <a:solidFill>
                  <a:schemeClr val="bg1">
                    <a:lumMod val="95000"/>
                  </a:schemeClr>
                </a:solidFill>
              </a:rPr>
              <a:t>Verificar </a:t>
            </a:r>
            <a:r>
              <a:rPr lang="es-CL" sz="2800" dirty="0">
                <a:solidFill>
                  <a:schemeClr val="bg1">
                    <a:lumMod val="95000"/>
                  </a:schemeClr>
                </a:solidFill>
              </a:rPr>
              <a:t>cambios </a:t>
            </a:r>
            <a:r>
              <a:rPr lang="es-CL" sz="2800" dirty="0" smtClean="0">
                <a:solidFill>
                  <a:schemeClr val="bg1">
                    <a:lumMod val="95000"/>
                  </a:schemeClr>
                </a:solidFill>
              </a:rPr>
              <a:t>repentinos de sondas.</a:t>
            </a:r>
            <a:endParaRPr lang="es-CL" sz="2800" dirty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es-CL" sz="2800" dirty="0" smtClean="0">
                <a:solidFill>
                  <a:schemeClr val="bg1">
                    <a:lumMod val="95000"/>
                  </a:schemeClr>
                </a:solidFill>
              </a:rPr>
              <a:t>Estar </a:t>
            </a:r>
            <a:r>
              <a:rPr lang="es-CL" sz="2800" dirty="0">
                <a:solidFill>
                  <a:schemeClr val="bg1">
                    <a:lumMod val="95000"/>
                  </a:schemeClr>
                </a:solidFill>
              </a:rPr>
              <a:t>preparado para gobernar por magnético. </a:t>
            </a:r>
          </a:p>
          <a:p>
            <a:r>
              <a:rPr lang="es-CL" sz="2800" dirty="0" smtClean="0">
                <a:solidFill>
                  <a:schemeClr val="bg1">
                    <a:lumMod val="95000"/>
                  </a:schemeClr>
                </a:solidFill>
              </a:rPr>
              <a:t>Estar </a:t>
            </a:r>
            <a:r>
              <a:rPr lang="es-CL" sz="2800" dirty="0">
                <a:solidFill>
                  <a:schemeClr val="bg1">
                    <a:lumMod val="95000"/>
                  </a:schemeClr>
                </a:solidFill>
              </a:rPr>
              <a:t>atento en Canal 16 y </a:t>
            </a:r>
            <a:r>
              <a:rPr lang="es-CL" sz="2800" dirty="0" smtClean="0">
                <a:solidFill>
                  <a:schemeClr val="bg1">
                    <a:lumMod val="95000"/>
                  </a:schemeClr>
                </a:solidFill>
              </a:rPr>
              <a:t>coordinar				 paso oportunamente.</a:t>
            </a:r>
          </a:p>
          <a:p>
            <a:r>
              <a:rPr lang="es-CL" sz="2800" dirty="0" smtClean="0">
                <a:solidFill>
                  <a:schemeClr val="bg1">
                    <a:lumMod val="95000"/>
                  </a:schemeClr>
                </a:solidFill>
              </a:rPr>
              <a:t>Verificar tarjeta de procedimiento.</a:t>
            </a:r>
            <a:endParaRPr lang="es-CL" sz="2800" dirty="0">
              <a:solidFill>
                <a:srgbClr val="FFFF00"/>
              </a:solidFill>
            </a:endParaRPr>
          </a:p>
        </p:txBody>
      </p:sp>
      <p:sp>
        <p:nvSpPr>
          <p:cNvPr id="7" name="1 Título"/>
          <p:cNvSpPr txBox="1">
            <a:spLocks/>
          </p:cNvSpPr>
          <p:nvPr/>
        </p:nvSpPr>
        <p:spPr>
          <a:xfrm>
            <a:off x="685593" y="8620"/>
            <a:ext cx="7772400" cy="6300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8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NAVEGACIÓN EN BAJA VISIBILIDAD</a:t>
            </a:r>
          </a:p>
        </p:txBody>
      </p:sp>
    </p:spTree>
    <p:extLst>
      <p:ext uri="{BB962C8B-B14F-4D97-AF65-F5344CB8AC3E}">
        <p14:creationId xmlns="" xmlns:p14="http://schemas.microsoft.com/office/powerpoint/2010/main" val="1903796388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0" y="618112"/>
            <a:ext cx="9144000" cy="623830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1 Título"/>
          <p:cNvSpPr txBox="1">
            <a:spLocks/>
          </p:cNvSpPr>
          <p:nvPr/>
        </p:nvSpPr>
        <p:spPr>
          <a:xfrm>
            <a:off x="685593" y="8620"/>
            <a:ext cx="7772400" cy="6300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8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NAVEGACIÓN EN BAJA VISIBILIDAD</a:t>
            </a:r>
          </a:p>
        </p:txBody>
      </p:sp>
      <p:pic>
        <p:nvPicPr>
          <p:cNvPr id="1030" name="Picture 6" descr="Cuadro resumen reglamento internacional para prevenir abordajes ripa by  Patricio Pillancari - issuu"/>
          <p:cNvPicPr>
            <a:picLocks noChangeAspect="1" noChangeArrowheads="1"/>
          </p:cNvPicPr>
          <p:nvPr/>
        </p:nvPicPr>
        <p:blipFill>
          <a:blip r:embed="rId2"/>
          <a:srcRect l="35711" t="40008" r="58287" b="54306"/>
          <a:stretch>
            <a:fillRect/>
          </a:stretch>
        </p:blipFill>
        <p:spPr bwMode="auto">
          <a:xfrm>
            <a:off x="93750" y="5851350"/>
            <a:ext cx="1371600" cy="861175"/>
          </a:xfrm>
          <a:prstGeom prst="rect">
            <a:avLst/>
          </a:prstGeom>
          <a:noFill/>
        </p:spPr>
      </p:pic>
      <p:pic>
        <p:nvPicPr>
          <p:cNvPr id="8" name="Picture 6" descr="Cuadro resumen reglamento internacional para prevenir abordajes ripa by  Patricio Pillancari - issuu"/>
          <p:cNvPicPr>
            <a:picLocks noChangeAspect="1" noChangeArrowheads="1"/>
          </p:cNvPicPr>
          <p:nvPr/>
        </p:nvPicPr>
        <p:blipFill>
          <a:blip r:embed="rId2"/>
          <a:srcRect l="35611" t="13005" r="59760" b="81251"/>
          <a:stretch>
            <a:fillRect/>
          </a:stretch>
        </p:blipFill>
        <p:spPr bwMode="auto">
          <a:xfrm>
            <a:off x="91325" y="711775"/>
            <a:ext cx="1058025" cy="869950"/>
          </a:xfrm>
          <a:prstGeom prst="rect">
            <a:avLst/>
          </a:prstGeom>
          <a:noFill/>
        </p:spPr>
      </p:pic>
      <p:pic>
        <p:nvPicPr>
          <p:cNvPr id="10" name="Picture 6" descr="Cuadro resumen reglamento internacional para prevenir abordajes ripa by  Patricio Pillancari - issuu"/>
          <p:cNvPicPr>
            <a:picLocks noChangeAspect="1" noChangeArrowheads="1"/>
          </p:cNvPicPr>
          <p:nvPr/>
        </p:nvPicPr>
        <p:blipFill>
          <a:blip r:embed="rId2"/>
          <a:srcRect l="35635" t="18582" r="58982" b="76340"/>
          <a:stretch>
            <a:fillRect/>
          </a:stretch>
        </p:blipFill>
        <p:spPr bwMode="auto">
          <a:xfrm>
            <a:off x="91700" y="1778575"/>
            <a:ext cx="1230400" cy="769075"/>
          </a:xfrm>
          <a:prstGeom prst="rect">
            <a:avLst/>
          </a:prstGeom>
          <a:noFill/>
        </p:spPr>
      </p:pic>
      <p:pic>
        <p:nvPicPr>
          <p:cNvPr id="11" name="Picture 6" descr="Cuadro resumen reglamento internacional para prevenir abordajes ripa by  Patricio Pillancari - issuu"/>
          <p:cNvPicPr>
            <a:picLocks noChangeAspect="1" noChangeArrowheads="1"/>
          </p:cNvPicPr>
          <p:nvPr/>
        </p:nvPicPr>
        <p:blipFill>
          <a:blip r:embed="rId2"/>
          <a:srcRect l="35684" t="23865" r="58787" b="70684"/>
          <a:stretch>
            <a:fillRect/>
          </a:stretch>
        </p:blipFill>
        <p:spPr bwMode="auto">
          <a:xfrm>
            <a:off x="91325" y="2837375"/>
            <a:ext cx="1263650" cy="825500"/>
          </a:xfrm>
          <a:prstGeom prst="rect">
            <a:avLst/>
          </a:prstGeom>
          <a:noFill/>
        </p:spPr>
      </p:pic>
      <p:pic>
        <p:nvPicPr>
          <p:cNvPr id="12" name="Picture 6" descr="Cuadro resumen reglamento internacional para prevenir abordajes ripa by  Patricio Pillancari - issuu"/>
          <p:cNvPicPr>
            <a:picLocks noChangeAspect="1" noChangeArrowheads="1"/>
          </p:cNvPicPr>
          <p:nvPr/>
        </p:nvPicPr>
        <p:blipFill>
          <a:blip r:embed="rId2"/>
          <a:srcRect l="35711" t="29148" r="57725" b="65108"/>
          <a:stretch>
            <a:fillRect/>
          </a:stretch>
        </p:blipFill>
        <p:spPr bwMode="auto">
          <a:xfrm>
            <a:off x="93750" y="4008925"/>
            <a:ext cx="1500100" cy="869950"/>
          </a:xfrm>
          <a:prstGeom prst="rect">
            <a:avLst/>
          </a:prstGeom>
          <a:noFill/>
        </p:spPr>
      </p:pic>
      <p:pic>
        <p:nvPicPr>
          <p:cNvPr id="13" name="Picture 6" descr="Cuadro resumen reglamento internacional para prevenir abordajes ripa by  Patricio Pillancari - issuu"/>
          <p:cNvPicPr>
            <a:picLocks noChangeAspect="1" noChangeArrowheads="1"/>
          </p:cNvPicPr>
          <p:nvPr/>
        </p:nvPicPr>
        <p:blipFill>
          <a:blip r:embed="rId2"/>
          <a:srcRect l="35711" t="34725" r="58176" b="59824"/>
          <a:stretch>
            <a:fillRect/>
          </a:stretch>
        </p:blipFill>
        <p:spPr bwMode="auto">
          <a:xfrm>
            <a:off x="99175" y="4998025"/>
            <a:ext cx="1397000" cy="825500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1638300" y="876150"/>
            <a:ext cx="7416000" cy="57708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s-ES" sz="1600" dirty="0" smtClean="0">
                <a:latin typeface="Arial" pitchFamily="34" charset="0"/>
                <a:cs typeface="Arial" pitchFamily="34" charset="0"/>
              </a:rPr>
              <a:t>Buque de propulsión mecánica con arrancada: una pitada larga a intervalos que no excedan 2 minutos.</a:t>
            </a:r>
          </a:p>
          <a:p>
            <a:pPr>
              <a:spcAft>
                <a:spcPts val="600"/>
              </a:spcAft>
            </a:pPr>
            <a:endParaRPr lang="es-ES" sz="1600" dirty="0" smtClean="0">
              <a:latin typeface="Arial" pitchFamily="34" charset="0"/>
              <a:cs typeface="Arial" pitchFamily="34" charset="0"/>
            </a:endParaRPr>
          </a:p>
          <a:p>
            <a:pPr>
              <a:spcAft>
                <a:spcPts val="1800"/>
              </a:spcAft>
            </a:pPr>
            <a:r>
              <a:rPr lang="es-ES" sz="1600" dirty="0" smtClean="0">
                <a:latin typeface="Arial" pitchFamily="34" charset="0"/>
                <a:cs typeface="Arial" pitchFamily="34" charset="0"/>
              </a:rPr>
              <a:t>Buque de propulsión mecánica parado y sin arrancada: dos pitadas largas consecutivas separadas por un intervalo de unos 2 segundos entre ambas, a intervalos que no excedan de 2 minutos.</a:t>
            </a:r>
          </a:p>
          <a:p>
            <a:pPr>
              <a:spcAft>
                <a:spcPts val="1800"/>
              </a:spcAft>
            </a:pPr>
            <a:r>
              <a:rPr lang="es-ES" sz="1600" dirty="0" smtClean="0">
                <a:latin typeface="Arial" pitchFamily="34" charset="0"/>
                <a:cs typeface="Arial" pitchFamily="34" charset="0"/>
              </a:rPr>
              <a:t>Buques sin gobierno o con su capacidad de maniobra restringida, buques restringidos por su calado, buques a vela, buques dedicados a la pesca: tres pitadas consecutivas a intervalos que no excedan de 2 minutos; una larga seguida por dos cortas.</a:t>
            </a:r>
          </a:p>
          <a:p>
            <a:pPr>
              <a:spcAft>
                <a:spcPts val="1800"/>
              </a:spcAft>
            </a:pPr>
            <a:r>
              <a:rPr lang="es-ES" sz="1600" dirty="0" smtClean="0">
                <a:latin typeface="Arial" pitchFamily="34" charset="0"/>
                <a:cs typeface="Arial" pitchFamily="34" charset="0"/>
              </a:rPr>
              <a:t>Buque remolcado o, si se remolca más de uno, solamente el último del remolque, caso de ir tripulado, emitirá a intervalos que no excedan de 2 minutos, cuatro pitadas consecutivas; una pitada larga seguida de tres cortas; esta señal se hará inmediatamente después de la señal dada por el remolcador.</a:t>
            </a:r>
          </a:p>
          <a:p>
            <a:pPr>
              <a:spcAft>
                <a:spcPts val="600"/>
              </a:spcAft>
            </a:pPr>
            <a:r>
              <a:rPr lang="es-ES" sz="1600" dirty="0" smtClean="0">
                <a:latin typeface="Arial" pitchFamily="34" charset="0"/>
                <a:cs typeface="Arial" pitchFamily="34" charset="0"/>
              </a:rPr>
              <a:t>Embarcación en servicio de practicaje: cuatro pitadas cortas consecutivas a intervalos que no excedan de 2 minutos.</a:t>
            </a:r>
          </a:p>
          <a:p>
            <a:pPr>
              <a:spcAft>
                <a:spcPts val="600"/>
              </a:spcAft>
            </a:pPr>
            <a:endParaRPr lang="es-ES" sz="1600" dirty="0" smtClean="0">
              <a:latin typeface="Arial" pitchFamily="34" charset="0"/>
              <a:cs typeface="Arial" pitchFamily="34" charset="0"/>
            </a:endParaRPr>
          </a:p>
          <a:p>
            <a:pPr>
              <a:spcAft>
                <a:spcPts val="600"/>
              </a:spcAft>
            </a:pPr>
            <a:r>
              <a:rPr lang="es-ES" sz="1600" dirty="0" smtClean="0">
                <a:latin typeface="Arial" pitchFamily="34" charset="0"/>
                <a:cs typeface="Arial" pitchFamily="34" charset="0"/>
              </a:rPr>
              <a:t>Buque fondeado: tres pitadas consecutivas; una corta, una larga y una corta, para señalar su posición.</a:t>
            </a:r>
          </a:p>
        </p:txBody>
      </p:sp>
    </p:spTree>
    <p:extLst>
      <p:ext uri="{BB962C8B-B14F-4D97-AF65-F5344CB8AC3E}">
        <p14:creationId xmlns="" xmlns:p14="http://schemas.microsoft.com/office/powerpoint/2010/main" val="1903796388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2964</TotalTime>
  <Words>925</Words>
  <Application>Microsoft Office PowerPoint</Application>
  <PresentationFormat>Presentación en pantalla (4:3)</PresentationFormat>
  <Paragraphs>127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4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Company>SystemNet Computer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OBLIGACIONES Y ATRIBUCIONES (DEL OFICIAL DE GUARDIA</dc:title>
  <dc:creator>Mariano Rojas</dc:creator>
  <cp:lastModifiedBy>Coloma</cp:lastModifiedBy>
  <cp:revision>200</cp:revision>
  <dcterms:created xsi:type="dcterms:W3CDTF">2013-05-24T03:02:34Z</dcterms:created>
  <dcterms:modified xsi:type="dcterms:W3CDTF">2021-05-14T16:36:25Z</dcterms:modified>
</cp:coreProperties>
</file>