
<file path=[Content_Types].xml><?xml version="1.0" encoding="utf-8"?>
<Types xmlns="http://schemas.openxmlformats.org/package/2006/content-types">
  <Default Extension="png" ContentType="image/png"/>
  <Default Extension="web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4" r:id="rId3"/>
    <p:sldId id="265" r:id="rId4"/>
    <p:sldId id="266" r:id="rId5"/>
    <p:sldId id="256" r:id="rId6"/>
    <p:sldId id="275" r:id="rId7"/>
    <p:sldId id="263" r:id="rId8"/>
    <p:sldId id="277" r:id="rId9"/>
    <p:sldId id="268" r:id="rId10"/>
    <p:sldId id="258" r:id="rId11"/>
    <p:sldId id="257" r:id="rId12"/>
    <p:sldId id="259" r:id="rId13"/>
    <p:sldId id="261" r:id="rId14"/>
    <p:sldId id="262" r:id="rId15"/>
    <p:sldId id="260" r:id="rId16"/>
    <p:sldId id="269" r:id="rId17"/>
    <p:sldId id="279" r:id="rId18"/>
    <p:sldId id="270" r:id="rId19"/>
    <p:sldId id="283" r:id="rId20"/>
    <p:sldId id="282" r:id="rId21"/>
    <p:sldId id="281" r:id="rId22"/>
    <p:sldId id="271" r:id="rId23"/>
    <p:sldId id="272" r:id="rId24"/>
    <p:sldId id="274" r:id="rId25"/>
    <p:sldId id="273" r:id="rId26"/>
    <p:sldId id="280" r:id="rId27"/>
    <p:sldId id="278" r:id="rId28"/>
    <p:sldId id="28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194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366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012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149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600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936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350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88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43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349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8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eb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8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3FA8E-9890-40FA-BC64-BD7142C80308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65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36358" y="1125784"/>
            <a:ext cx="7301553" cy="34470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dirty="0"/>
          </a:p>
          <a:p>
            <a:pPr marL="342900" indent="-342900">
              <a:buAutoNum type="alphaUcPeriod"/>
            </a:pPr>
            <a:r>
              <a:rPr lang="es-ES" dirty="0" smtClean="0"/>
              <a:t>PRECAUCIONES </a:t>
            </a:r>
            <a:r>
              <a:rPr lang="es-ES" dirty="0"/>
              <a:t>DURANTE EL IZADO Y </a:t>
            </a:r>
            <a:r>
              <a:rPr lang="es-ES" dirty="0" smtClean="0"/>
              <a:t>ARRIADO</a:t>
            </a:r>
          </a:p>
          <a:p>
            <a:endParaRPr lang="es-ES" dirty="0"/>
          </a:p>
          <a:p>
            <a:pPr marL="177800" indent="-177800" algn="just"/>
            <a:r>
              <a:rPr lang="es-ES" dirty="0" smtClean="0"/>
              <a:t>1.Utilizar </a:t>
            </a:r>
            <a:r>
              <a:rPr lang="es-ES" dirty="0"/>
              <a:t>las trapas de izado afirmándolas en los cáncamos que posee la</a:t>
            </a:r>
          </a:p>
          <a:p>
            <a:pPr marL="177800" indent="-177800" algn="just"/>
            <a:r>
              <a:rPr lang="es-ES" dirty="0" smtClean="0"/>
              <a:t>	embarcación </a:t>
            </a:r>
            <a:r>
              <a:rPr lang="es-ES" dirty="0"/>
              <a:t>para esto y no en las asas de transporte, cabos de vida o</a:t>
            </a:r>
          </a:p>
          <a:p>
            <a:pPr marL="177800" indent="-177800" algn="just"/>
            <a:r>
              <a:rPr lang="es-ES" dirty="0" smtClean="0"/>
              <a:t>	guirnaldas.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2. Los botes inflables plegables, no podrán ser arriados ni izados con carga,</a:t>
            </a:r>
          </a:p>
          <a:p>
            <a:pPr marL="177800" indent="-177800" algn="just"/>
            <a:r>
              <a:rPr lang="es-ES" dirty="0" smtClean="0"/>
              <a:t>	excepcionalmente </a:t>
            </a:r>
            <a:r>
              <a:rPr lang="es-ES" dirty="0"/>
              <a:t>y sólo en casos debidamente calificados, podrá ir una</a:t>
            </a:r>
          </a:p>
          <a:p>
            <a:pPr marL="177800" indent="-177800" algn="just"/>
            <a:r>
              <a:rPr lang="es-ES" dirty="0" smtClean="0"/>
              <a:t>	persona </a:t>
            </a:r>
            <a:r>
              <a:rPr lang="es-ES" dirty="0"/>
              <a:t>de su dotación con el correspondiente cabo de vida</a:t>
            </a:r>
            <a:r>
              <a:rPr lang="es-ES" dirty="0" smtClean="0"/>
              <a:t>.</a:t>
            </a: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3671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27511" y="634516"/>
            <a:ext cx="7496736" cy="455509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dirty="0"/>
          </a:p>
          <a:p>
            <a:r>
              <a:rPr lang="es-ES" dirty="0" smtClean="0"/>
              <a:t>B</a:t>
            </a:r>
            <a:r>
              <a:rPr lang="es-ES" dirty="0"/>
              <a:t>. LISTA DE CHEQUEO PREVIO A UNA NAVEGACIÓN</a:t>
            </a:r>
          </a:p>
          <a:p>
            <a:endParaRPr lang="es-ES" dirty="0" smtClean="0"/>
          </a:p>
          <a:p>
            <a:pPr marL="177800" indent="-177800" algn="just"/>
            <a:r>
              <a:rPr lang="es-ES" dirty="0" smtClean="0"/>
              <a:t>1</a:t>
            </a:r>
            <a:r>
              <a:rPr lang="es-ES" dirty="0"/>
              <a:t>. Verificar que los compartimientos o cámaras del tubo de flotación, quilla </a:t>
            </a:r>
            <a:r>
              <a:rPr lang="es-ES" dirty="0" smtClean="0"/>
              <a:t>y estabilizadores </a:t>
            </a:r>
            <a:r>
              <a:rPr lang="es-ES" dirty="0"/>
              <a:t>laterales según corresponda, se encuentren con la presión </a:t>
            </a:r>
            <a:r>
              <a:rPr lang="es-ES" dirty="0" smtClean="0"/>
              <a:t>de trabajo </a:t>
            </a:r>
            <a:r>
              <a:rPr lang="es-ES" dirty="0"/>
              <a:t>recomendada.</a:t>
            </a:r>
          </a:p>
          <a:p>
            <a:pPr marL="177800" indent="-177800" algn="just"/>
            <a:endParaRPr lang="es-ES" dirty="0" smtClean="0"/>
          </a:p>
          <a:p>
            <a:pPr marL="177800" indent="-177800" algn="just"/>
            <a:r>
              <a:rPr lang="es-ES" dirty="0"/>
              <a:t>2</a:t>
            </a:r>
            <a:r>
              <a:rPr lang="es-ES" dirty="0" smtClean="0"/>
              <a:t>. </a:t>
            </a:r>
            <a:r>
              <a:rPr lang="es-ES" dirty="0"/>
              <a:t>En los botes inflables plegables, revisar que el piso </a:t>
            </a:r>
            <a:r>
              <a:rPr lang="es-ES" dirty="0" smtClean="0"/>
              <a:t>esté correctamente armado y </a:t>
            </a:r>
            <a:r>
              <a:rPr lang="es-ES" dirty="0"/>
              <a:t>sus largueros instalados.</a:t>
            </a:r>
          </a:p>
          <a:p>
            <a:pPr marL="177800" indent="-177800" algn="just"/>
            <a:endParaRPr lang="es-ES" dirty="0" smtClean="0"/>
          </a:p>
          <a:p>
            <a:pPr marL="177800" indent="-177800" algn="just"/>
            <a:r>
              <a:rPr lang="es-ES" dirty="0"/>
              <a:t>3</a:t>
            </a:r>
            <a:r>
              <a:rPr lang="es-ES" dirty="0" smtClean="0"/>
              <a:t>. </a:t>
            </a:r>
            <a:r>
              <a:rPr lang="es-ES" dirty="0"/>
              <a:t>Revisar los tapones de espiche colocados.</a:t>
            </a:r>
          </a:p>
          <a:p>
            <a:pPr marL="177800" indent="-177800" algn="just"/>
            <a:endParaRPr lang="es-ES" dirty="0" smtClean="0"/>
          </a:p>
          <a:p>
            <a:pPr marL="177800" indent="-177800" algn="just"/>
            <a:r>
              <a:rPr lang="es-ES" dirty="0"/>
              <a:t>4</a:t>
            </a:r>
            <a:r>
              <a:rPr lang="es-ES" dirty="0" smtClean="0"/>
              <a:t>. </a:t>
            </a:r>
            <a:r>
              <a:rPr lang="es-ES" dirty="0"/>
              <a:t>Verificar que el </a:t>
            </a:r>
            <a:r>
              <a:rPr lang="es-ES" u="sng" dirty="0"/>
              <a:t>cabo de seguridad del motor </a:t>
            </a:r>
            <a:r>
              <a:rPr lang="es-ES" dirty="0"/>
              <a:t>se encuentre instalado y en </a:t>
            </a:r>
            <a:r>
              <a:rPr lang="es-ES" dirty="0" smtClean="0"/>
              <a:t>buen estado </a:t>
            </a:r>
            <a:r>
              <a:rPr lang="es-ES" dirty="0"/>
              <a:t>de conservación</a:t>
            </a:r>
            <a:r>
              <a:rPr lang="es-ES" dirty="0" smtClean="0"/>
              <a:t>.</a:t>
            </a:r>
            <a:endParaRPr lang="es-ES" dirty="0"/>
          </a:p>
          <a:p>
            <a:pPr marL="177800" indent="-177800" algn="just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7178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963893" y="1446034"/>
            <a:ext cx="7496736" cy="264687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</a:t>
            </a:r>
            <a:r>
              <a:rPr lang="es-ES" sz="2000" b="1" dirty="0" smtClean="0"/>
              <a:t>MENORES</a:t>
            </a:r>
          </a:p>
          <a:p>
            <a:endParaRPr lang="es-ES" sz="2000" b="1" dirty="0"/>
          </a:p>
          <a:p>
            <a:r>
              <a:rPr lang="es-ES" dirty="0"/>
              <a:t>C. TRINCA Y ESTIBA DEL </a:t>
            </a:r>
            <a:r>
              <a:rPr lang="es-ES" dirty="0" smtClean="0"/>
              <a:t>BOTE</a:t>
            </a:r>
          </a:p>
          <a:p>
            <a:endParaRPr lang="es-ES" dirty="0"/>
          </a:p>
          <a:p>
            <a:pPr marL="177800" indent="-177800"/>
            <a:r>
              <a:rPr lang="es-ES" dirty="0"/>
              <a:t>1</a:t>
            </a:r>
            <a:r>
              <a:rPr lang="es-ES" dirty="0" smtClean="0"/>
              <a:t>. </a:t>
            </a:r>
            <a:r>
              <a:rPr lang="es-ES" dirty="0"/>
              <a:t>El bote deberá estar ubicado en un lugar que no esté expuesto a golpes de </a:t>
            </a:r>
            <a:r>
              <a:rPr lang="es-ES" dirty="0" smtClean="0"/>
              <a:t>mar durante </a:t>
            </a:r>
            <a:r>
              <a:rPr lang="es-ES" dirty="0"/>
              <a:t>la navegación</a:t>
            </a:r>
            <a:r>
              <a:rPr lang="es-ES" dirty="0" smtClean="0"/>
              <a:t>.</a:t>
            </a:r>
          </a:p>
          <a:p>
            <a:pPr marL="177800" indent="-177800"/>
            <a:endParaRPr lang="es-ES" dirty="0"/>
          </a:p>
          <a:p>
            <a:pPr marL="177800" indent="-177800"/>
            <a:r>
              <a:rPr lang="es-ES" dirty="0"/>
              <a:t>2</a:t>
            </a:r>
            <a:r>
              <a:rPr lang="es-ES" dirty="0" smtClean="0"/>
              <a:t>. </a:t>
            </a:r>
            <a:r>
              <a:rPr lang="es-ES" dirty="0"/>
              <a:t>En ningún caso, el bote deberá quedar trincado en posición vertical o de</a:t>
            </a:r>
          </a:p>
          <a:p>
            <a:pPr marL="177800" indent="-177800"/>
            <a:r>
              <a:rPr lang="es-ES" dirty="0" smtClean="0"/>
              <a:t>	costado</a:t>
            </a:r>
            <a:r>
              <a:rPr lang="es-ES" dirty="0"/>
              <a:t>, debido a que se producirán deformaciones estructurales</a:t>
            </a:r>
            <a:r>
              <a:rPr lang="es-ES" dirty="0" smtClean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2720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29077" y="1242786"/>
            <a:ext cx="7496736" cy="347787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es-ES" sz="2000" b="1" dirty="0"/>
              <a:t>MEDIDAS DE SEGURIDAD PARA EMBARCACIONES </a:t>
            </a:r>
            <a:r>
              <a:rPr lang="es-ES" sz="2000" b="1" dirty="0" smtClean="0"/>
              <a:t>MENORES</a:t>
            </a:r>
          </a:p>
          <a:p>
            <a:endParaRPr lang="es-ES" sz="2000" b="1" dirty="0"/>
          </a:p>
          <a:p>
            <a:r>
              <a:rPr lang="es-ES" sz="2000" dirty="0"/>
              <a:t>D. </a:t>
            </a:r>
            <a:r>
              <a:rPr lang="es-ES" sz="2000" dirty="0" smtClean="0"/>
              <a:t>PROHIBICIONES</a:t>
            </a:r>
          </a:p>
          <a:p>
            <a:endParaRPr lang="es-ES" sz="2000" dirty="0"/>
          </a:p>
          <a:p>
            <a:pPr marL="266700" indent="-266700">
              <a:buAutoNum type="arabicPeriod"/>
            </a:pPr>
            <a:r>
              <a:rPr lang="es-ES" sz="2000" dirty="0" smtClean="0"/>
              <a:t>Está </a:t>
            </a:r>
            <a:r>
              <a:rPr lang="es-ES" sz="2000" dirty="0"/>
              <a:t>prohibido aplicar a los tubos de los botes, productos como </a:t>
            </a:r>
            <a:r>
              <a:rPr lang="es-ES" sz="2000" dirty="0" smtClean="0"/>
              <a:t>renovadores de </a:t>
            </a:r>
            <a:r>
              <a:rPr lang="es-ES" sz="2000" dirty="0"/>
              <a:t>goma, pasta de zapatos o cualquier otro producto químico, con el fin </a:t>
            </a:r>
            <a:r>
              <a:rPr lang="es-ES" sz="2000" dirty="0" smtClean="0"/>
              <a:t>de mejorar </a:t>
            </a:r>
            <a:r>
              <a:rPr lang="es-ES" sz="2000" dirty="0"/>
              <a:t>la presentación</a:t>
            </a:r>
            <a:r>
              <a:rPr lang="es-ES" sz="2000" dirty="0" smtClean="0"/>
              <a:t>.</a:t>
            </a:r>
          </a:p>
          <a:p>
            <a:pPr marL="266700" indent="-266700"/>
            <a:endParaRPr lang="es-ES" sz="2000" dirty="0"/>
          </a:p>
          <a:p>
            <a:pPr marL="266700" indent="-266700"/>
            <a:r>
              <a:rPr lang="es-ES" sz="2000" dirty="0"/>
              <a:t>2. En ninguna circunstancia los botes podrán ser utilizados para  </a:t>
            </a:r>
            <a:r>
              <a:rPr lang="es-ES" sz="2000" dirty="0" smtClean="0"/>
              <a:t> trabajos de pintado.</a:t>
            </a:r>
            <a:endParaRPr lang="es-ES" sz="2000" b="1" dirty="0" smtClean="0"/>
          </a:p>
          <a:p>
            <a:pPr marL="266700" indent="-266700"/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7811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98286" y="2351313"/>
            <a:ext cx="9178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latin typeface="Castellar" panose="020A0402060406010301" pitchFamily="18" charset="0"/>
              </a:rPr>
              <a:t>Plumas, Pescantes, grúas y trapas</a:t>
            </a:r>
            <a:endParaRPr lang="en-US" sz="4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29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8437" y="28305"/>
            <a:ext cx="7301553" cy="193899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just"/>
            <a:r>
              <a:rPr lang="es-ES" sz="2000" dirty="0" smtClean="0"/>
              <a:t>En los buques de la Armada existen principalmente 3 dispositivos de maniobra para levantar o mover cargas: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 smtClean="0"/>
              <a:t>Plumas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 smtClean="0"/>
              <a:t>Grúas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 smtClean="0"/>
              <a:t>Pescantes</a:t>
            </a:r>
          </a:p>
          <a:p>
            <a:pPr marL="0" lvl="1" algn="just"/>
            <a:r>
              <a:rPr lang="es-ES" sz="2000" dirty="0" smtClean="0"/>
              <a:t>Además, se utilizan los “tecles” en espacio reducidos. </a:t>
            </a:r>
            <a:endParaRPr lang="es-ES" sz="20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37" y="2088107"/>
            <a:ext cx="2755455" cy="40352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9213" y="3180609"/>
            <a:ext cx="5244721" cy="31468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1091" y="233459"/>
            <a:ext cx="3982587" cy="26524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4973" y="3687225"/>
            <a:ext cx="2133600" cy="2133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656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298" y="1651378"/>
            <a:ext cx="2755455" cy="40352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896" y="218986"/>
            <a:ext cx="8160251" cy="59043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750627" y="342093"/>
            <a:ext cx="199798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 smtClean="0"/>
              <a:t>PLUMAS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26092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670" y="-8554"/>
            <a:ext cx="9251345" cy="68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0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82444" y="696036"/>
            <a:ext cx="4213438" cy="47089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just"/>
            <a:r>
              <a:rPr lang="es-ES" sz="2000" dirty="0" smtClean="0"/>
              <a:t>Algunas unidades en la Armada utilizan grúas para mover carga y también para arriar / izar embarcaciones.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 smtClean="0"/>
              <a:t>Estas grúas pueden ser eléctricas (motor eléctrico que genera la fuerza) o hidráulicas (bombas hidráulicas que tienen un líquido especial que mueven pistones – mismo principio que una gata de un auto).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 smtClean="0"/>
              <a:t>En general las grúas hidráulicas tienen mayor capacidad que las grúas eléctricas.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6" y="1833779"/>
            <a:ext cx="6401355" cy="477358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3863" y="927165"/>
            <a:ext cx="7888533" cy="5261652"/>
          </a:xfrm>
          <a:prstGeom prst="rect">
            <a:avLst/>
          </a:prstGeom>
        </p:spPr>
      </p:pic>
      <p:sp>
        <p:nvSpPr>
          <p:cNvPr id="9" name="Elipse 8"/>
          <p:cNvSpPr/>
          <p:nvPr/>
        </p:nvSpPr>
        <p:spPr>
          <a:xfrm>
            <a:off x="5636525" y="2634018"/>
            <a:ext cx="3305310" cy="357571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/>
          <p:cNvSpPr txBox="1"/>
          <p:nvPr/>
        </p:nvSpPr>
        <p:spPr>
          <a:xfrm>
            <a:off x="750627" y="342093"/>
            <a:ext cx="1674497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 smtClean="0"/>
              <a:t>GRÚAS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1399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r="47994" b="57175"/>
          <a:stretch/>
        </p:blipFill>
        <p:spPr>
          <a:xfrm>
            <a:off x="413982" y="307927"/>
            <a:ext cx="10183605" cy="5601553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248166" y="545910"/>
            <a:ext cx="5042855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 smtClean="0"/>
              <a:t>Grúa hidráulica de un PSG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0969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75" y="146002"/>
            <a:ext cx="5576532" cy="419036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6275" y="1640840"/>
            <a:ext cx="6550925" cy="490909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697337" y="5718411"/>
            <a:ext cx="2075055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000" dirty="0" smtClean="0"/>
              <a:t>Embarcación </a:t>
            </a:r>
            <a:r>
              <a:rPr lang="es-ES" sz="2000" dirty="0" err="1" smtClean="0"/>
              <a:t>Skua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0986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153" y="0"/>
            <a:ext cx="839491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28078" y="4645519"/>
            <a:ext cx="2604816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 smtClean="0"/>
              <a:t>PESCANTES</a:t>
            </a:r>
            <a:endParaRPr lang="en-US" sz="4000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8407021" y="549393"/>
            <a:ext cx="3411941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Son piezas metálicas en donde “descansan” las embarcaciones. Permiten arriarlas e izarlas manual o eléctricamente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4872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062" y="0"/>
            <a:ext cx="6176510" cy="6915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1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829" y="-37098"/>
            <a:ext cx="8661967" cy="689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31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820" y="0"/>
            <a:ext cx="9405257" cy="689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61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28" y="262790"/>
            <a:ext cx="9191766" cy="612401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8243248" y="846161"/>
            <a:ext cx="3411941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/>
              <a:t>En la actualidad los buques cuentan con pescantes / grúas, que izan o arrían la embarcación.</a:t>
            </a:r>
          </a:p>
          <a:p>
            <a:pPr algn="just"/>
            <a:r>
              <a:rPr lang="es-ES" sz="2400" dirty="0" smtClean="0"/>
              <a:t>Estas descansan en “camadas” especiales.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5371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428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5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386" y="9859"/>
            <a:ext cx="5136106" cy="684814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571" y="-1"/>
            <a:ext cx="5136105" cy="6848141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91068" y="136478"/>
            <a:ext cx="3991927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 smtClean="0"/>
              <a:t>TRAPAS DE IZADO</a:t>
            </a:r>
            <a:endParaRPr lang="en-US" sz="4000" b="1" dirty="0"/>
          </a:p>
        </p:txBody>
      </p:sp>
      <p:sp>
        <p:nvSpPr>
          <p:cNvPr id="8" name="CuadroTexto 7"/>
          <p:cNvSpPr txBox="1"/>
          <p:nvPr/>
        </p:nvSpPr>
        <p:spPr>
          <a:xfrm>
            <a:off x="4565175" y="136478"/>
            <a:ext cx="357571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/>
              <a:t>Son trozos de jarcia, lona especial o cadenas que se enganchas en una embarcación para izarla o arriarla.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6322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10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708" y="-1"/>
            <a:ext cx="3883925" cy="6904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6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091" y="8434"/>
            <a:ext cx="3868786" cy="687784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5640" y="8434"/>
            <a:ext cx="3878275" cy="689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86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16" y="0"/>
            <a:ext cx="5158854" cy="68784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6335" y="3035024"/>
            <a:ext cx="4940134" cy="367313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141493" y="327546"/>
            <a:ext cx="585488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Pescante tipo grúa que se acciona de manera eléctrica.</a:t>
            </a:r>
            <a:endParaRPr lang="en-US" sz="2400" dirty="0"/>
          </a:p>
        </p:txBody>
      </p:sp>
      <p:sp>
        <p:nvSpPr>
          <p:cNvPr id="6" name="Flecha derecha 5"/>
          <p:cNvSpPr/>
          <p:nvPr/>
        </p:nvSpPr>
        <p:spPr>
          <a:xfrm rot="10800000">
            <a:off x="5841242" y="1269242"/>
            <a:ext cx="655093" cy="232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adroTexto 6"/>
          <p:cNvSpPr txBox="1"/>
          <p:nvPr/>
        </p:nvSpPr>
        <p:spPr>
          <a:xfrm>
            <a:off x="6182259" y="1611951"/>
            <a:ext cx="585488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Canastillo o “jamón” que se instala para proteger la embarcación.</a:t>
            </a:r>
            <a:endParaRPr lang="en-US" sz="24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388116" y="3225545"/>
            <a:ext cx="1649865" cy="30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2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875" y="0"/>
            <a:ext cx="8432824" cy="6859288"/>
          </a:xfrm>
          <a:prstGeom prst="rect">
            <a:avLst/>
          </a:prstGeom>
        </p:spPr>
      </p:pic>
      <p:sp>
        <p:nvSpPr>
          <p:cNvPr id="12" name="Flecha abajo 11"/>
          <p:cNvSpPr/>
          <p:nvPr/>
        </p:nvSpPr>
        <p:spPr>
          <a:xfrm rot="4229462">
            <a:off x="6755642" y="218364"/>
            <a:ext cx="423080" cy="996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>
            <a:off x="7827367" y="350754"/>
            <a:ext cx="96916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Trapa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2575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119" y="0"/>
            <a:ext cx="6434667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404286" y="1133694"/>
            <a:ext cx="225832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Grúa / pescante</a:t>
            </a:r>
            <a:endParaRPr lang="en-US" sz="2400" dirty="0"/>
          </a:p>
        </p:txBody>
      </p:sp>
      <p:sp>
        <p:nvSpPr>
          <p:cNvPr id="3" name="Flecha abajo 2"/>
          <p:cNvSpPr/>
          <p:nvPr/>
        </p:nvSpPr>
        <p:spPr>
          <a:xfrm rot="4182653">
            <a:off x="6282556" y="708865"/>
            <a:ext cx="368490" cy="1573006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58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8" y="0"/>
            <a:ext cx="12207163" cy="686652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67355" y="6183365"/>
            <a:ext cx="30131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Camada de descanso</a:t>
            </a:r>
            <a:endParaRPr lang="en-US" sz="2400" dirty="0"/>
          </a:p>
        </p:txBody>
      </p:sp>
      <p:sp>
        <p:nvSpPr>
          <p:cNvPr id="4" name="Flecha derecha 3"/>
          <p:cNvSpPr/>
          <p:nvPr/>
        </p:nvSpPr>
        <p:spPr>
          <a:xfrm rot="12351907">
            <a:off x="4975873" y="5858662"/>
            <a:ext cx="968991" cy="3623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1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133" y="0"/>
            <a:ext cx="9153381" cy="686503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54663" y="6033240"/>
            <a:ext cx="30131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Camada de descanso</a:t>
            </a:r>
            <a:endParaRPr lang="en-US" sz="2400" dirty="0"/>
          </a:p>
        </p:txBody>
      </p:sp>
      <p:sp>
        <p:nvSpPr>
          <p:cNvPr id="5" name="Flecha derecha 4"/>
          <p:cNvSpPr/>
          <p:nvPr/>
        </p:nvSpPr>
        <p:spPr>
          <a:xfrm rot="19569756">
            <a:off x="2934269" y="5330085"/>
            <a:ext cx="1269243" cy="38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/>
          <p:cNvSpPr txBox="1"/>
          <p:nvPr/>
        </p:nvSpPr>
        <p:spPr>
          <a:xfrm>
            <a:off x="6583529" y="890308"/>
            <a:ext cx="16324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Canastillo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1281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9677" y="-759"/>
            <a:ext cx="5199797" cy="685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3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739462" y="1460311"/>
            <a:ext cx="8281562" cy="276998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 smtClean="0"/>
              <a:t>RESUMEN DE LA CLASE</a:t>
            </a:r>
          </a:p>
          <a:p>
            <a:endParaRPr lang="es-ES" b="1" dirty="0"/>
          </a:p>
          <a:p>
            <a:pPr marL="342900" indent="-342900">
              <a:buFont typeface="+mj-lt"/>
              <a:buAutoNum type="arabicPeriod"/>
            </a:pPr>
            <a:r>
              <a:rPr lang="es-ES" sz="2800" b="1" dirty="0" smtClean="0"/>
              <a:t>Medidas de seguridad para embarcaciones menores</a:t>
            </a:r>
          </a:p>
          <a:p>
            <a:pPr marL="342900" indent="-342900">
              <a:buFont typeface="+mj-lt"/>
              <a:buAutoNum type="arabicPeriod"/>
            </a:pPr>
            <a:r>
              <a:rPr lang="es-ES" sz="2800" b="1" dirty="0" smtClean="0"/>
              <a:t>La grúa</a:t>
            </a:r>
          </a:p>
          <a:p>
            <a:pPr marL="342900" indent="-342900">
              <a:buFont typeface="+mj-lt"/>
              <a:buAutoNum type="arabicPeriod"/>
            </a:pPr>
            <a:r>
              <a:rPr lang="es-ES" sz="2800" b="1" dirty="0" smtClean="0"/>
              <a:t>El pescante</a:t>
            </a:r>
          </a:p>
          <a:p>
            <a:pPr marL="342900" indent="-342900">
              <a:buFont typeface="+mj-lt"/>
              <a:buAutoNum type="arabicPeriod"/>
            </a:pPr>
            <a:r>
              <a:rPr lang="es-ES" sz="2800" b="1" dirty="0" smtClean="0"/>
              <a:t>Las trapas de izado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70424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2306</TotalTime>
  <Words>461</Words>
  <Application>Microsoft Office PowerPoint</Application>
  <PresentationFormat>Panorámica</PresentationFormat>
  <Paragraphs>71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Castellar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eduardosims@gmail.com</dc:creator>
  <cp:lastModifiedBy>eduardosims@gmail.com</cp:lastModifiedBy>
  <cp:revision>33</cp:revision>
  <dcterms:created xsi:type="dcterms:W3CDTF">2023-07-11T19:40:06Z</dcterms:created>
  <dcterms:modified xsi:type="dcterms:W3CDTF">2023-07-26T18:41:53Z</dcterms:modified>
</cp:coreProperties>
</file>