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7.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6" r:id="rId2"/>
    <p:sldMasterId id="2147483708" r:id="rId3"/>
    <p:sldMasterId id="2147483720" r:id="rId4"/>
    <p:sldMasterId id="2147483732" r:id="rId5"/>
    <p:sldMasterId id="2147483744" r:id="rId6"/>
    <p:sldMasterId id="2147483746" r:id="rId7"/>
    <p:sldMasterId id="2147483758" r:id="rId8"/>
  </p:sldMasterIdLst>
  <p:sldIdLst>
    <p:sldId id="288" r:id="rId9"/>
    <p:sldId id="334" r:id="rId10"/>
    <p:sldId id="256" r:id="rId11"/>
    <p:sldId id="338" r:id="rId12"/>
    <p:sldId id="282" r:id="rId13"/>
    <p:sldId id="292" r:id="rId14"/>
    <p:sldId id="268" r:id="rId15"/>
    <p:sldId id="291" r:id="rId16"/>
    <p:sldId id="293" r:id="rId17"/>
    <p:sldId id="294" r:id="rId18"/>
    <p:sldId id="269" r:id="rId19"/>
    <p:sldId id="257" r:id="rId20"/>
    <p:sldId id="258" r:id="rId21"/>
    <p:sldId id="259" r:id="rId22"/>
    <p:sldId id="260" r:id="rId23"/>
    <p:sldId id="261" r:id="rId24"/>
    <p:sldId id="276" r:id="rId25"/>
    <p:sldId id="277" r:id="rId26"/>
    <p:sldId id="295" r:id="rId27"/>
    <p:sldId id="296" r:id="rId28"/>
    <p:sldId id="299" r:id="rId29"/>
    <p:sldId id="302" r:id="rId30"/>
    <p:sldId id="304" r:id="rId31"/>
    <p:sldId id="305" r:id="rId32"/>
    <p:sldId id="308" r:id="rId33"/>
    <p:sldId id="309" r:id="rId34"/>
    <p:sldId id="311" r:id="rId35"/>
    <p:sldId id="312" r:id="rId36"/>
    <p:sldId id="313" r:id="rId37"/>
    <p:sldId id="335" r:id="rId38"/>
    <p:sldId id="314" r:id="rId39"/>
    <p:sldId id="316" r:id="rId40"/>
    <p:sldId id="317" r:id="rId41"/>
    <p:sldId id="318" r:id="rId42"/>
    <p:sldId id="319" r:id="rId43"/>
    <p:sldId id="320" r:id="rId44"/>
    <p:sldId id="321" r:id="rId45"/>
    <p:sldId id="322" r:id="rId46"/>
    <p:sldId id="323" r:id="rId47"/>
    <p:sldId id="324" r:id="rId48"/>
    <p:sldId id="325" r:id="rId49"/>
    <p:sldId id="326" r:id="rId50"/>
    <p:sldId id="336" r:id="rId51"/>
    <p:sldId id="337" r:id="rId52"/>
    <p:sldId id="343" r:id="rId53"/>
    <p:sldId id="377" r:id="rId54"/>
    <p:sldId id="378" r:id="rId55"/>
    <p:sldId id="270" r:id="rId56"/>
    <p:sldId id="344" r:id="rId57"/>
    <p:sldId id="345" r:id="rId58"/>
    <p:sldId id="346" r:id="rId59"/>
    <p:sldId id="347" r:id="rId60"/>
    <p:sldId id="348" r:id="rId61"/>
    <p:sldId id="263" r:id="rId62"/>
    <p:sldId id="266" r:id="rId63"/>
    <p:sldId id="349" r:id="rId64"/>
    <p:sldId id="271" r:id="rId65"/>
    <p:sldId id="272" r:id="rId66"/>
    <p:sldId id="278" r:id="rId67"/>
    <p:sldId id="351" r:id="rId68"/>
    <p:sldId id="352" r:id="rId69"/>
    <p:sldId id="353" r:id="rId70"/>
    <p:sldId id="354" r:id="rId71"/>
    <p:sldId id="283" r:id="rId72"/>
    <p:sldId id="357" r:id="rId73"/>
    <p:sldId id="284" r:id="rId74"/>
    <p:sldId id="359" r:id="rId75"/>
    <p:sldId id="287" r:id="rId76"/>
    <p:sldId id="360" r:id="rId77"/>
    <p:sldId id="361" r:id="rId78"/>
    <p:sldId id="290" r:id="rId79"/>
    <p:sldId id="362" r:id="rId80"/>
    <p:sldId id="363" r:id="rId81"/>
    <p:sldId id="364" r:id="rId82"/>
    <p:sldId id="365" r:id="rId83"/>
    <p:sldId id="366" r:id="rId84"/>
    <p:sldId id="367" r:id="rId85"/>
    <p:sldId id="400" r:id="rId86"/>
    <p:sldId id="310" r:id="rId87"/>
    <p:sldId id="374" r:id="rId88"/>
    <p:sldId id="306" r:id="rId89"/>
    <p:sldId id="376" r:id="rId90"/>
    <p:sldId id="381" r:id="rId91"/>
    <p:sldId id="382" r:id="rId92"/>
    <p:sldId id="383" r:id="rId93"/>
    <p:sldId id="380" r:id="rId94"/>
    <p:sldId id="384" r:id="rId95"/>
    <p:sldId id="385" r:id="rId96"/>
    <p:sldId id="391" r:id="rId97"/>
    <p:sldId id="392" r:id="rId98"/>
    <p:sldId id="264" r:id="rId99"/>
    <p:sldId id="265" r:id="rId100"/>
    <p:sldId id="394" r:id="rId101"/>
    <p:sldId id="395" r:id="rId102"/>
    <p:sldId id="262" r:id="rId103"/>
    <p:sldId id="396" r:id="rId104"/>
    <p:sldId id="397" r:id="rId105"/>
    <p:sldId id="399" r:id="rId106"/>
    <p:sldId id="420" r:id="rId107"/>
    <p:sldId id="404" r:id="rId108"/>
    <p:sldId id="401" r:id="rId109"/>
    <p:sldId id="402" r:id="rId110"/>
    <p:sldId id="403" r:id="rId111"/>
    <p:sldId id="406" r:id="rId112"/>
    <p:sldId id="407" r:id="rId113"/>
    <p:sldId id="408" r:id="rId114"/>
    <p:sldId id="409" r:id="rId115"/>
    <p:sldId id="411" r:id="rId116"/>
    <p:sldId id="413" r:id="rId117"/>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slide" Target="slides/slide74.xml"/><Relationship Id="rId90" Type="http://schemas.openxmlformats.org/officeDocument/2006/relationships/slide" Target="slides/slide82.xml"/><Relationship Id="rId95" Type="http://schemas.openxmlformats.org/officeDocument/2006/relationships/slide" Target="slides/slide87.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13" Type="http://schemas.openxmlformats.org/officeDocument/2006/relationships/slide" Target="slides/slide105.xml"/><Relationship Id="rId11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103" Type="http://schemas.openxmlformats.org/officeDocument/2006/relationships/slide" Target="slides/slide95.xml"/><Relationship Id="rId108" Type="http://schemas.openxmlformats.org/officeDocument/2006/relationships/slide" Target="slides/slide100.xml"/><Relationship Id="rId116" Type="http://schemas.openxmlformats.org/officeDocument/2006/relationships/slide" Target="slides/slide10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11"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slide" Target="slides/slide98.xml"/><Relationship Id="rId114" Type="http://schemas.openxmlformats.org/officeDocument/2006/relationships/slide" Target="slides/slide106.xml"/><Relationship Id="rId119" Type="http://schemas.openxmlformats.org/officeDocument/2006/relationships/viewProps" Target="viewProp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2FE2D491-7936-43B7-AD5F-3828EBC20E25}"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1129872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FE2D491-7936-43B7-AD5F-3828EBC20E25}"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3930057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FE2D491-7936-43B7-AD5F-3828EBC20E25}"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2807015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2FE2D491-7936-43B7-AD5F-3828EBC20E25}"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1982018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2FE2D491-7936-43B7-AD5F-3828EBC20E25}" type="datetimeFigureOut">
              <a:rPr lang="es-CL" smtClean="0"/>
              <a:t>06-04-2025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3849822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2FE2D491-7936-43B7-AD5F-3828EBC20E25}" type="datetimeFigureOut">
              <a:rPr lang="es-CL" smtClean="0"/>
              <a:t>06-04-2025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3019518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FE2D491-7936-43B7-AD5F-3828EBC20E25}" type="datetimeFigureOut">
              <a:rPr lang="es-CL" smtClean="0"/>
              <a:t>06-04-2025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259568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FE2D491-7936-43B7-AD5F-3828EBC20E25}"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4010476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FE2D491-7936-43B7-AD5F-3828EBC20E25}"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1828947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FE2D491-7936-43B7-AD5F-3828EBC20E25}"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658228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FE2D491-7936-43B7-AD5F-3828EBC20E25}"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CFD95F91-83A0-40DB-8550-7A4EB56EF01E}" type="slidenum">
              <a:rPr lang="es-CL" smtClean="0"/>
              <a:t>‹Nº›</a:t>
            </a:fld>
            <a:endParaRPr lang="es-CL"/>
          </a:p>
        </p:txBody>
      </p:sp>
    </p:spTree>
    <p:extLst>
      <p:ext uri="{BB962C8B-B14F-4D97-AF65-F5344CB8AC3E}">
        <p14:creationId xmlns:p14="http://schemas.microsoft.com/office/powerpoint/2010/main" val="2729611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91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45854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4216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6902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616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957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8451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2482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28278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55103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18308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86655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24187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42367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11122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41526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5936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07453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39501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5481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2270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93562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119E733D-D1EA-45FD-8326-C2E0FEFD85B7}"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3121246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119E733D-D1EA-45FD-8326-C2E0FEFD85B7}"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35356529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119E733D-D1EA-45FD-8326-C2E0FEFD85B7}"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6301780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119E733D-D1EA-45FD-8326-C2E0FEFD85B7}"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8144299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119E733D-D1EA-45FD-8326-C2E0FEFD85B7}" type="datetimeFigureOut">
              <a:rPr lang="es-CL" smtClean="0"/>
              <a:t>06-04-2025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31329242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119E733D-D1EA-45FD-8326-C2E0FEFD85B7}" type="datetimeFigureOut">
              <a:rPr lang="es-CL" smtClean="0"/>
              <a:t>06-04-2025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42783492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19E733D-D1EA-45FD-8326-C2E0FEFD85B7}" type="datetimeFigureOut">
              <a:rPr lang="es-CL" smtClean="0"/>
              <a:t>06-04-2025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71211504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119E733D-D1EA-45FD-8326-C2E0FEFD85B7}"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41999563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119E733D-D1EA-45FD-8326-C2E0FEFD85B7}"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25611294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119E733D-D1EA-45FD-8326-C2E0FEFD85B7}"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47321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119E733D-D1EA-45FD-8326-C2E0FEFD85B7}"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F86BC23D-E8A3-45E8-B168-30A8F099E34D}" type="slidenum">
              <a:rPr lang="es-CL" smtClean="0"/>
              <a:t>‹Nº›</a:t>
            </a:fld>
            <a:endParaRPr lang="es-CL"/>
          </a:p>
        </p:txBody>
      </p:sp>
    </p:spTree>
    <p:extLst>
      <p:ext uri="{BB962C8B-B14F-4D97-AF65-F5344CB8AC3E}">
        <p14:creationId xmlns:p14="http://schemas.microsoft.com/office/powerpoint/2010/main" val="23539442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pPr fontAlgn="base">
              <a:spcBef>
                <a:spcPct val="0"/>
              </a:spcBef>
              <a:spcAft>
                <a:spcPct val="0"/>
              </a:spcAft>
            </a:pPr>
            <a:fld id="{E4B314F5-1F02-4F81-A035-097C6C588C26}"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27724129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pPr fontAlgn="base">
              <a:spcBef>
                <a:spcPct val="0"/>
              </a:spcBef>
              <a:spcAft>
                <a:spcPct val="0"/>
              </a:spcAft>
            </a:pPr>
            <a:fld id="{D495A9B8-2F5D-41C6-B9E3-57C88BD39C3E}"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423815259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pPr fontAlgn="base">
              <a:spcBef>
                <a:spcPct val="0"/>
              </a:spcBef>
              <a:spcAft>
                <a:spcPct val="0"/>
              </a:spcAft>
            </a:pPr>
            <a:fld id="{5CCB682B-2399-48DA-B54A-66170495E584}"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26327698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09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97600" y="1600201"/>
            <a:ext cx="53848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pPr fontAlgn="base">
              <a:spcBef>
                <a:spcPct val="0"/>
              </a:spcBef>
              <a:spcAft>
                <a:spcPct val="0"/>
              </a:spcAft>
            </a:pPr>
            <a:fld id="{D66B4ADB-B358-4941-8218-9FE849632FFC}"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37286587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40318" y="2505075"/>
            <a:ext cx="5158316"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71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8" name="Marcador de pie de página 7"/>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9" name="Marcador de número de diapositiva 8"/>
          <p:cNvSpPr>
            <a:spLocks noGrp="1"/>
          </p:cNvSpPr>
          <p:nvPr>
            <p:ph type="sldNum" sz="quarter" idx="12"/>
          </p:nvPr>
        </p:nvSpPr>
        <p:spPr/>
        <p:txBody>
          <a:bodyPr/>
          <a:lstStyle>
            <a:lvl1pPr>
              <a:defRPr/>
            </a:lvl1pPr>
          </a:lstStyle>
          <a:p>
            <a:pPr fontAlgn="base">
              <a:spcBef>
                <a:spcPct val="0"/>
              </a:spcBef>
              <a:spcAft>
                <a:spcPct val="0"/>
              </a:spcAft>
            </a:pPr>
            <a:fld id="{56B41E93-0466-4705-B111-19A46A9CC9EE}"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20744792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4" name="Marcador de pie de página 3"/>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número de diapositiva 4"/>
          <p:cNvSpPr>
            <a:spLocks noGrp="1"/>
          </p:cNvSpPr>
          <p:nvPr>
            <p:ph type="sldNum" sz="quarter" idx="12"/>
          </p:nvPr>
        </p:nvSpPr>
        <p:spPr/>
        <p:txBody>
          <a:bodyPr/>
          <a:lstStyle>
            <a:lvl1pPr>
              <a:defRPr/>
            </a:lvl1pPr>
          </a:lstStyle>
          <a:p>
            <a:pPr fontAlgn="base">
              <a:spcBef>
                <a:spcPct val="0"/>
              </a:spcBef>
              <a:spcAft>
                <a:spcPct val="0"/>
              </a:spcAft>
            </a:pPr>
            <a:fld id="{F085EE50-3689-4669-B702-222819DAF7C7}"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8251349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3" name="Marcador de pie de página 2"/>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4" name="Marcador de número de diapositiva 3"/>
          <p:cNvSpPr>
            <a:spLocks noGrp="1"/>
          </p:cNvSpPr>
          <p:nvPr>
            <p:ph type="sldNum" sz="quarter" idx="12"/>
          </p:nvPr>
        </p:nvSpPr>
        <p:spPr/>
        <p:txBody>
          <a:bodyPr/>
          <a:lstStyle>
            <a:lvl1pPr>
              <a:defRPr/>
            </a:lvl1pPr>
          </a:lstStyle>
          <a:p>
            <a:pPr fontAlgn="base">
              <a:spcBef>
                <a:spcPct val="0"/>
              </a:spcBef>
              <a:spcAft>
                <a:spcPct val="0"/>
              </a:spcAft>
            </a:pPr>
            <a:fld id="{EED3321D-95F2-4621-A82F-BCB335E3700A}"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42649388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pPr fontAlgn="base">
              <a:spcBef>
                <a:spcPct val="0"/>
              </a:spcBef>
              <a:spcAft>
                <a:spcPct val="0"/>
              </a:spcAft>
            </a:pPr>
            <a:fld id="{8C6C4DB7-911C-4574-8194-B7243C0F9279}"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658080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pie de página 5"/>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7" name="Marcador de número de diapositiva 6"/>
          <p:cNvSpPr>
            <a:spLocks noGrp="1"/>
          </p:cNvSpPr>
          <p:nvPr>
            <p:ph type="sldNum" sz="quarter" idx="12"/>
          </p:nvPr>
        </p:nvSpPr>
        <p:spPr/>
        <p:txBody>
          <a:bodyPr/>
          <a:lstStyle>
            <a:lvl1pPr>
              <a:defRPr/>
            </a:lvl1pPr>
          </a:lstStyle>
          <a:p>
            <a:pPr fontAlgn="base">
              <a:spcBef>
                <a:spcPct val="0"/>
              </a:spcBef>
              <a:spcAft>
                <a:spcPct val="0"/>
              </a:spcAft>
            </a:pPr>
            <a:fld id="{7FF59210-D942-4310-88BA-D02B370ECD1E}"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1231758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pPr fontAlgn="base">
              <a:spcBef>
                <a:spcPct val="0"/>
              </a:spcBef>
              <a:spcAft>
                <a:spcPct val="0"/>
              </a:spcAft>
            </a:pPr>
            <a:fld id="{FA88207B-596D-4375-A76D-D96A0EA6F2AF}"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25808524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pPr fontAlgn="base">
              <a:spcBef>
                <a:spcPct val="0"/>
              </a:spcBef>
              <a:spcAft>
                <a:spcPct val="0"/>
              </a:spcAft>
            </a:pPr>
            <a:endParaRPr lang="es-CL" altLang="es-C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pPr fontAlgn="base">
              <a:spcBef>
                <a:spcPct val="0"/>
              </a:spcBef>
              <a:spcAft>
                <a:spcPct val="0"/>
              </a:spcAft>
            </a:pPr>
            <a:fld id="{4A47CE00-CB22-4C96-80B9-82F5764B49C1}"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32869249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4/6/2025</a:t>
            </a:fld>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‹Nº›</a:t>
            </a:fld>
            <a:endPar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85253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800745D5-0478-4A58-B9FC-7A216913CD12}"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165829986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800745D5-0478-4A58-B9FC-7A216913CD12}"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26160557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800745D5-0478-4A58-B9FC-7A216913CD12}"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354509191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800745D5-0478-4A58-B9FC-7A216913CD12}"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288695713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800745D5-0478-4A58-B9FC-7A216913CD12}" type="datetimeFigureOut">
              <a:rPr lang="es-CL" smtClean="0"/>
              <a:t>06-04-2025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37620279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800745D5-0478-4A58-B9FC-7A216913CD12}" type="datetimeFigureOut">
              <a:rPr lang="es-CL" smtClean="0"/>
              <a:t>06-04-2025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50144500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00745D5-0478-4A58-B9FC-7A216913CD12}" type="datetimeFigureOut">
              <a:rPr lang="es-CL" smtClean="0"/>
              <a:t>06-04-2025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18163345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800745D5-0478-4A58-B9FC-7A216913CD12}"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92618571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800745D5-0478-4A58-B9FC-7A216913CD12}" type="datetimeFigureOut">
              <a:rPr lang="es-CL" smtClean="0"/>
              <a:t>06-04-2025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344002245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800745D5-0478-4A58-B9FC-7A216913CD12}"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143573935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800745D5-0478-4A58-B9FC-7A216913CD12}" type="datetimeFigureOut">
              <a:rPr lang="es-CL" smtClean="0"/>
              <a:t>06-04-2025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6948124-1887-4857-BE5B-A35B882EEF7A}" type="slidenum">
              <a:rPr lang="es-CL" smtClean="0"/>
              <a:t>‹Nº›</a:t>
            </a:fld>
            <a:endParaRPr lang="es-CL"/>
          </a:p>
        </p:txBody>
      </p:sp>
    </p:spTree>
    <p:extLst>
      <p:ext uri="{BB962C8B-B14F-4D97-AF65-F5344CB8AC3E}">
        <p14:creationId xmlns:p14="http://schemas.microsoft.com/office/powerpoint/2010/main" val="20527679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964678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221393105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75182708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416052484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3036820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77851700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6000693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63401401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01106043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6644134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6571565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5848832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4907576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160040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311627368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269489188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871753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5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7.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theme" Target="../theme/theme8.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8000"/>
            <a:lum/>
          </a:blip>
          <a:srcRect/>
          <a:stretch>
            <a:fillRect t="-9000" b="-9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E2D491-7936-43B7-AD5F-3828EBC20E25}" type="datetimeFigureOut">
              <a:rPr lang="es-CL" smtClean="0"/>
              <a:t>06-04-2025</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95F91-83A0-40DB-8550-7A4EB56EF01E}" type="slidenum">
              <a:rPr lang="es-CL" smtClean="0"/>
              <a:t>‹Nº›</a:t>
            </a:fld>
            <a:endParaRPr lang="es-CL"/>
          </a:p>
        </p:txBody>
      </p:sp>
    </p:spTree>
    <p:extLst>
      <p:ext uri="{BB962C8B-B14F-4D97-AF65-F5344CB8AC3E}">
        <p14:creationId xmlns:p14="http://schemas.microsoft.com/office/powerpoint/2010/main" val="1714936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5000"/>
            <a:lum/>
          </a:blip>
          <a:srcRect/>
          <a:tile tx="0" ty="0" sx="100000" sy="100000" flip="none" algn="tl"/>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81B12AB-F3CD-4E30-9DBB-CFAE58C3622C}"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E8AD18-CF43-47E3-AA1D-CA108841F1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51670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9000"/>
            <a:lum/>
          </a:blip>
          <a:srcRect/>
          <a:stretch>
            <a:fillRect t="-9000" b="-9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23FA02D-DC79-47C2-9FFA-1D2DF626A1FE}"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06-04-2025</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66468C5-9905-442B-9D28-A2DF4638702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60692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0"/>
            <a:lum/>
          </a:blip>
          <a:srcRect/>
          <a:stretch>
            <a:fillRect t="-16000" b="-16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9E733D-D1EA-45FD-8326-C2E0FEFD85B7}" type="datetimeFigureOut">
              <a:rPr lang="es-CL" smtClean="0"/>
              <a:t>06-04-2025</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6BC23D-E8A3-45E8-B168-30A8F099E34D}" type="slidenum">
              <a:rPr lang="es-CL" smtClean="0"/>
              <a:t>‹Nº›</a:t>
            </a:fld>
            <a:endParaRPr lang="es-CL"/>
          </a:p>
        </p:txBody>
      </p:sp>
    </p:spTree>
    <p:extLst>
      <p:ext uri="{BB962C8B-B14F-4D97-AF65-F5344CB8AC3E}">
        <p14:creationId xmlns:p14="http://schemas.microsoft.com/office/powerpoint/2010/main" val="199940338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CL" altLang="es-CL"/>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CL" altLang="es-CL"/>
              <a:t>Haga clic para modificar el estilo de texto del patrón</a:t>
            </a:r>
          </a:p>
          <a:p>
            <a:pPr lvl="1"/>
            <a:r>
              <a:rPr lang="es-CL" altLang="es-CL"/>
              <a:t>Segundo nivel</a:t>
            </a:r>
          </a:p>
          <a:p>
            <a:pPr lvl="2"/>
            <a:r>
              <a:rPr lang="es-CL" altLang="es-CL"/>
              <a:t>Tercer nivel</a:t>
            </a:r>
          </a:p>
          <a:p>
            <a:pPr lvl="3"/>
            <a:r>
              <a:rPr lang="es-CL" altLang="es-CL"/>
              <a:t>Cuarto nivel</a:t>
            </a:r>
          </a:p>
          <a:p>
            <a:pPr lvl="4"/>
            <a:r>
              <a:rPr lang="es-CL" altLang="es-CL"/>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CL" altLang="es-CL">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CL" altLang="es-CL">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70BA0B9-1DA8-4368-881E-A95FAD267A13}" type="slidenum">
              <a:rPr lang="es-CL" altLang="es-CL" smtClean="0">
                <a:solidFill>
                  <a:srgbClr val="000000"/>
                </a:solidFill>
              </a:rPr>
              <a:pPr fontAlgn="base">
                <a:spcBef>
                  <a:spcPct val="0"/>
                </a:spcBef>
                <a:spcAft>
                  <a:spcPct val="0"/>
                </a:spcAft>
              </a:pPr>
              <a:t>‹Nº›</a:t>
            </a:fld>
            <a:endParaRPr lang="es-CL" altLang="es-CL">
              <a:solidFill>
                <a:srgbClr val="000000"/>
              </a:solidFill>
            </a:endParaRPr>
          </a:p>
        </p:txBody>
      </p:sp>
    </p:spTree>
    <p:extLst>
      <p:ext uri="{BB962C8B-B14F-4D97-AF65-F5344CB8AC3E}">
        <p14:creationId xmlns:p14="http://schemas.microsoft.com/office/powerpoint/2010/main" val="129320880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4/6/2025</a:t>
            </a:fld>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‹Nº›</a:t>
            </a:fld>
            <a:endPar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639780804"/>
      </p:ext>
    </p:extLst>
  </p:cSld>
  <p:clrMap bg1="dk1" tx1="lt1" bg2="dk2" tx2="lt2" accent1="accent1" accent2="accent2" accent3="accent3" accent4="accent4" accent5="accent5" accent6="accent6" hlink="hlink" folHlink="folHlink"/>
  <p:sldLayoutIdLst>
    <p:sldLayoutId id="2147483745" r:id="rId1"/>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745D5-0478-4A58-B9FC-7A216913CD12}" type="datetimeFigureOut">
              <a:rPr lang="es-CL" smtClean="0"/>
              <a:t>06-04-2025</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948124-1887-4857-BE5B-A35B882EEF7A}" type="slidenum">
              <a:rPr lang="es-CL" smtClean="0"/>
              <a:t>‹Nº›</a:t>
            </a:fld>
            <a:endParaRPr lang="es-CL"/>
          </a:p>
        </p:txBody>
      </p:sp>
    </p:spTree>
    <p:extLst>
      <p:ext uri="{BB962C8B-B14F-4D97-AF65-F5344CB8AC3E}">
        <p14:creationId xmlns:p14="http://schemas.microsoft.com/office/powerpoint/2010/main" val="1320400163"/>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4/6/2025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2932755974"/>
      </p:ext>
    </p:extLst>
  </p:cSld>
  <p:clrMap bg1="dk1" tx1="lt1" bg2="dk2" tx2="lt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4.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4.xml"/><Relationship Id="rId4" Type="http://schemas.openxmlformats.org/officeDocument/2006/relationships/image" Target="../media/image27.png"/></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4.xml"/></Relationships>
</file>

<file path=ppt/slides/_rels/slide5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5.xml"/></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5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6.xml"/><Relationship Id="rId5" Type="http://schemas.openxmlformats.org/officeDocument/2006/relationships/image" Target="../media/image37.png"/><Relationship Id="rId4" Type="http://schemas.openxmlformats.org/officeDocument/2006/relationships/image" Target="../media/image36.png"/></Relationships>
</file>

<file path=ppt/slides/_rels/slide6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6.xml"/><Relationship Id="rId5" Type="http://schemas.openxmlformats.org/officeDocument/2006/relationships/image" Target="../media/image37.png"/><Relationship Id="rId4" Type="http://schemas.openxmlformats.org/officeDocument/2006/relationships/image" Target="../media/image36.png"/></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6.xml"/><Relationship Id="rId5" Type="http://schemas.openxmlformats.org/officeDocument/2006/relationships/image" Target="../media/image37.png"/><Relationship Id="rId4" Type="http://schemas.openxmlformats.org/officeDocument/2006/relationships/image" Target="../media/image36.png"/></Relationships>
</file>

<file path=ppt/slides/_rels/slide6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6.xml"/><Relationship Id="rId4" Type="http://schemas.openxmlformats.org/officeDocument/2006/relationships/image" Target="../media/image36.png"/></Relationships>
</file>

<file path=ppt/slides/_rels/slide6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6.xml"/></Relationships>
</file>

<file path=ppt/slides/_rels/slide6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5.xml"/><Relationship Id="rId4" Type="http://schemas.openxmlformats.org/officeDocument/2006/relationships/image" Target="../media/image42.jpeg"/></Relationships>
</file>

<file path=ppt/slides/_rels/slide7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6.xml"/></Relationships>
</file>

<file path=ppt/slides/_rels/slide7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6.xml"/></Relationships>
</file>

<file path=ppt/slides/_rels/slide7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7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6.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7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4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8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3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56.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56.xml"/></Relationships>
</file>

<file path=ppt/slides/_rels/slide8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57.xml"/></Relationships>
</file>

<file path=ppt/slides/_rels/slide8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57.xml"/></Relationships>
</file>

<file path=ppt/slides/_rels/slide9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57.xml"/><Relationship Id="rId4" Type="http://schemas.openxmlformats.org/officeDocument/2006/relationships/image" Target="../media/image65.png"/></Relationships>
</file>

<file path=ppt/slides/_rels/slide9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57.xml"/></Relationships>
</file>

<file path=ppt/slides/_rels/slide9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57.xml"/></Relationships>
</file>

<file path=ppt/slides/_rels/slide9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57.xml"/></Relationships>
</file>

<file path=ppt/slides/_rels/slide94.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71.png"/><Relationship Id="rId1" Type="http://schemas.openxmlformats.org/officeDocument/2006/relationships/slideLayout" Target="../slideLayouts/slideLayout57.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9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57.xml"/></Relationships>
</file>

<file path=ppt/slides/_rels/slide9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57.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97.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57.xml"/></Relationships>
</file>

<file path=ppt/slides/_rels/slide98.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5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56.xml"/></Relationships>
</file>

<file path=ppt/slides/_rels/slide10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68.xml"/></Relationships>
</file>

<file path=ppt/slides/_rels/slide10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6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0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68.xml"/><Relationship Id="rId4" Type="http://schemas.openxmlformats.org/officeDocument/2006/relationships/image" Target="../media/image90.png"/></Relationships>
</file>

<file path=ppt/slides/_rels/slide10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68.xml"/></Relationships>
</file>

<file path=ppt/slides/_rels/slide106.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68.xml"/></Relationships>
</file>

<file path=ppt/slides/_rels/slide107.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68.xml"/></Relationships>
</file>

<file path=ppt/slides/_rels/slide108.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68.xml"/></Relationships>
</file>

<file path=ppt/slides/_rels/slide109.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5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17" name="Imagen 16"/>
          <p:cNvPicPr>
            <a:picLocks noChangeAspect="1"/>
          </p:cNvPicPr>
          <p:nvPr/>
        </p:nvPicPr>
        <p:blipFill>
          <a:blip r:embed="rId3"/>
          <a:stretch>
            <a:fillRect/>
          </a:stretch>
        </p:blipFill>
        <p:spPr>
          <a:xfrm>
            <a:off x="2907125" y="1051227"/>
            <a:ext cx="5228492" cy="5228492"/>
          </a:xfrm>
          <a:prstGeom prst="rect">
            <a:avLst/>
          </a:prstGeom>
        </p:spPr>
      </p:pic>
      <p:sp>
        <p:nvSpPr>
          <p:cNvPr id="18" name="CuadroTexto 17"/>
          <p:cNvSpPr txBox="1"/>
          <p:nvPr/>
        </p:nvSpPr>
        <p:spPr>
          <a:xfrm>
            <a:off x="2727404" y="175661"/>
            <a:ext cx="5843266" cy="646331"/>
          </a:xfrm>
          <a:prstGeom prst="rect">
            <a:avLst/>
          </a:prstGeom>
          <a:solidFill>
            <a:schemeClr val="bg1"/>
          </a:solidFill>
          <a:ln>
            <a:solidFill>
              <a:srgbClr val="FF0000"/>
            </a:solidFill>
          </a:ln>
        </p:spPr>
        <p:txBody>
          <a:bodyPr wrap="none" rtlCol="0">
            <a:spAutoFit/>
          </a:bodyPr>
          <a:lstStyle/>
          <a:p>
            <a:r>
              <a:rPr lang="es-CL" sz="3600" dirty="0"/>
              <a:t>Las bases del oficial de marina</a:t>
            </a:r>
          </a:p>
        </p:txBody>
      </p:sp>
      <p:sp>
        <p:nvSpPr>
          <p:cNvPr id="19" name="CuadroTexto 18"/>
          <p:cNvSpPr txBox="1"/>
          <p:nvPr/>
        </p:nvSpPr>
        <p:spPr>
          <a:xfrm>
            <a:off x="6348584" y="3272116"/>
            <a:ext cx="2510816" cy="584775"/>
          </a:xfrm>
          <a:prstGeom prst="rect">
            <a:avLst/>
          </a:prstGeom>
          <a:solidFill>
            <a:schemeClr val="bg1"/>
          </a:solidFill>
          <a:ln>
            <a:solidFill>
              <a:schemeClr val="tx1"/>
            </a:solidFill>
          </a:ln>
        </p:spPr>
        <p:txBody>
          <a:bodyPr wrap="none" rtlCol="0">
            <a:spAutoFit/>
          </a:bodyPr>
          <a:lstStyle/>
          <a:p>
            <a:r>
              <a:rPr lang="es-CL" sz="3200" dirty="0"/>
              <a:t>Conocimiento</a:t>
            </a:r>
          </a:p>
        </p:txBody>
      </p:sp>
      <p:sp>
        <p:nvSpPr>
          <p:cNvPr id="20" name="CuadroTexto 19"/>
          <p:cNvSpPr txBox="1"/>
          <p:nvPr/>
        </p:nvSpPr>
        <p:spPr>
          <a:xfrm>
            <a:off x="7961295" y="4497177"/>
            <a:ext cx="1585690" cy="584775"/>
          </a:xfrm>
          <a:prstGeom prst="rect">
            <a:avLst/>
          </a:prstGeom>
          <a:solidFill>
            <a:schemeClr val="bg1"/>
          </a:solidFill>
          <a:ln>
            <a:solidFill>
              <a:schemeClr val="tx1"/>
            </a:solidFill>
          </a:ln>
        </p:spPr>
        <p:txBody>
          <a:bodyPr wrap="none" rtlCol="0">
            <a:spAutoFit/>
          </a:bodyPr>
          <a:lstStyle/>
          <a:p>
            <a:r>
              <a:rPr lang="es-CL" sz="3200" dirty="0"/>
              <a:t>Carácter</a:t>
            </a:r>
          </a:p>
        </p:txBody>
      </p:sp>
      <p:sp>
        <p:nvSpPr>
          <p:cNvPr id="21" name="CuadroTexto 20"/>
          <p:cNvSpPr txBox="1"/>
          <p:nvPr/>
        </p:nvSpPr>
        <p:spPr>
          <a:xfrm>
            <a:off x="1802343" y="3272116"/>
            <a:ext cx="1783886" cy="584775"/>
          </a:xfrm>
          <a:prstGeom prst="rect">
            <a:avLst/>
          </a:prstGeom>
          <a:solidFill>
            <a:schemeClr val="bg1"/>
          </a:solidFill>
          <a:ln>
            <a:solidFill>
              <a:schemeClr val="tx1"/>
            </a:solidFill>
          </a:ln>
        </p:spPr>
        <p:txBody>
          <a:bodyPr wrap="none" rtlCol="0">
            <a:spAutoFit/>
          </a:bodyPr>
          <a:lstStyle/>
          <a:p>
            <a:r>
              <a:rPr lang="es-CL" sz="3200" dirty="0"/>
              <a:t>Identidad</a:t>
            </a:r>
          </a:p>
        </p:txBody>
      </p:sp>
      <p:sp>
        <p:nvSpPr>
          <p:cNvPr id="22" name="CuadroTexto 21"/>
          <p:cNvSpPr txBox="1"/>
          <p:nvPr/>
        </p:nvSpPr>
        <p:spPr>
          <a:xfrm>
            <a:off x="1802345" y="5081952"/>
            <a:ext cx="2564940" cy="830997"/>
          </a:xfrm>
          <a:prstGeom prst="rect">
            <a:avLst/>
          </a:prstGeom>
          <a:solidFill>
            <a:schemeClr val="bg1"/>
          </a:solidFill>
          <a:ln w="76200">
            <a:solidFill>
              <a:srgbClr val="FF0000"/>
            </a:solidFill>
          </a:ln>
        </p:spPr>
        <p:txBody>
          <a:bodyPr wrap="square" rtlCol="0">
            <a:spAutoFit/>
          </a:bodyPr>
          <a:lstStyle/>
          <a:p>
            <a:r>
              <a:rPr lang="es-CL" sz="4800" b="1" dirty="0">
                <a:solidFill>
                  <a:srgbClr val="FF0000"/>
                </a:solidFill>
              </a:rPr>
              <a:t>VALORES</a:t>
            </a:r>
          </a:p>
        </p:txBody>
      </p:sp>
    </p:spTree>
    <p:extLst>
      <p:ext uri="{BB962C8B-B14F-4D97-AF65-F5344CB8AC3E}">
        <p14:creationId xmlns:p14="http://schemas.microsoft.com/office/powerpoint/2010/main" val="2382165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187529" y="341947"/>
            <a:ext cx="7662034" cy="6370975"/>
          </a:xfrm>
          <a:prstGeom prst="rect">
            <a:avLst/>
          </a:prstGeom>
          <a:solidFill>
            <a:schemeClr val="bg1"/>
          </a:solidFill>
          <a:ln w="28575">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Contenidos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Conceptos generales de mando y 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Cualidades vinculadas a la carrera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carácter para ejercer el mando.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Estilo naval, una manera de lograr identidad.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conocimiento.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líder trabajo en equipo.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oficial de marina.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Recomendaciones de comportamiento social.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Metodología en la toma de decisiones.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Liderazgos que ganan la guerra o superan la adversidad.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Ceremonial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Documentación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Reglamento de disciplina.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Calificación de Gente de </a:t>
            </a:r>
            <a:r>
              <a:rPr kumimoji="0" lang="es-CL" sz="2400" b="0" i="0" u="none" strike="noStrike" kern="1200" cap="none" spc="0" normalizeH="0" baseline="0" noProof="0">
                <a:ln>
                  <a:noFill/>
                </a:ln>
                <a:solidFill>
                  <a:srgbClr val="FF0000"/>
                </a:solidFill>
                <a:effectLst/>
                <a:uLnTx/>
                <a:uFillTx/>
                <a:latin typeface="Calibri" panose="020F0502020204030204"/>
                <a:ea typeface="+mn-ea"/>
                <a:cs typeface="+mn-cs"/>
              </a:rPr>
              <a:t>Mar.</a:t>
            </a:r>
            <a:endPar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cxnSp>
        <p:nvCxnSpPr>
          <p:cNvPr id="3" name="Conector recto 2"/>
          <p:cNvCxnSpPr/>
          <p:nvPr/>
        </p:nvCxnSpPr>
        <p:spPr>
          <a:xfrm flipV="1">
            <a:off x="2266094" y="4441320"/>
            <a:ext cx="7504904" cy="17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Flecha derecha 1"/>
          <p:cNvSpPr/>
          <p:nvPr/>
        </p:nvSpPr>
        <p:spPr>
          <a:xfrm rot="10800000">
            <a:off x="7902050" y="1214651"/>
            <a:ext cx="818865" cy="2593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05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0125892" y="5608866"/>
            <a:ext cx="330540" cy="219291"/>
          </a:xfrm>
          <a:prstGeom prst="rect">
            <a:avLst/>
          </a:prstGeom>
          <a:noFill/>
        </p:spPr>
        <p:txBody>
          <a:bodyPr wrap="none" rtlCol="0">
            <a:spAutoFit/>
          </a:bodyPr>
          <a:lstStyle/>
          <a:p>
            <a:r>
              <a:rPr lang="es-ES" sz="825" dirty="0"/>
              <a:t>1/7</a:t>
            </a:r>
            <a:endParaRPr lang="en-US" sz="825" dirty="0"/>
          </a:p>
        </p:txBody>
      </p:sp>
      <p:sp>
        <p:nvSpPr>
          <p:cNvPr id="3" name="Rectángulo 2">
            <a:extLst>
              <a:ext uri="{FF2B5EF4-FFF2-40B4-BE49-F238E27FC236}">
                <a16:creationId xmlns:a16="http://schemas.microsoft.com/office/drawing/2014/main" id="{C4B0D355-5B1E-CE4F-C7B6-0EED4A24F590}"/>
              </a:ext>
            </a:extLst>
          </p:cNvPr>
          <p:cNvSpPr/>
          <p:nvPr/>
        </p:nvSpPr>
        <p:spPr>
          <a:xfrm>
            <a:off x="1704115" y="1149928"/>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400" b="1" dirty="0">
                <a:solidFill>
                  <a:schemeClr val="tx1"/>
                </a:solidFill>
              </a:rPr>
              <a:t>UT 2: CUALIDADES VINCULADAS A LA CARRERA NAVAL</a:t>
            </a:r>
          </a:p>
          <a:p>
            <a:pPr algn="just"/>
            <a:endParaRPr lang="es-MX" sz="2400" b="1" dirty="0">
              <a:solidFill>
                <a:schemeClr val="tx1"/>
              </a:solidFill>
            </a:endParaRPr>
          </a:p>
          <a:p>
            <a:pPr marL="342900" indent="-342900" algn="just">
              <a:buFont typeface="Arial" panose="020B0604020202020204" pitchFamily="34" charset="0"/>
              <a:buChar char="•"/>
            </a:pPr>
            <a:r>
              <a:rPr lang="es-MX" sz="2400" b="1" dirty="0">
                <a:solidFill>
                  <a:schemeClr val="tx1"/>
                </a:solidFill>
              </a:rPr>
              <a:t>Las cualidades éticas</a:t>
            </a:r>
          </a:p>
          <a:p>
            <a:pPr marL="342900" indent="-342900" algn="just">
              <a:buFont typeface="Arial" panose="020B0604020202020204" pitchFamily="34" charset="0"/>
              <a:buChar char="•"/>
            </a:pPr>
            <a:r>
              <a:rPr lang="es-MX" sz="2400" b="1" dirty="0">
                <a:solidFill>
                  <a:schemeClr val="tx1"/>
                </a:solidFill>
              </a:rPr>
              <a:t>El carácter para ejercer el mando</a:t>
            </a:r>
          </a:p>
          <a:p>
            <a:pPr marL="342900" indent="-342900" algn="just">
              <a:buFont typeface="Arial" panose="020B0604020202020204" pitchFamily="34" charset="0"/>
              <a:buChar char="•"/>
            </a:pPr>
            <a:r>
              <a:rPr lang="es-MX" sz="2400" b="1" dirty="0">
                <a:solidFill>
                  <a:schemeClr val="tx1"/>
                </a:solidFill>
              </a:rPr>
              <a:t>El estilo naval</a:t>
            </a:r>
          </a:p>
          <a:p>
            <a:pPr marL="342900" indent="-342900" algn="just">
              <a:buFont typeface="Arial" panose="020B0604020202020204" pitchFamily="34" charset="0"/>
              <a:buChar char="•"/>
            </a:pPr>
            <a:r>
              <a:rPr lang="es-MX" sz="2400" b="1" dirty="0">
                <a:solidFill>
                  <a:schemeClr val="tx1"/>
                </a:solidFill>
              </a:rPr>
              <a:t>El conocimiento </a:t>
            </a:r>
          </a:p>
          <a:p>
            <a:pPr algn="just"/>
            <a:r>
              <a:rPr lang="es-MX" sz="2400" dirty="0"/>
              <a:t> </a:t>
            </a:r>
            <a:endParaRPr lang="es-CL" sz="2400" dirty="0"/>
          </a:p>
        </p:txBody>
      </p:sp>
    </p:spTree>
    <p:extLst>
      <p:ext uri="{BB962C8B-B14F-4D97-AF65-F5344CB8AC3E}">
        <p14:creationId xmlns:p14="http://schemas.microsoft.com/office/powerpoint/2010/main" val="1081290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9FF8E-16E6-1230-E5C2-019622EBF4E7}"/>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6F1E03B5-1F67-9067-A9EF-9B2322190141}"/>
              </a:ext>
            </a:extLst>
          </p:cNvPr>
          <p:cNvSpPr txBox="1"/>
          <p:nvPr/>
        </p:nvSpPr>
        <p:spPr>
          <a:xfrm>
            <a:off x="10125892" y="5608866"/>
            <a:ext cx="330540" cy="219291"/>
          </a:xfrm>
          <a:prstGeom prst="rect">
            <a:avLst/>
          </a:prstGeom>
          <a:noFill/>
        </p:spPr>
        <p:txBody>
          <a:bodyPr wrap="none" rtlCol="0">
            <a:spAutoFit/>
          </a:bodyPr>
          <a:lstStyle/>
          <a:p>
            <a:r>
              <a:rPr lang="es-ES" sz="825" dirty="0"/>
              <a:t>1/7</a:t>
            </a:r>
            <a:endParaRPr lang="en-US" sz="825" dirty="0"/>
          </a:p>
        </p:txBody>
      </p:sp>
      <p:sp>
        <p:nvSpPr>
          <p:cNvPr id="3" name="Rectángulo 2">
            <a:extLst>
              <a:ext uri="{FF2B5EF4-FFF2-40B4-BE49-F238E27FC236}">
                <a16:creationId xmlns:a16="http://schemas.microsoft.com/office/drawing/2014/main" id="{CE4B4B23-A305-9CDA-6270-816BB3F1321F}"/>
              </a:ext>
            </a:extLst>
          </p:cNvPr>
          <p:cNvSpPr/>
          <p:nvPr/>
        </p:nvSpPr>
        <p:spPr>
          <a:xfrm>
            <a:off x="1704115" y="1149928"/>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400" b="1" dirty="0">
                <a:solidFill>
                  <a:schemeClr val="tx1"/>
                </a:solidFill>
              </a:rPr>
              <a:t>UT 2: CUALIDADES VINCULADAS A LA CARRERA NAVAL</a:t>
            </a:r>
          </a:p>
          <a:p>
            <a:pPr algn="just"/>
            <a:endParaRPr lang="es-MX" sz="2400" b="1" dirty="0">
              <a:solidFill>
                <a:schemeClr val="tx1"/>
              </a:solidFill>
            </a:endParaRPr>
          </a:p>
          <a:p>
            <a:pPr marL="342900" indent="-342900" algn="just">
              <a:buFont typeface="Arial" panose="020B0604020202020204" pitchFamily="34" charset="0"/>
              <a:buChar char="•"/>
            </a:pPr>
            <a:r>
              <a:rPr lang="es-MX" sz="2400" b="1" dirty="0">
                <a:solidFill>
                  <a:schemeClr val="tx1"/>
                </a:solidFill>
                <a:highlight>
                  <a:srgbClr val="FFFF00"/>
                </a:highlight>
              </a:rPr>
              <a:t>Las cualidades éticas</a:t>
            </a:r>
          </a:p>
          <a:p>
            <a:pPr marL="342900" indent="-342900" algn="just">
              <a:buFont typeface="Arial" panose="020B0604020202020204" pitchFamily="34" charset="0"/>
              <a:buChar char="•"/>
            </a:pPr>
            <a:r>
              <a:rPr lang="es-MX" sz="2400" b="1" dirty="0">
                <a:solidFill>
                  <a:schemeClr val="tx1"/>
                </a:solidFill>
              </a:rPr>
              <a:t>El carácter para ejercer el mando</a:t>
            </a:r>
          </a:p>
          <a:p>
            <a:pPr marL="342900" indent="-342900" algn="just">
              <a:buFont typeface="Arial" panose="020B0604020202020204" pitchFamily="34" charset="0"/>
              <a:buChar char="•"/>
            </a:pPr>
            <a:r>
              <a:rPr lang="es-MX" sz="2400" b="1" dirty="0">
                <a:solidFill>
                  <a:schemeClr val="tx1"/>
                </a:solidFill>
              </a:rPr>
              <a:t>El estilo naval</a:t>
            </a:r>
          </a:p>
          <a:p>
            <a:pPr marL="342900" indent="-342900" algn="just">
              <a:buFont typeface="Arial" panose="020B0604020202020204" pitchFamily="34" charset="0"/>
              <a:buChar char="•"/>
            </a:pPr>
            <a:r>
              <a:rPr lang="es-MX" sz="2400" b="1" dirty="0">
                <a:solidFill>
                  <a:schemeClr val="tx1"/>
                </a:solidFill>
              </a:rPr>
              <a:t>El conocimiento </a:t>
            </a:r>
          </a:p>
          <a:p>
            <a:pPr algn="just"/>
            <a:r>
              <a:rPr lang="es-MX" sz="2400" dirty="0"/>
              <a:t> </a:t>
            </a:r>
            <a:endParaRPr lang="es-CL" sz="2400" dirty="0"/>
          </a:p>
        </p:txBody>
      </p:sp>
    </p:spTree>
    <p:extLst>
      <p:ext uri="{BB962C8B-B14F-4D97-AF65-F5344CB8AC3E}">
        <p14:creationId xmlns:p14="http://schemas.microsoft.com/office/powerpoint/2010/main" val="1144922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21373" y="327546"/>
            <a:ext cx="2001638" cy="584775"/>
          </a:xfrm>
          <a:prstGeom prst="rect">
            <a:avLst/>
          </a:prstGeom>
          <a:solidFill>
            <a:schemeClr val="bg1"/>
          </a:solidFill>
        </p:spPr>
        <p:txBody>
          <a:bodyPr wrap="none" rtlCol="0">
            <a:spAutoFit/>
          </a:bodyPr>
          <a:lstStyle/>
          <a:p>
            <a:r>
              <a:rPr lang="es-ES" sz="3200" b="1" dirty="0"/>
              <a:t>PROBIDAD</a:t>
            </a:r>
            <a:endParaRPr lang="en-US" sz="3200" b="1" dirty="0"/>
          </a:p>
        </p:txBody>
      </p:sp>
      <p:sp>
        <p:nvSpPr>
          <p:cNvPr id="4" name="CuadroTexto 3"/>
          <p:cNvSpPr txBox="1"/>
          <p:nvPr/>
        </p:nvSpPr>
        <p:spPr>
          <a:xfrm>
            <a:off x="165513" y="1391930"/>
            <a:ext cx="5598905" cy="3539430"/>
          </a:xfrm>
          <a:prstGeom prst="rect">
            <a:avLst/>
          </a:prstGeom>
          <a:solidFill>
            <a:schemeClr val="bg1"/>
          </a:solidFill>
        </p:spPr>
        <p:txBody>
          <a:bodyPr wrap="none" rtlCol="0">
            <a:spAutoFit/>
          </a:bodyPr>
          <a:lstStyle/>
          <a:p>
            <a:r>
              <a:rPr lang="es-ES" sz="2800" dirty="0"/>
              <a:t>Observar una conducta intachable,</a:t>
            </a:r>
          </a:p>
          <a:p>
            <a:r>
              <a:rPr lang="es-ES" sz="2800" dirty="0"/>
              <a:t>Honesta y leal en su función, velando</a:t>
            </a:r>
          </a:p>
          <a:p>
            <a:r>
              <a:rPr lang="es-ES" sz="2800" dirty="0"/>
              <a:t>por el interés general por sobre el</a:t>
            </a:r>
          </a:p>
          <a:p>
            <a:r>
              <a:rPr lang="es-ES" sz="2800" dirty="0"/>
              <a:t>particular.</a:t>
            </a:r>
          </a:p>
          <a:p>
            <a:pPr marL="457200" indent="-457200">
              <a:buFont typeface="Arial" panose="020B0604020202020204" pitchFamily="34" charset="0"/>
              <a:buChar char="•"/>
            </a:pPr>
            <a:r>
              <a:rPr lang="es-ES" sz="2800" dirty="0"/>
              <a:t>Recto y correcto</a:t>
            </a:r>
          </a:p>
          <a:p>
            <a:pPr marL="457200" indent="-457200">
              <a:buFont typeface="Arial" panose="020B0604020202020204" pitchFamily="34" charset="0"/>
              <a:buChar char="•"/>
            </a:pPr>
            <a:r>
              <a:rPr lang="es-ES" sz="2800" dirty="0"/>
              <a:t>Imparcial</a:t>
            </a:r>
          </a:p>
          <a:p>
            <a:pPr marL="457200" indent="-457200">
              <a:buFont typeface="Arial" panose="020B0604020202020204" pitchFamily="34" charset="0"/>
              <a:buChar char="•"/>
            </a:pPr>
            <a:r>
              <a:rPr lang="es-ES" sz="2800" dirty="0"/>
              <a:t>Íntegro en el manejo de recursos</a:t>
            </a:r>
          </a:p>
          <a:p>
            <a:pPr marL="457200" indent="-457200">
              <a:buFont typeface="Arial" panose="020B0604020202020204" pitchFamily="34" charset="0"/>
              <a:buChar char="•"/>
            </a:pPr>
            <a:r>
              <a:rPr lang="es-ES" sz="2800" dirty="0"/>
              <a:t>Cumplir con normas legales</a:t>
            </a:r>
          </a:p>
        </p:txBody>
      </p:sp>
      <p:sp>
        <p:nvSpPr>
          <p:cNvPr id="3" name="Elipse 2"/>
          <p:cNvSpPr/>
          <p:nvPr/>
        </p:nvSpPr>
        <p:spPr>
          <a:xfrm>
            <a:off x="7615451" y="1391930"/>
            <a:ext cx="3398292" cy="4626733"/>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ángulo 13"/>
          <p:cNvSpPr/>
          <p:nvPr/>
        </p:nvSpPr>
        <p:spPr>
          <a:xfrm>
            <a:off x="8461612" y="1733266"/>
            <a:ext cx="171961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a:solidFill>
                  <a:srgbClr val="FF0000"/>
                </a:solidFill>
              </a:rPr>
              <a:t>ÉTICA UNIVERSAL</a:t>
            </a:r>
            <a:endParaRPr lang="en-US" sz="1600" dirty="0">
              <a:solidFill>
                <a:srgbClr val="FF0000"/>
              </a:solidFill>
            </a:endParaRPr>
          </a:p>
        </p:txBody>
      </p:sp>
      <p:sp>
        <p:nvSpPr>
          <p:cNvPr id="17" name="Elipse 16"/>
          <p:cNvSpPr/>
          <p:nvPr/>
        </p:nvSpPr>
        <p:spPr>
          <a:xfrm>
            <a:off x="8038531" y="2647665"/>
            <a:ext cx="2524836" cy="3029803"/>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ángulo 17"/>
          <p:cNvSpPr/>
          <p:nvPr/>
        </p:nvSpPr>
        <p:spPr>
          <a:xfrm>
            <a:off x="8441140" y="2704445"/>
            <a:ext cx="1719618"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a:solidFill>
                  <a:srgbClr val="FF0000"/>
                </a:solidFill>
              </a:rPr>
              <a:t>PROBIDAD</a:t>
            </a:r>
            <a:endParaRPr lang="en-US" sz="1600" dirty="0">
              <a:solidFill>
                <a:srgbClr val="FF0000"/>
              </a:solidFill>
            </a:endParaRPr>
          </a:p>
        </p:txBody>
      </p:sp>
      <p:sp>
        <p:nvSpPr>
          <p:cNvPr id="19" name="Rectángulo 18"/>
          <p:cNvSpPr/>
          <p:nvPr/>
        </p:nvSpPr>
        <p:spPr>
          <a:xfrm>
            <a:off x="8188657" y="3960180"/>
            <a:ext cx="2251879"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a:solidFill>
                  <a:srgbClr val="FF0000"/>
                </a:solidFill>
              </a:rPr>
              <a:t>ÉTICA INSTITUCIONAL</a:t>
            </a:r>
            <a:endParaRPr lang="en-US" sz="1600" dirty="0">
              <a:solidFill>
                <a:srgbClr val="FF0000"/>
              </a:solidFill>
            </a:endParaRPr>
          </a:p>
        </p:txBody>
      </p:sp>
      <p:sp>
        <p:nvSpPr>
          <p:cNvPr id="20" name="Elipse 19"/>
          <p:cNvSpPr/>
          <p:nvPr/>
        </p:nvSpPr>
        <p:spPr>
          <a:xfrm>
            <a:off x="8284191" y="3705296"/>
            <a:ext cx="2156345" cy="1576388"/>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5764418" y="5145206"/>
            <a:ext cx="1869744" cy="1477328"/>
          </a:xfrm>
          <a:prstGeom prst="rect">
            <a:avLst/>
          </a:prstGeom>
          <a:solidFill>
            <a:schemeClr val="accent4">
              <a:lumMod val="40000"/>
              <a:lumOff val="60000"/>
            </a:schemeClr>
          </a:solidFill>
        </p:spPr>
        <p:txBody>
          <a:bodyPr wrap="square" rtlCol="0">
            <a:spAutoFit/>
          </a:bodyPr>
          <a:lstStyle/>
          <a:p>
            <a:r>
              <a:rPr lang="es-ES" dirty="0"/>
              <a:t>La ética institucional debe siempre estar iluminada por la probidad </a:t>
            </a:r>
            <a:endParaRPr lang="en-US" dirty="0"/>
          </a:p>
        </p:txBody>
      </p:sp>
      <p:cxnSp>
        <p:nvCxnSpPr>
          <p:cNvPr id="8" name="Conector recto de flecha 7"/>
          <p:cNvCxnSpPr/>
          <p:nvPr/>
        </p:nvCxnSpPr>
        <p:spPr>
          <a:xfrm flipV="1">
            <a:off x="7915700" y="5049672"/>
            <a:ext cx="525440" cy="96899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041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21373" y="327546"/>
            <a:ext cx="3196452" cy="584775"/>
          </a:xfrm>
          <a:prstGeom prst="rect">
            <a:avLst/>
          </a:prstGeom>
          <a:solidFill>
            <a:schemeClr val="bg1"/>
          </a:solidFill>
        </p:spPr>
        <p:txBody>
          <a:bodyPr wrap="none" rtlCol="0">
            <a:spAutoFit/>
          </a:bodyPr>
          <a:lstStyle/>
          <a:p>
            <a:r>
              <a:rPr lang="es-ES" sz="3200" b="1" dirty="0"/>
              <a:t>Ética Institucional</a:t>
            </a:r>
            <a:endParaRPr lang="en-US" sz="3200" b="1" dirty="0"/>
          </a:p>
        </p:txBody>
      </p:sp>
      <p:sp>
        <p:nvSpPr>
          <p:cNvPr id="4" name="CuadroTexto 3"/>
          <p:cNvSpPr txBox="1"/>
          <p:nvPr/>
        </p:nvSpPr>
        <p:spPr>
          <a:xfrm>
            <a:off x="696036" y="1637589"/>
            <a:ext cx="10549719" cy="2677656"/>
          </a:xfrm>
          <a:prstGeom prst="rect">
            <a:avLst/>
          </a:prstGeom>
          <a:solidFill>
            <a:schemeClr val="bg1"/>
          </a:solidFill>
        </p:spPr>
        <p:txBody>
          <a:bodyPr wrap="square" rtlCol="0">
            <a:spAutoFit/>
          </a:bodyPr>
          <a:lstStyle/>
          <a:p>
            <a:r>
              <a:rPr lang="es-ES" sz="2800" dirty="0"/>
              <a:t>Está fijado principalmente por un documento doctrinal llamado “Ordenanza de la Armada”.</a:t>
            </a:r>
          </a:p>
          <a:p>
            <a:r>
              <a:rPr lang="es-ES" sz="2800" dirty="0"/>
              <a:t>Los oficiales son los llamados a exigir el cumplimiento de la Ordenanza.</a:t>
            </a:r>
          </a:p>
          <a:p>
            <a:r>
              <a:rPr lang="es-ES" sz="2800" dirty="0"/>
              <a:t>La ética no es un complemento para quien ejerce el mando, </a:t>
            </a:r>
            <a:r>
              <a:rPr lang="es-ES" sz="2800" b="1" dirty="0"/>
              <a:t>sino que es parte constitutiva de este, </a:t>
            </a:r>
            <a:r>
              <a:rPr lang="es-ES" sz="2800" dirty="0"/>
              <a:t>ya que las decisiones que debe asumir, deben ajustarse a la ética.</a:t>
            </a:r>
          </a:p>
        </p:txBody>
      </p:sp>
    </p:spTree>
    <p:extLst>
      <p:ext uri="{BB962C8B-B14F-4D97-AF65-F5344CB8AC3E}">
        <p14:creationId xmlns:p14="http://schemas.microsoft.com/office/powerpoint/2010/main" val="305230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11368585" y="6168788"/>
            <a:ext cx="455574" cy="261610"/>
          </a:xfrm>
          <a:prstGeom prst="rect">
            <a:avLst/>
          </a:prstGeom>
          <a:noFill/>
        </p:spPr>
        <p:txBody>
          <a:bodyPr wrap="none" rtlCol="0">
            <a:spAutoFit/>
          </a:bodyPr>
          <a:lstStyle/>
          <a:p>
            <a:r>
              <a:rPr lang="es-ES" sz="1100" dirty="0"/>
              <a:t>3/17</a:t>
            </a:r>
            <a:endParaRPr lang="en-US" sz="1100" dirty="0"/>
          </a:p>
        </p:txBody>
      </p:sp>
      <p:pic>
        <p:nvPicPr>
          <p:cNvPr id="2" name="Imagen 1"/>
          <p:cNvPicPr>
            <a:picLocks noChangeAspect="1"/>
          </p:cNvPicPr>
          <p:nvPr/>
        </p:nvPicPr>
        <p:blipFill>
          <a:blip r:embed="rId3"/>
          <a:stretch>
            <a:fillRect/>
          </a:stretch>
        </p:blipFill>
        <p:spPr>
          <a:xfrm>
            <a:off x="8639034" y="1950499"/>
            <a:ext cx="2729552" cy="4101786"/>
          </a:xfrm>
          <a:prstGeom prst="rect">
            <a:avLst/>
          </a:prstGeom>
        </p:spPr>
      </p:pic>
      <p:sp>
        <p:nvSpPr>
          <p:cNvPr id="3" name="Rectángulo 2"/>
          <p:cNvSpPr/>
          <p:nvPr/>
        </p:nvSpPr>
        <p:spPr>
          <a:xfrm>
            <a:off x="209265" y="0"/>
            <a:ext cx="7174168" cy="6740307"/>
          </a:xfrm>
          <a:prstGeom prst="rect">
            <a:avLst/>
          </a:prstGeom>
          <a:solidFill>
            <a:schemeClr val="bg1"/>
          </a:solidFill>
          <a:ln w="38100">
            <a:solidFill>
              <a:schemeClr val="tx1"/>
            </a:solidFill>
          </a:ln>
        </p:spPr>
        <p:txBody>
          <a:bodyPr wrap="square">
            <a:spAutoFit/>
          </a:bodyPr>
          <a:lstStyle/>
          <a:p>
            <a:pPr algn="ctr"/>
            <a:r>
              <a:rPr lang="es-ES" sz="2400" dirty="0">
                <a:solidFill>
                  <a:srgbClr val="FF0000"/>
                </a:solidFill>
              </a:rPr>
              <a:t>JUAN MIGUEL FUENTE-ALBA ARRIESGA 15 AÑOS DE CÁRCEL POR LAVADO DE DINERO.</a:t>
            </a:r>
          </a:p>
          <a:p>
            <a:endParaRPr lang="es-ES" sz="2400" dirty="0"/>
          </a:p>
          <a:p>
            <a:r>
              <a:rPr lang="es-ES" sz="2400" dirty="0"/>
              <a:t>El fiscal José Morales solicitó una pena de 15 años de cárcel en contra del ex comandante en jefe del Ejército Juan Miguel Fuente-Alba por los delitos reiterados de malversación de caudales públicos y lavado de dinero.</a:t>
            </a:r>
          </a:p>
          <a:p>
            <a:endParaRPr lang="es-ES" sz="2400" dirty="0"/>
          </a:p>
          <a:p>
            <a:r>
              <a:rPr lang="es-ES" sz="2400" dirty="0"/>
              <a:t>Asimismo, el Ministerio Público -que ingresó este viernes la acusación- pidió 10 años y un día de cárcel en contra de la esposa de Fuente-Alba, Anita Pinochet, por ocultamiento del origen del dinero fiscal malversado, publicó La Tercera.</a:t>
            </a:r>
          </a:p>
          <a:p>
            <a:endParaRPr lang="es-ES" sz="2400" dirty="0"/>
          </a:p>
          <a:p>
            <a:r>
              <a:rPr lang="es-ES" sz="2400" dirty="0"/>
              <a:t>Fuente-Alba está formalizado por lavado de activos en la investigación por malversación de caudales públicos vinculados al mal uso de los gastos reservados del Ejército por más de 3.500 millones de pesos.</a:t>
            </a:r>
            <a:endParaRPr lang="en-US" sz="2400" dirty="0"/>
          </a:p>
        </p:txBody>
      </p:sp>
    </p:spTree>
    <p:extLst>
      <p:ext uri="{BB962C8B-B14F-4D97-AF65-F5344CB8AC3E}">
        <p14:creationId xmlns:p14="http://schemas.microsoft.com/office/powerpoint/2010/main" val="10272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21373" y="327546"/>
            <a:ext cx="3443700" cy="584775"/>
          </a:xfrm>
          <a:prstGeom prst="rect">
            <a:avLst/>
          </a:prstGeom>
          <a:solidFill>
            <a:schemeClr val="bg1"/>
          </a:solidFill>
        </p:spPr>
        <p:txBody>
          <a:bodyPr wrap="none" rtlCol="0">
            <a:spAutoFit/>
          </a:bodyPr>
          <a:lstStyle/>
          <a:p>
            <a:r>
              <a:rPr lang="es-ES" sz="3200" b="1" dirty="0"/>
              <a:t>Aspectos generales</a:t>
            </a:r>
            <a:endParaRPr lang="en-US" sz="3200" b="1" dirty="0"/>
          </a:p>
        </p:txBody>
      </p:sp>
      <p:sp>
        <p:nvSpPr>
          <p:cNvPr id="4" name="CuadroTexto 3"/>
          <p:cNvSpPr txBox="1"/>
          <p:nvPr/>
        </p:nvSpPr>
        <p:spPr>
          <a:xfrm>
            <a:off x="649049" y="1542197"/>
            <a:ext cx="4075924" cy="3539430"/>
          </a:xfrm>
          <a:prstGeom prst="rect">
            <a:avLst/>
          </a:prstGeom>
          <a:solidFill>
            <a:schemeClr val="bg1"/>
          </a:solidFill>
        </p:spPr>
        <p:txBody>
          <a:bodyPr wrap="none" rtlCol="0">
            <a:spAutoFit/>
          </a:bodyPr>
          <a:lstStyle/>
          <a:p>
            <a:pPr marL="285750" indent="-285750">
              <a:buFont typeface="Arial" panose="020B0604020202020204" pitchFamily="34" charset="0"/>
              <a:buChar char="•"/>
            </a:pPr>
            <a:r>
              <a:rPr lang="es-ES" sz="2800" dirty="0"/>
              <a:t>Moral</a:t>
            </a:r>
          </a:p>
          <a:p>
            <a:pPr marL="285750" indent="-285750">
              <a:buFont typeface="Arial" panose="020B0604020202020204" pitchFamily="34" charset="0"/>
              <a:buChar char="•"/>
            </a:pPr>
            <a:r>
              <a:rPr lang="es-ES" sz="2800" dirty="0"/>
              <a:t>Ética universal</a:t>
            </a:r>
          </a:p>
          <a:p>
            <a:pPr marL="285750" indent="-285750">
              <a:buFont typeface="Arial" panose="020B0604020202020204" pitchFamily="34" charset="0"/>
              <a:buChar char="•"/>
            </a:pPr>
            <a:r>
              <a:rPr lang="es-ES" sz="2800" dirty="0"/>
              <a:t>Probidad</a:t>
            </a:r>
          </a:p>
          <a:p>
            <a:pPr marL="285750" indent="-285750">
              <a:buFont typeface="Arial" panose="020B0604020202020204" pitchFamily="34" charset="0"/>
              <a:buChar char="•"/>
            </a:pPr>
            <a:r>
              <a:rPr lang="es-ES" sz="2800" dirty="0"/>
              <a:t>Ética institucional</a:t>
            </a:r>
          </a:p>
          <a:p>
            <a:pPr marL="285750" indent="-285750">
              <a:buFont typeface="Arial" panose="020B0604020202020204" pitchFamily="34" charset="0"/>
              <a:buChar char="•"/>
            </a:pPr>
            <a:r>
              <a:rPr lang="es-ES" sz="2800" dirty="0"/>
              <a:t>Principios institucionales</a:t>
            </a:r>
          </a:p>
          <a:p>
            <a:pPr marL="285750" indent="-285750">
              <a:buFont typeface="Arial" panose="020B0604020202020204" pitchFamily="34" charset="0"/>
              <a:buChar char="•"/>
            </a:pPr>
            <a:r>
              <a:rPr lang="es-ES" sz="2800" dirty="0"/>
              <a:t>Valores</a:t>
            </a:r>
          </a:p>
          <a:p>
            <a:pPr marL="285750" indent="-285750">
              <a:buFont typeface="Arial" panose="020B0604020202020204" pitchFamily="34" charset="0"/>
              <a:buChar char="•"/>
            </a:pPr>
            <a:r>
              <a:rPr lang="es-ES" sz="2800" dirty="0"/>
              <a:t>Hábitos</a:t>
            </a:r>
          </a:p>
          <a:p>
            <a:pPr marL="285750" indent="-285750">
              <a:buFont typeface="Arial" panose="020B0604020202020204" pitchFamily="34" charset="0"/>
              <a:buChar char="•"/>
            </a:pPr>
            <a:r>
              <a:rPr lang="es-ES" sz="2800" dirty="0"/>
              <a:t>Conciencia</a:t>
            </a:r>
            <a:endParaRPr lang="en-US" sz="2800" dirty="0"/>
          </a:p>
        </p:txBody>
      </p:sp>
      <p:grpSp>
        <p:nvGrpSpPr>
          <p:cNvPr id="16" name="Grupo 15"/>
          <p:cNvGrpSpPr/>
          <p:nvPr/>
        </p:nvGrpSpPr>
        <p:grpSpPr>
          <a:xfrm>
            <a:off x="4923551" y="1391930"/>
            <a:ext cx="6435721" cy="4880036"/>
            <a:chOff x="4923551" y="1391930"/>
            <a:chExt cx="6435721" cy="4880036"/>
          </a:xfrm>
        </p:grpSpPr>
        <p:sp>
          <p:nvSpPr>
            <p:cNvPr id="8" name="Elipse 7"/>
            <p:cNvSpPr/>
            <p:nvPr/>
          </p:nvSpPr>
          <p:spPr>
            <a:xfrm>
              <a:off x="6555481" y="2430256"/>
              <a:ext cx="4545017" cy="20335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6659795" y="1391930"/>
              <a:ext cx="4440703" cy="707886"/>
            </a:xfrm>
            <a:prstGeom prst="rect">
              <a:avLst/>
            </a:prstGeom>
            <a:noFill/>
          </p:spPr>
          <p:txBody>
            <a:bodyPr wrap="none" lIns="91440" tIns="45720" rIns="91440" bIns="45720">
              <a:spAutoFit/>
            </a:bodyPr>
            <a:lstStyle/>
            <a:p>
              <a:pPr algn="ctr"/>
              <a:r>
                <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rPr>
                <a:t>Moral de la persona</a:t>
              </a:r>
            </a:p>
          </p:txBody>
        </p:sp>
        <p:sp>
          <p:nvSpPr>
            <p:cNvPr id="6" name="Rectángulo 5"/>
            <p:cNvSpPr/>
            <p:nvPr/>
          </p:nvSpPr>
          <p:spPr>
            <a:xfrm>
              <a:off x="6907619" y="2883750"/>
              <a:ext cx="3945054" cy="707886"/>
            </a:xfrm>
            <a:prstGeom prst="rect">
              <a:avLst/>
            </a:prstGeom>
            <a:noFill/>
          </p:spPr>
          <p:txBody>
            <a:bodyPr wrap="none" lIns="91440" tIns="45720" rIns="91440" bIns="45720">
              <a:spAutoFit/>
            </a:bodyPr>
            <a:lstStyle/>
            <a:p>
              <a:pPr algn="ctr"/>
              <a:r>
                <a:rPr lang="es-ES" sz="4000" b="1" dirty="0">
                  <a:ln w="12700">
                    <a:solidFill>
                      <a:schemeClr val="accent3">
                        <a:lumMod val="50000"/>
                      </a:schemeClr>
                    </a:solidFill>
                    <a:prstDash val="solid"/>
                  </a:ln>
                  <a:solidFill>
                    <a:srgbClr val="FF0000"/>
                  </a:solidFill>
                  <a:effectLst>
                    <a:innerShdw blurRad="177800">
                      <a:schemeClr val="accent3">
                        <a:lumMod val="50000"/>
                      </a:schemeClr>
                    </a:innerShdw>
                  </a:effectLst>
                </a:rPr>
                <a:t>Ética institucional</a:t>
              </a:r>
              <a:endPar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endParaRPr>
            </a:p>
          </p:txBody>
        </p:sp>
        <p:sp>
          <p:nvSpPr>
            <p:cNvPr id="7" name="Rectángulo 6"/>
            <p:cNvSpPr/>
            <p:nvPr/>
          </p:nvSpPr>
          <p:spPr>
            <a:xfrm>
              <a:off x="7885417" y="3591636"/>
              <a:ext cx="2266967" cy="707886"/>
            </a:xfrm>
            <a:prstGeom prst="rect">
              <a:avLst/>
            </a:prstGeom>
            <a:noFill/>
          </p:spPr>
          <p:txBody>
            <a:bodyPr wrap="none" lIns="91440" tIns="45720" rIns="91440" bIns="45720">
              <a:spAutoFit/>
            </a:bodyPr>
            <a:lstStyle/>
            <a:p>
              <a:pPr algn="ctr"/>
              <a:r>
                <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rPr>
                <a:t>Principios</a:t>
              </a:r>
            </a:p>
          </p:txBody>
        </p:sp>
        <p:sp>
          <p:nvSpPr>
            <p:cNvPr id="9" name="Flecha abajo 8"/>
            <p:cNvSpPr/>
            <p:nvPr/>
          </p:nvSpPr>
          <p:spPr>
            <a:xfrm>
              <a:off x="8614014" y="2016722"/>
              <a:ext cx="532263" cy="3977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Imagen 9"/>
            <p:cNvPicPr>
              <a:picLocks noChangeAspect="1"/>
            </p:cNvPicPr>
            <p:nvPr/>
          </p:nvPicPr>
          <p:blipFill>
            <a:blip r:embed="rId3"/>
            <a:stretch>
              <a:fillRect/>
            </a:stretch>
          </p:blipFill>
          <p:spPr>
            <a:xfrm>
              <a:off x="8614014" y="4628025"/>
              <a:ext cx="579170" cy="967557"/>
            </a:xfrm>
            <a:prstGeom prst="rect">
              <a:avLst/>
            </a:prstGeom>
          </p:spPr>
        </p:pic>
        <p:sp>
          <p:nvSpPr>
            <p:cNvPr id="11" name="CuadroTexto 10"/>
            <p:cNvSpPr txBox="1"/>
            <p:nvPr/>
          </p:nvSpPr>
          <p:spPr>
            <a:xfrm>
              <a:off x="9335068" y="4917267"/>
              <a:ext cx="1378424" cy="461665"/>
            </a:xfrm>
            <a:prstGeom prst="rect">
              <a:avLst/>
            </a:prstGeom>
            <a:noFill/>
          </p:spPr>
          <p:txBody>
            <a:bodyPr wrap="square" rtlCol="0">
              <a:spAutoFit/>
            </a:bodyPr>
            <a:lstStyle/>
            <a:p>
              <a:r>
                <a:rPr lang="es-ES" sz="2400" b="1" dirty="0"/>
                <a:t>Hábitos</a:t>
              </a:r>
              <a:endParaRPr lang="en-US" sz="2400" b="1" dirty="0"/>
            </a:p>
          </p:txBody>
        </p:sp>
        <p:sp>
          <p:nvSpPr>
            <p:cNvPr id="12" name="Rectángulo 11"/>
            <p:cNvSpPr/>
            <p:nvPr/>
          </p:nvSpPr>
          <p:spPr>
            <a:xfrm>
              <a:off x="6623937" y="5564080"/>
              <a:ext cx="4735335" cy="707886"/>
            </a:xfrm>
            <a:prstGeom prst="rect">
              <a:avLst/>
            </a:prstGeom>
            <a:noFill/>
          </p:spPr>
          <p:txBody>
            <a:bodyPr wrap="none" lIns="91440" tIns="45720" rIns="91440" bIns="45720">
              <a:spAutoFit/>
            </a:bodyPr>
            <a:lstStyle/>
            <a:p>
              <a:pPr algn="ctr"/>
              <a:r>
                <a:rPr lang="es-ES" sz="4000" b="1" dirty="0">
                  <a:ln w="12700">
                    <a:solidFill>
                      <a:schemeClr val="accent3">
                        <a:lumMod val="50000"/>
                      </a:schemeClr>
                    </a:solidFill>
                    <a:prstDash val="solid"/>
                  </a:ln>
                  <a:solidFill>
                    <a:srgbClr val="FF0000"/>
                  </a:solidFill>
                  <a:effectLst>
                    <a:innerShdw blurRad="177800">
                      <a:schemeClr val="accent3">
                        <a:lumMod val="50000"/>
                      </a:schemeClr>
                    </a:innerShdw>
                  </a:effectLst>
                </a:rPr>
                <a:t>Valores de la persona</a:t>
              </a:r>
              <a:endPar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endParaRPr>
            </a:p>
          </p:txBody>
        </p:sp>
        <p:sp>
          <p:nvSpPr>
            <p:cNvPr id="13" name="Flecha curvada hacia la derecha 12"/>
            <p:cNvSpPr/>
            <p:nvPr/>
          </p:nvSpPr>
          <p:spPr>
            <a:xfrm>
              <a:off x="5332890" y="1898036"/>
              <a:ext cx="874440" cy="403874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ángulo 14"/>
            <p:cNvSpPr/>
            <p:nvPr/>
          </p:nvSpPr>
          <p:spPr>
            <a:xfrm>
              <a:off x="4923551" y="3311912"/>
              <a:ext cx="1558440" cy="461665"/>
            </a:xfrm>
            <a:prstGeom prst="rect">
              <a:avLst/>
            </a:prstGeom>
          </p:spPr>
          <p:txBody>
            <a:bodyPr wrap="none">
              <a:spAutoFit/>
            </a:bodyPr>
            <a:lstStyle/>
            <a:p>
              <a:r>
                <a:rPr lang="es-ES" sz="2400" b="1" dirty="0"/>
                <a:t>Conciencia</a:t>
              </a:r>
              <a:endParaRPr lang="en-US" sz="2400" b="1" dirty="0"/>
            </a:p>
          </p:txBody>
        </p:sp>
      </p:grpSp>
    </p:spTree>
    <p:extLst>
      <p:ext uri="{BB962C8B-B14F-4D97-AF65-F5344CB8AC3E}">
        <p14:creationId xmlns:p14="http://schemas.microsoft.com/office/powerpoint/2010/main" val="497369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11368585" y="6168788"/>
            <a:ext cx="455574" cy="261610"/>
          </a:xfrm>
          <a:prstGeom prst="rect">
            <a:avLst/>
          </a:prstGeom>
          <a:noFill/>
        </p:spPr>
        <p:txBody>
          <a:bodyPr wrap="none" rtlCol="0">
            <a:spAutoFit/>
          </a:bodyPr>
          <a:lstStyle/>
          <a:p>
            <a:r>
              <a:rPr lang="es-ES" sz="1100" dirty="0"/>
              <a:t>3/17</a:t>
            </a:r>
            <a:endParaRPr lang="en-US" sz="1100" dirty="0"/>
          </a:p>
        </p:txBody>
      </p:sp>
      <p:sp>
        <p:nvSpPr>
          <p:cNvPr id="3" name="Rectángulo 2"/>
          <p:cNvSpPr/>
          <p:nvPr/>
        </p:nvSpPr>
        <p:spPr>
          <a:xfrm>
            <a:off x="1187355" y="1514902"/>
            <a:ext cx="9826387" cy="4031873"/>
          </a:xfrm>
          <a:prstGeom prst="rect">
            <a:avLst/>
          </a:prstGeom>
          <a:solidFill>
            <a:schemeClr val="bg1"/>
          </a:solidFill>
          <a:ln w="38100">
            <a:solidFill>
              <a:schemeClr val="tx1"/>
            </a:solidFill>
          </a:ln>
        </p:spPr>
        <p:txBody>
          <a:bodyPr wrap="square">
            <a:spAutoFit/>
          </a:bodyPr>
          <a:lstStyle/>
          <a:p>
            <a:pPr algn="just"/>
            <a:r>
              <a:rPr lang="es-ES" sz="3200" dirty="0"/>
              <a:t>Es por esto que un marino debe tener una moral compatible con los principios que la institución necesita de él y, además, debe hacer propio todos estos principios que la Armada declara.</a:t>
            </a:r>
          </a:p>
          <a:p>
            <a:pPr algn="just"/>
            <a:endParaRPr lang="es-ES" sz="3200" dirty="0"/>
          </a:p>
          <a:p>
            <a:pPr algn="just"/>
            <a:r>
              <a:rPr lang="es-ES" sz="3200" dirty="0"/>
              <a:t>El fin último es ser una persona valórica (virtuosa), por la responsabilidad que se tiene al estar preparado para mandar en combate.</a:t>
            </a:r>
            <a:endParaRPr lang="en-US" sz="3200" dirty="0"/>
          </a:p>
        </p:txBody>
      </p:sp>
    </p:spTree>
    <p:extLst>
      <p:ext uri="{BB962C8B-B14F-4D97-AF65-F5344CB8AC3E}">
        <p14:creationId xmlns:p14="http://schemas.microsoft.com/office/powerpoint/2010/main" val="965012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21373" y="327546"/>
            <a:ext cx="1894045" cy="584775"/>
          </a:xfrm>
          <a:prstGeom prst="rect">
            <a:avLst/>
          </a:prstGeom>
          <a:solidFill>
            <a:schemeClr val="bg1"/>
          </a:solidFill>
        </p:spPr>
        <p:txBody>
          <a:bodyPr wrap="none" rtlCol="0">
            <a:spAutoFit/>
          </a:bodyPr>
          <a:lstStyle/>
          <a:p>
            <a:r>
              <a:rPr lang="es-ES" sz="3200" b="1" dirty="0"/>
              <a:t>El inmoral</a:t>
            </a:r>
            <a:endParaRPr lang="en-US" sz="3200" b="1" dirty="0"/>
          </a:p>
        </p:txBody>
      </p:sp>
      <p:sp>
        <p:nvSpPr>
          <p:cNvPr id="4" name="CuadroTexto 3"/>
          <p:cNvSpPr txBox="1"/>
          <p:nvPr/>
        </p:nvSpPr>
        <p:spPr>
          <a:xfrm>
            <a:off x="472404" y="1621866"/>
            <a:ext cx="4367948" cy="2677656"/>
          </a:xfrm>
          <a:prstGeom prst="rect">
            <a:avLst/>
          </a:prstGeom>
          <a:solidFill>
            <a:schemeClr val="bg1"/>
          </a:solidFill>
        </p:spPr>
        <p:txBody>
          <a:bodyPr wrap="square" rtlCol="0">
            <a:spAutoFit/>
          </a:bodyPr>
          <a:lstStyle/>
          <a:p>
            <a:pPr algn="just"/>
            <a:r>
              <a:rPr lang="es-ES" sz="2800" dirty="0"/>
              <a:t>Alguien que no quiere hacer propio los valores que la institución exige de él.</a:t>
            </a:r>
          </a:p>
          <a:p>
            <a:pPr algn="just"/>
            <a:r>
              <a:rPr lang="es-ES" sz="2800" dirty="0"/>
              <a:t>Su conciencia no es tan fuerte para que no cometa errores o faltas.</a:t>
            </a:r>
          </a:p>
        </p:txBody>
      </p:sp>
      <p:grpSp>
        <p:nvGrpSpPr>
          <p:cNvPr id="16" name="Grupo 15"/>
          <p:cNvGrpSpPr/>
          <p:nvPr/>
        </p:nvGrpSpPr>
        <p:grpSpPr>
          <a:xfrm>
            <a:off x="4923551" y="1391930"/>
            <a:ext cx="6435721" cy="4880036"/>
            <a:chOff x="4923551" y="1391930"/>
            <a:chExt cx="6435721" cy="4880036"/>
          </a:xfrm>
        </p:grpSpPr>
        <p:sp>
          <p:nvSpPr>
            <p:cNvPr id="8" name="Elipse 7"/>
            <p:cNvSpPr/>
            <p:nvPr/>
          </p:nvSpPr>
          <p:spPr>
            <a:xfrm>
              <a:off x="6555481" y="2430256"/>
              <a:ext cx="4545017" cy="20335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6659795" y="1391930"/>
              <a:ext cx="4440703" cy="707886"/>
            </a:xfrm>
            <a:prstGeom prst="rect">
              <a:avLst/>
            </a:prstGeom>
            <a:noFill/>
          </p:spPr>
          <p:txBody>
            <a:bodyPr wrap="none" lIns="91440" tIns="45720" rIns="91440" bIns="45720">
              <a:spAutoFit/>
            </a:bodyPr>
            <a:lstStyle/>
            <a:p>
              <a:pPr algn="ctr"/>
              <a:r>
                <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rPr>
                <a:t>Moral de la persona</a:t>
              </a:r>
            </a:p>
          </p:txBody>
        </p:sp>
        <p:sp>
          <p:nvSpPr>
            <p:cNvPr id="6" name="Rectángulo 5"/>
            <p:cNvSpPr/>
            <p:nvPr/>
          </p:nvSpPr>
          <p:spPr>
            <a:xfrm>
              <a:off x="6907619" y="2883750"/>
              <a:ext cx="3945054" cy="707886"/>
            </a:xfrm>
            <a:prstGeom prst="rect">
              <a:avLst/>
            </a:prstGeom>
            <a:noFill/>
          </p:spPr>
          <p:txBody>
            <a:bodyPr wrap="none" lIns="91440" tIns="45720" rIns="91440" bIns="45720">
              <a:spAutoFit/>
            </a:bodyPr>
            <a:lstStyle/>
            <a:p>
              <a:pPr algn="ctr"/>
              <a:r>
                <a:rPr lang="es-ES" sz="4000" b="1" dirty="0">
                  <a:ln w="12700">
                    <a:solidFill>
                      <a:schemeClr val="accent3">
                        <a:lumMod val="50000"/>
                      </a:schemeClr>
                    </a:solidFill>
                    <a:prstDash val="solid"/>
                  </a:ln>
                  <a:solidFill>
                    <a:srgbClr val="FF0000"/>
                  </a:solidFill>
                  <a:effectLst>
                    <a:innerShdw blurRad="177800">
                      <a:schemeClr val="accent3">
                        <a:lumMod val="50000"/>
                      </a:schemeClr>
                    </a:innerShdw>
                  </a:effectLst>
                </a:rPr>
                <a:t>Ética institucional</a:t>
              </a:r>
              <a:endPar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endParaRPr>
            </a:p>
          </p:txBody>
        </p:sp>
        <p:sp>
          <p:nvSpPr>
            <p:cNvPr id="7" name="Rectángulo 6"/>
            <p:cNvSpPr/>
            <p:nvPr/>
          </p:nvSpPr>
          <p:spPr>
            <a:xfrm>
              <a:off x="7885417" y="3591636"/>
              <a:ext cx="2266967" cy="707886"/>
            </a:xfrm>
            <a:prstGeom prst="rect">
              <a:avLst/>
            </a:prstGeom>
            <a:noFill/>
          </p:spPr>
          <p:txBody>
            <a:bodyPr wrap="none" lIns="91440" tIns="45720" rIns="91440" bIns="45720">
              <a:spAutoFit/>
            </a:bodyPr>
            <a:lstStyle/>
            <a:p>
              <a:pPr algn="ctr"/>
              <a:r>
                <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rPr>
                <a:t>Principios</a:t>
              </a:r>
            </a:p>
          </p:txBody>
        </p:sp>
        <p:sp>
          <p:nvSpPr>
            <p:cNvPr id="9" name="Flecha abajo 8"/>
            <p:cNvSpPr/>
            <p:nvPr/>
          </p:nvSpPr>
          <p:spPr>
            <a:xfrm>
              <a:off x="8614014" y="2016722"/>
              <a:ext cx="532263" cy="3977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Imagen 9"/>
            <p:cNvPicPr>
              <a:picLocks noChangeAspect="1"/>
            </p:cNvPicPr>
            <p:nvPr/>
          </p:nvPicPr>
          <p:blipFill>
            <a:blip r:embed="rId3"/>
            <a:stretch>
              <a:fillRect/>
            </a:stretch>
          </p:blipFill>
          <p:spPr>
            <a:xfrm>
              <a:off x="8614014" y="4628025"/>
              <a:ext cx="579170" cy="967557"/>
            </a:xfrm>
            <a:prstGeom prst="rect">
              <a:avLst/>
            </a:prstGeom>
          </p:spPr>
        </p:pic>
        <p:sp>
          <p:nvSpPr>
            <p:cNvPr id="11" name="CuadroTexto 10"/>
            <p:cNvSpPr txBox="1"/>
            <p:nvPr/>
          </p:nvSpPr>
          <p:spPr>
            <a:xfrm>
              <a:off x="9335068" y="4917267"/>
              <a:ext cx="1378424" cy="461665"/>
            </a:xfrm>
            <a:prstGeom prst="rect">
              <a:avLst/>
            </a:prstGeom>
            <a:noFill/>
          </p:spPr>
          <p:txBody>
            <a:bodyPr wrap="square" rtlCol="0">
              <a:spAutoFit/>
            </a:bodyPr>
            <a:lstStyle/>
            <a:p>
              <a:r>
                <a:rPr lang="es-ES" sz="2400" b="1" dirty="0"/>
                <a:t>Hábitos</a:t>
              </a:r>
              <a:endParaRPr lang="en-US" sz="2400" b="1" dirty="0"/>
            </a:p>
          </p:txBody>
        </p:sp>
        <p:sp>
          <p:nvSpPr>
            <p:cNvPr id="12" name="Rectángulo 11"/>
            <p:cNvSpPr/>
            <p:nvPr/>
          </p:nvSpPr>
          <p:spPr>
            <a:xfrm>
              <a:off x="6623937" y="5564080"/>
              <a:ext cx="4735335" cy="707886"/>
            </a:xfrm>
            <a:prstGeom prst="rect">
              <a:avLst/>
            </a:prstGeom>
            <a:noFill/>
          </p:spPr>
          <p:txBody>
            <a:bodyPr wrap="none" lIns="91440" tIns="45720" rIns="91440" bIns="45720">
              <a:spAutoFit/>
            </a:bodyPr>
            <a:lstStyle/>
            <a:p>
              <a:pPr algn="ctr"/>
              <a:r>
                <a:rPr lang="es-ES" sz="4000" b="1" dirty="0">
                  <a:ln w="12700">
                    <a:solidFill>
                      <a:schemeClr val="accent3">
                        <a:lumMod val="50000"/>
                      </a:schemeClr>
                    </a:solidFill>
                    <a:prstDash val="solid"/>
                  </a:ln>
                  <a:solidFill>
                    <a:srgbClr val="FF0000"/>
                  </a:solidFill>
                  <a:effectLst>
                    <a:innerShdw blurRad="177800">
                      <a:schemeClr val="accent3">
                        <a:lumMod val="50000"/>
                      </a:schemeClr>
                    </a:innerShdw>
                  </a:effectLst>
                </a:rPr>
                <a:t>Valores de la persona</a:t>
              </a:r>
              <a:endParaRPr lang="es-ES" sz="4000" b="1" cap="none" spc="0" dirty="0">
                <a:ln w="12700">
                  <a:solidFill>
                    <a:schemeClr val="accent3">
                      <a:lumMod val="50000"/>
                    </a:schemeClr>
                  </a:solidFill>
                  <a:prstDash val="solid"/>
                </a:ln>
                <a:solidFill>
                  <a:srgbClr val="FF0000"/>
                </a:solidFill>
                <a:effectLst>
                  <a:innerShdw blurRad="177800">
                    <a:schemeClr val="accent3">
                      <a:lumMod val="50000"/>
                    </a:schemeClr>
                  </a:innerShdw>
                </a:effectLst>
              </a:endParaRPr>
            </a:p>
          </p:txBody>
        </p:sp>
        <p:sp>
          <p:nvSpPr>
            <p:cNvPr id="13" name="Flecha curvada hacia la derecha 12"/>
            <p:cNvSpPr/>
            <p:nvPr/>
          </p:nvSpPr>
          <p:spPr>
            <a:xfrm>
              <a:off x="5332890" y="1898036"/>
              <a:ext cx="874440" cy="403874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ángulo 14"/>
            <p:cNvSpPr/>
            <p:nvPr/>
          </p:nvSpPr>
          <p:spPr>
            <a:xfrm>
              <a:off x="4923551" y="3311912"/>
              <a:ext cx="1558440" cy="461665"/>
            </a:xfrm>
            <a:prstGeom prst="rect">
              <a:avLst/>
            </a:prstGeom>
          </p:spPr>
          <p:txBody>
            <a:bodyPr wrap="none">
              <a:spAutoFit/>
            </a:bodyPr>
            <a:lstStyle/>
            <a:p>
              <a:r>
                <a:rPr lang="es-ES" sz="2400" b="1" dirty="0"/>
                <a:t>Conciencia</a:t>
              </a:r>
              <a:endParaRPr lang="en-US" sz="2400" b="1" dirty="0"/>
            </a:p>
          </p:txBody>
        </p:sp>
      </p:grpSp>
    </p:spTree>
    <p:extLst>
      <p:ext uri="{BB962C8B-B14F-4D97-AF65-F5344CB8AC3E}">
        <p14:creationId xmlns:p14="http://schemas.microsoft.com/office/powerpoint/2010/main" val="1007951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3805842" y="175816"/>
            <a:ext cx="6553461" cy="1015663"/>
          </a:xfrm>
          <a:prstGeom prst="rect">
            <a:avLst/>
          </a:prstGeom>
          <a:noFill/>
        </p:spPr>
        <p:txBody>
          <a:bodyPr wrap="none" rtlCol="0">
            <a:spAutoFit/>
          </a:bodyPr>
          <a:lstStyle/>
          <a:p>
            <a:r>
              <a:rPr lang="es-CL" sz="6000" dirty="0"/>
              <a:t>La ética institucional</a:t>
            </a:r>
          </a:p>
        </p:txBody>
      </p:sp>
    </p:spTree>
    <p:extLst>
      <p:ext uri="{BB962C8B-B14F-4D97-AF65-F5344CB8AC3E}">
        <p14:creationId xmlns:p14="http://schemas.microsoft.com/office/powerpoint/2010/main" val="4179684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2922493" y="376518"/>
            <a:ext cx="6553461" cy="1015663"/>
          </a:xfrm>
          <a:prstGeom prst="rect">
            <a:avLst/>
          </a:prstGeom>
          <a:noFill/>
        </p:spPr>
        <p:txBody>
          <a:bodyPr wrap="none" rtlCol="0">
            <a:spAutoFit/>
          </a:bodyPr>
          <a:lstStyle/>
          <a:p>
            <a:r>
              <a:rPr lang="es-CL" sz="6000" dirty="0"/>
              <a:t>La ética institucional</a:t>
            </a:r>
          </a:p>
        </p:txBody>
      </p:sp>
      <p:sp>
        <p:nvSpPr>
          <p:cNvPr id="2" name="CuadroTexto 1"/>
          <p:cNvSpPr txBox="1"/>
          <p:nvPr/>
        </p:nvSpPr>
        <p:spPr>
          <a:xfrm>
            <a:off x="2922493" y="1739153"/>
            <a:ext cx="8890319" cy="1938992"/>
          </a:xfrm>
          <a:prstGeom prst="rect">
            <a:avLst/>
          </a:prstGeom>
          <a:noFill/>
        </p:spPr>
        <p:txBody>
          <a:bodyPr wrap="none" rtlCol="0">
            <a:spAutoFit/>
          </a:bodyPr>
          <a:lstStyle/>
          <a:p>
            <a:pPr marL="285750" indent="-285750">
              <a:buFont typeface="Arial" panose="020B0604020202020204" pitchFamily="34" charset="0"/>
              <a:buChar char="•"/>
            </a:pPr>
            <a:r>
              <a:rPr lang="es-CL" sz="4000" dirty="0"/>
              <a:t>Constitución Política del Estado de Chile.</a:t>
            </a:r>
          </a:p>
          <a:p>
            <a:pPr marL="285750" indent="-285750">
              <a:buFont typeface="Arial" panose="020B0604020202020204" pitchFamily="34" charset="0"/>
              <a:buChar char="•"/>
            </a:pPr>
            <a:r>
              <a:rPr lang="es-CL" sz="4000" dirty="0"/>
              <a:t>Código de Justicia Militar.</a:t>
            </a:r>
          </a:p>
          <a:p>
            <a:pPr marL="285750" indent="-285750">
              <a:buFont typeface="Arial" panose="020B0604020202020204" pitchFamily="34" charset="0"/>
              <a:buChar char="•"/>
            </a:pPr>
            <a:r>
              <a:rPr lang="es-CL" sz="4000" dirty="0"/>
              <a:t>Ley de Probidad Administrativa.</a:t>
            </a:r>
          </a:p>
        </p:txBody>
      </p:sp>
    </p:spTree>
    <p:extLst>
      <p:ext uri="{BB962C8B-B14F-4D97-AF65-F5344CB8AC3E}">
        <p14:creationId xmlns:p14="http://schemas.microsoft.com/office/powerpoint/2010/main" val="224098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2922493" y="376518"/>
            <a:ext cx="6553461" cy="1015663"/>
          </a:xfrm>
          <a:prstGeom prst="rect">
            <a:avLst/>
          </a:prstGeom>
          <a:noFill/>
        </p:spPr>
        <p:txBody>
          <a:bodyPr wrap="none" rtlCol="0">
            <a:spAutoFit/>
          </a:bodyPr>
          <a:lstStyle/>
          <a:p>
            <a:r>
              <a:rPr lang="es-CL" sz="6000" dirty="0"/>
              <a:t>La ética institucional</a:t>
            </a:r>
          </a:p>
        </p:txBody>
      </p:sp>
      <p:sp>
        <p:nvSpPr>
          <p:cNvPr id="2" name="CuadroTexto 1"/>
          <p:cNvSpPr txBox="1"/>
          <p:nvPr/>
        </p:nvSpPr>
        <p:spPr>
          <a:xfrm>
            <a:off x="2922493" y="1739153"/>
            <a:ext cx="8890319" cy="4708981"/>
          </a:xfrm>
          <a:prstGeom prst="rect">
            <a:avLst/>
          </a:prstGeom>
          <a:noFill/>
        </p:spPr>
        <p:txBody>
          <a:bodyPr wrap="none" rtlCol="0">
            <a:spAutoFit/>
          </a:bodyPr>
          <a:lstStyle/>
          <a:p>
            <a:pPr marL="285750" indent="-285750">
              <a:buFont typeface="Arial" panose="020B0604020202020204" pitchFamily="34" charset="0"/>
              <a:buChar char="•"/>
            </a:pPr>
            <a:r>
              <a:rPr lang="es-CL" sz="4000" dirty="0"/>
              <a:t>Constitución Política del Estado de Chile.</a:t>
            </a:r>
          </a:p>
          <a:p>
            <a:pPr marL="285750" indent="-285750">
              <a:buFont typeface="Arial" panose="020B0604020202020204" pitchFamily="34" charset="0"/>
              <a:buChar char="•"/>
            </a:pPr>
            <a:r>
              <a:rPr lang="es-CL" sz="4000" dirty="0"/>
              <a:t>Código de Justicia Militar.</a:t>
            </a:r>
          </a:p>
          <a:p>
            <a:pPr marL="285750" indent="-285750">
              <a:buFont typeface="Arial" panose="020B0604020202020204" pitchFamily="34" charset="0"/>
              <a:buChar char="•"/>
            </a:pPr>
            <a:r>
              <a:rPr lang="es-CL" sz="4000" dirty="0"/>
              <a:t>Ley de Probidad Administrativa.</a:t>
            </a:r>
          </a:p>
          <a:p>
            <a:pPr marL="1200150" lvl="2" indent="-285750">
              <a:buFont typeface="Arial" panose="020B0604020202020204" pitchFamily="34" charset="0"/>
              <a:buChar char="•"/>
            </a:pPr>
            <a:r>
              <a:rPr lang="es-CL" sz="3600" dirty="0"/>
              <a:t>Recto ejercicio del poder.</a:t>
            </a:r>
          </a:p>
          <a:p>
            <a:pPr marL="1200150" lvl="2" indent="-285750">
              <a:buFont typeface="Arial" panose="020B0604020202020204" pitchFamily="34" charset="0"/>
              <a:buChar char="•"/>
            </a:pPr>
            <a:r>
              <a:rPr lang="es-CL" sz="3600" dirty="0"/>
              <a:t>Imparcialidad.</a:t>
            </a:r>
          </a:p>
          <a:p>
            <a:pPr marL="1200150" lvl="2" indent="-285750">
              <a:buFont typeface="Arial" panose="020B0604020202020204" pitchFamily="34" charset="0"/>
              <a:buChar char="•"/>
            </a:pPr>
            <a:r>
              <a:rPr lang="es-CL" sz="3600" dirty="0"/>
              <a:t>Integridad ética.</a:t>
            </a:r>
          </a:p>
          <a:p>
            <a:pPr marL="1200150" lvl="2" indent="-285750">
              <a:buFont typeface="Arial" panose="020B0604020202020204" pitchFamily="34" charset="0"/>
              <a:buChar char="•"/>
            </a:pPr>
            <a:r>
              <a:rPr lang="es-CL" sz="3600" dirty="0"/>
              <a:t>Cumplimiento de las normas.</a:t>
            </a:r>
          </a:p>
          <a:p>
            <a:pPr marL="1200150" lvl="2" indent="-285750">
              <a:buFont typeface="Arial" panose="020B0604020202020204" pitchFamily="34" charset="0"/>
              <a:buChar char="•"/>
            </a:pPr>
            <a:r>
              <a:rPr lang="es-CL" sz="3600" dirty="0"/>
              <a:t>Bien común</a:t>
            </a:r>
          </a:p>
        </p:txBody>
      </p:sp>
    </p:spTree>
    <p:extLst>
      <p:ext uri="{BB962C8B-B14F-4D97-AF65-F5344CB8AC3E}">
        <p14:creationId xmlns:p14="http://schemas.microsoft.com/office/powerpoint/2010/main" val="606174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2922493" y="376518"/>
            <a:ext cx="6553461" cy="1015663"/>
          </a:xfrm>
          <a:prstGeom prst="rect">
            <a:avLst/>
          </a:prstGeom>
          <a:noFill/>
        </p:spPr>
        <p:txBody>
          <a:bodyPr wrap="none" rtlCol="0">
            <a:spAutoFit/>
          </a:bodyPr>
          <a:lstStyle/>
          <a:p>
            <a:r>
              <a:rPr lang="es-CL" sz="6000" dirty="0"/>
              <a:t>La ética institucional</a:t>
            </a:r>
          </a:p>
        </p:txBody>
      </p:sp>
      <p:sp>
        <p:nvSpPr>
          <p:cNvPr id="2" name="CuadroTexto 1"/>
          <p:cNvSpPr txBox="1"/>
          <p:nvPr/>
        </p:nvSpPr>
        <p:spPr>
          <a:xfrm>
            <a:off x="2922493" y="1739153"/>
            <a:ext cx="9191491" cy="4401205"/>
          </a:xfrm>
          <a:prstGeom prst="rect">
            <a:avLst/>
          </a:prstGeom>
          <a:noFill/>
        </p:spPr>
        <p:txBody>
          <a:bodyPr wrap="none" rtlCol="0">
            <a:spAutoFit/>
          </a:bodyPr>
          <a:lstStyle/>
          <a:p>
            <a:pPr marL="285750" indent="-285750">
              <a:buFont typeface="Arial" panose="020B0604020202020204" pitchFamily="34" charset="0"/>
              <a:buChar char="•"/>
            </a:pPr>
            <a:r>
              <a:rPr lang="es-CL" sz="4000" dirty="0"/>
              <a:t>Constitución Política del Estado de Chile.</a:t>
            </a:r>
          </a:p>
          <a:p>
            <a:pPr marL="285750" indent="-285750">
              <a:buFont typeface="Arial" panose="020B0604020202020204" pitchFamily="34" charset="0"/>
              <a:buChar char="•"/>
            </a:pPr>
            <a:r>
              <a:rPr lang="es-CL" sz="4000" dirty="0"/>
              <a:t>Código de Justicia Militar.</a:t>
            </a:r>
          </a:p>
          <a:p>
            <a:pPr marL="285750" indent="-285750">
              <a:buFont typeface="Arial" panose="020B0604020202020204" pitchFamily="34" charset="0"/>
              <a:buChar char="•"/>
            </a:pPr>
            <a:r>
              <a:rPr lang="es-CL" sz="4000" dirty="0"/>
              <a:t>Ley de Probidad Administrativa.</a:t>
            </a:r>
          </a:p>
          <a:p>
            <a:pPr marL="285750" indent="-285750">
              <a:buFont typeface="Arial" panose="020B0604020202020204" pitchFamily="34" charset="0"/>
              <a:buChar char="•"/>
            </a:pPr>
            <a:r>
              <a:rPr lang="es-CL" sz="4000" dirty="0"/>
              <a:t>LOC de las bases generales de la </a:t>
            </a:r>
            <a:r>
              <a:rPr lang="es-CL" sz="4000" dirty="0" err="1"/>
              <a:t>Adm</a:t>
            </a:r>
            <a:r>
              <a:rPr lang="es-CL" sz="4000" dirty="0"/>
              <a:t>.</a:t>
            </a:r>
          </a:p>
          <a:p>
            <a:r>
              <a:rPr lang="es-CL" sz="4000" dirty="0"/>
              <a:t>   del Estado.</a:t>
            </a:r>
          </a:p>
          <a:p>
            <a:r>
              <a:rPr lang="es-CL" sz="4000" dirty="0"/>
              <a:t>	- Establece el comportamiento de todo</a:t>
            </a:r>
          </a:p>
          <a:p>
            <a:r>
              <a:rPr lang="es-CL" sz="4000" dirty="0"/>
              <a:t>	  funcionario del estado.</a:t>
            </a:r>
          </a:p>
        </p:txBody>
      </p:sp>
    </p:spTree>
    <p:extLst>
      <p:ext uri="{BB962C8B-B14F-4D97-AF65-F5344CB8AC3E}">
        <p14:creationId xmlns:p14="http://schemas.microsoft.com/office/powerpoint/2010/main" val="3587055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CuadroTexto 3"/>
          <p:cNvSpPr txBox="1"/>
          <p:nvPr/>
        </p:nvSpPr>
        <p:spPr>
          <a:xfrm>
            <a:off x="2922493" y="-45510"/>
            <a:ext cx="6553461" cy="1015663"/>
          </a:xfrm>
          <a:prstGeom prst="rect">
            <a:avLst/>
          </a:prstGeom>
          <a:noFill/>
        </p:spPr>
        <p:txBody>
          <a:bodyPr wrap="none" rtlCol="0">
            <a:spAutoFit/>
          </a:bodyPr>
          <a:lstStyle/>
          <a:p>
            <a:r>
              <a:rPr lang="es-CL" sz="6000" dirty="0"/>
              <a:t>La ética institucional</a:t>
            </a:r>
          </a:p>
        </p:txBody>
      </p:sp>
      <p:sp>
        <p:nvSpPr>
          <p:cNvPr id="2" name="CuadroTexto 1"/>
          <p:cNvSpPr txBox="1"/>
          <p:nvPr/>
        </p:nvSpPr>
        <p:spPr>
          <a:xfrm>
            <a:off x="2922493" y="669201"/>
            <a:ext cx="8890319" cy="6247864"/>
          </a:xfrm>
          <a:prstGeom prst="rect">
            <a:avLst/>
          </a:prstGeom>
          <a:noFill/>
        </p:spPr>
        <p:txBody>
          <a:bodyPr wrap="none" rtlCol="0">
            <a:spAutoFit/>
          </a:bodyPr>
          <a:lstStyle/>
          <a:p>
            <a:pPr marL="285750" indent="-285750">
              <a:buFont typeface="Arial" panose="020B0604020202020204" pitchFamily="34" charset="0"/>
              <a:buChar char="•"/>
            </a:pPr>
            <a:r>
              <a:rPr lang="es-CL" sz="4000" dirty="0"/>
              <a:t>Constitución Política del Estado de Chile.</a:t>
            </a:r>
          </a:p>
          <a:p>
            <a:pPr marL="285750" indent="-285750">
              <a:buFont typeface="Arial" panose="020B0604020202020204" pitchFamily="34" charset="0"/>
              <a:buChar char="•"/>
            </a:pPr>
            <a:r>
              <a:rPr lang="es-CL" sz="4000" dirty="0"/>
              <a:t>Código de Justicia Militar.</a:t>
            </a:r>
          </a:p>
          <a:p>
            <a:pPr marL="285750" indent="-285750">
              <a:buFont typeface="Arial" panose="020B0604020202020204" pitchFamily="34" charset="0"/>
              <a:buChar char="•"/>
            </a:pPr>
            <a:r>
              <a:rPr lang="es-CL" sz="4000" dirty="0"/>
              <a:t>Ley de Probidad Administrativa.</a:t>
            </a:r>
          </a:p>
          <a:p>
            <a:pPr marL="285750" indent="-285750">
              <a:buFont typeface="Arial" panose="020B0604020202020204" pitchFamily="34" charset="0"/>
              <a:buChar char="•"/>
            </a:pPr>
            <a:r>
              <a:rPr lang="es-CL" sz="4000" dirty="0"/>
              <a:t>LOC de las bases generales de la </a:t>
            </a:r>
            <a:r>
              <a:rPr lang="es-CL" sz="4000" dirty="0" err="1"/>
              <a:t>Adm</a:t>
            </a:r>
            <a:r>
              <a:rPr lang="es-CL" sz="4000" dirty="0"/>
              <a:t>.</a:t>
            </a:r>
          </a:p>
          <a:p>
            <a:r>
              <a:rPr lang="es-CL" sz="4000" dirty="0"/>
              <a:t>   del Estado.</a:t>
            </a:r>
          </a:p>
          <a:p>
            <a:pPr marL="355600" indent="-355600">
              <a:buFont typeface="Arial" panose="020B0604020202020204" pitchFamily="34" charset="0"/>
              <a:buChar char="•"/>
            </a:pPr>
            <a:r>
              <a:rPr lang="es-CL" sz="4000" dirty="0"/>
              <a:t>Ceremonial Naval.</a:t>
            </a:r>
          </a:p>
          <a:p>
            <a:pPr marL="355600" indent="-355600">
              <a:buFont typeface="Arial" panose="020B0604020202020204" pitchFamily="34" charset="0"/>
              <a:buChar char="•"/>
            </a:pPr>
            <a:r>
              <a:rPr lang="es-CL" sz="4000" dirty="0"/>
              <a:t>Reglamento de Disciplina de la Armada.</a:t>
            </a:r>
          </a:p>
          <a:p>
            <a:pPr marL="355600" indent="-355600">
              <a:buFont typeface="Arial" panose="020B0604020202020204" pitchFamily="34" charset="0"/>
              <a:buChar char="•"/>
            </a:pPr>
            <a:r>
              <a:rPr lang="es-CL" sz="4000" dirty="0"/>
              <a:t>Ordenanza de la Armada</a:t>
            </a:r>
          </a:p>
          <a:p>
            <a:pPr marL="355600" indent="-355600">
              <a:buFont typeface="Arial" panose="020B0604020202020204" pitchFamily="34" charset="0"/>
              <a:buChar char="•"/>
            </a:pPr>
            <a:r>
              <a:rPr lang="es-CL" sz="4000" dirty="0"/>
              <a:t>Directivas DGPA</a:t>
            </a:r>
          </a:p>
          <a:p>
            <a:pPr marL="355600" indent="-355600">
              <a:buFont typeface="Arial" panose="020B0604020202020204" pitchFamily="34" charset="0"/>
              <a:buChar char="•"/>
            </a:pPr>
            <a:r>
              <a:rPr lang="es-CL" sz="4000" dirty="0">
                <a:solidFill>
                  <a:srgbClr val="FF0000"/>
                </a:solidFill>
              </a:rPr>
              <a:t>Código de Honor</a:t>
            </a:r>
          </a:p>
        </p:txBody>
      </p:sp>
    </p:spTree>
    <p:extLst>
      <p:ext uri="{BB962C8B-B14F-4D97-AF65-F5344CB8AC3E}">
        <p14:creationId xmlns:p14="http://schemas.microsoft.com/office/powerpoint/2010/main" val="1368324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anim calcmode="lin" valueType="num">
                                      <p:cBhvr additive="base">
                                        <p:cTn id="1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anim calcmode="lin" valueType="num">
                                      <p:cBhvr additive="base">
                                        <p:cTn id="1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 calcmode="lin" valueType="num">
                                      <p:cBhvr additive="base">
                                        <p:cTn id="2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Rectángulo 3"/>
          <p:cNvSpPr/>
          <p:nvPr/>
        </p:nvSpPr>
        <p:spPr>
          <a:xfrm>
            <a:off x="980293" y="1244952"/>
            <a:ext cx="10250129" cy="5355312"/>
          </a:xfrm>
          <a:prstGeom prst="rect">
            <a:avLst/>
          </a:prstGeom>
          <a:solidFill>
            <a:schemeClr val="accent4">
              <a:lumMod val="20000"/>
              <a:lumOff val="80000"/>
            </a:schemeClr>
          </a:solidFill>
        </p:spPr>
        <p:txBody>
          <a:bodyPr wrap="square">
            <a:spAutoFit/>
          </a:bodyPr>
          <a:lstStyle/>
          <a:p>
            <a:pPr algn="ctr"/>
            <a:r>
              <a:rPr lang="es-CL" sz="2800" b="1" dirty="0">
                <a:effectLst>
                  <a:outerShdw blurRad="38100" dist="38100" dir="2700000" algn="tl">
                    <a:srgbClr val="000000">
                      <a:alpha val="43137"/>
                    </a:srgbClr>
                  </a:outerShdw>
                </a:effectLst>
              </a:rPr>
              <a:t>MÁXIMAS PARA EL COMPORTAMIENTO ÉTICO DEL</a:t>
            </a:r>
          </a:p>
          <a:p>
            <a:pPr algn="ctr"/>
            <a:r>
              <a:rPr lang="es-CL" sz="2800" b="1" dirty="0">
                <a:effectLst>
                  <a:outerShdw blurRad="38100" dist="38100" dir="2700000" algn="tl">
                    <a:srgbClr val="000000">
                      <a:alpha val="43137"/>
                    </a:srgbClr>
                  </a:outerShdw>
                </a:effectLst>
              </a:rPr>
              <a:t>PERSONAL DE LA ARMADA DE CHILE</a:t>
            </a:r>
          </a:p>
          <a:p>
            <a:pPr algn="ctr"/>
            <a:endParaRPr lang="es-CL" sz="2800" b="1" dirty="0">
              <a:effectLst>
                <a:outerShdw blurRad="38100" dist="38100" dir="2700000" algn="tl">
                  <a:srgbClr val="000000">
                    <a:alpha val="43137"/>
                  </a:srgbClr>
                </a:outerShdw>
              </a:effectLst>
            </a:endParaRPr>
          </a:p>
          <a:p>
            <a:r>
              <a:rPr lang="es-CL" sz="2400" dirty="0"/>
              <a:t>En el combate, tendré como consigna "vencer o morir“ y en la paz, me prepararé para ello. </a:t>
            </a:r>
            <a:r>
              <a:rPr lang="es-CL" sz="2400" dirty="0">
                <a:solidFill>
                  <a:srgbClr val="FF0000"/>
                </a:solidFill>
              </a:rPr>
              <a:t>PATRIOTISMO Y VALENTÍA</a:t>
            </a:r>
            <a:endParaRPr lang="es-CL" sz="2400" dirty="0"/>
          </a:p>
          <a:p>
            <a:endParaRPr lang="es-CL" sz="2400" dirty="0"/>
          </a:p>
          <a:p>
            <a:r>
              <a:rPr lang="es-CL" sz="2400" dirty="0"/>
              <a:t>Seré justo en mis decisiones y reflexivo en el uso de la fuerza. </a:t>
            </a:r>
            <a:r>
              <a:rPr lang="es-CL" sz="2400" dirty="0">
                <a:solidFill>
                  <a:srgbClr val="FF0000"/>
                </a:solidFill>
              </a:rPr>
              <a:t>INTEGRIDAD</a:t>
            </a:r>
          </a:p>
          <a:p>
            <a:endParaRPr lang="es-CL" sz="2400" dirty="0"/>
          </a:p>
          <a:p>
            <a:r>
              <a:rPr lang="es-CL" sz="2400" dirty="0"/>
              <a:t>La disciplina, la lealtad y el buen ejemplo guiarán mi conducta en toda circunstancia. </a:t>
            </a:r>
            <a:r>
              <a:rPr lang="es-CL" sz="2400" dirty="0">
                <a:solidFill>
                  <a:srgbClr val="FF0000"/>
                </a:solidFill>
              </a:rPr>
              <a:t>LEALTAD Y DEBER</a:t>
            </a:r>
            <a:endParaRPr lang="es-CL" sz="2400" dirty="0"/>
          </a:p>
          <a:p>
            <a:endParaRPr lang="es-CL" sz="2400" dirty="0"/>
          </a:p>
          <a:p>
            <a:r>
              <a:rPr lang="es-CL" sz="2400" dirty="0"/>
              <a:t>Asumiré un permanente espíritu de servicio, privilegiando en toda ocasión el interés institucional por sobre el mío. </a:t>
            </a:r>
            <a:r>
              <a:rPr lang="es-CL" sz="2400" dirty="0">
                <a:solidFill>
                  <a:srgbClr val="FF0000"/>
                </a:solidFill>
              </a:rPr>
              <a:t>DEBER</a:t>
            </a:r>
            <a:endParaRPr lang="es-CL" sz="2400" dirty="0"/>
          </a:p>
          <a:p>
            <a:endParaRPr lang="es-CL" dirty="0"/>
          </a:p>
        </p:txBody>
      </p:sp>
      <p:sp>
        <p:nvSpPr>
          <p:cNvPr id="5" name="Rectángulo 4"/>
          <p:cNvSpPr/>
          <p:nvPr/>
        </p:nvSpPr>
        <p:spPr>
          <a:xfrm>
            <a:off x="2601619" y="200384"/>
            <a:ext cx="6181244" cy="923330"/>
          </a:xfrm>
          <a:prstGeom prst="rect">
            <a:avLst/>
          </a:prstGeom>
          <a:solidFill>
            <a:schemeClr val="bg1"/>
          </a:solidFill>
        </p:spPr>
        <p:txBody>
          <a:bodyPr wrap="none" lIns="91440" tIns="45720" rIns="91440" bIns="45720">
            <a:spAutoFit/>
          </a:bodyPr>
          <a:lstStyle/>
          <a:p>
            <a:pPr algn="ctr"/>
            <a:r>
              <a:rPr lang="es-E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CÓDIGO DE HONOR|</a:t>
            </a:r>
          </a:p>
        </p:txBody>
      </p:sp>
    </p:spTree>
    <p:extLst>
      <p:ext uri="{BB962C8B-B14F-4D97-AF65-F5344CB8AC3E}">
        <p14:creationId xmlns:p14="http://schemas.microsoft.com/office/powerpoint/2010/main" val="2774176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2"/>
          <p:cNvSpPr/>
          <p:nvPr/>
        </p:nvSpPr>
        <p:spPr>
          <a:xfrm>
            <a:off x="752168" y="457731"/>
            <a:ext cx="10766321" cy="4339650"/>
          </a:xfrm>
          <a:prstGeom prst="rect">
            <a:avLst/>
          </a:prstGeom>
          <a:solidFill>
            <a:schemeClr val="accent4">
              <a:lumMod val="20000"/>
              <a:lumOff val="80000"/>
            </a:schemeClr>
          </a:solidFill>
        </p:spPr>
        <p:txBody>
          <a:bodyPr wrap="square">
            <a:spAutoFit/>
          </a:bodyPr>
          <a:lstStyle/>
          <a:p>
            <a:pPr algn="ctr"/>
            <a:r>
              <a:rPr lang="es-CL" sz="2800" b="1" dirty="0">
                <a:effectLst>
                  <a:outerShdw blurRad="38100" dist="38100" dir="2700000" algn="tl">
                    <a:srgbClr val="000000">
                      <a:alpha val="43137"/>
                    </a:srgbClr>
                  </a:outerShdw>
                </a:effectLst>
              </a:rPr>
              <a:t>MÁXIMAS PARA EL COMPORTAMIENTO ÉTICO DEL</a:t>
            </a:r>
          </a:p>
          <a:p>
            <a:pPr algn="ctr"/>
            <a:r>
              <a:rPr lang="es-CL" sz="2800" b="1" dirty="0">
                <a:effectLst>
                  <a:outerShdw blurRad="38100" dist="38100" dir="2700000" algn="tl">
                    <a:srgbClr val="000000">
                      <a:alpha val="43137"/>
                    </a:srgbClr>
                  </a:outerShdw>
                </a:effectLst>
              </a:rPr>
              <a:t>PERSONAL DE LA ARMADA DE CHILE</a:t>
            </a:r>
          </a:p>
          <a:p>
            <a:pPr algn="ctr"/>
            <a:endParaRPr lang="es-CL" sz="2800" b="1" dirty="0">
              <a:effectLst>
                <a:outerShdw blurRad="38100" dist="38100" dir="2700000" algn="tl">
                  <a:srgbClr val="000000">
                    <a:alpha val="43137"/>
                  </a:srgbClr>
                </a:outerShdw>
              </a:effectLst>
            </a:endParaRPr>
          </a:p>
          <a:p>
            <a:r>
              <a:rPr lang="es-CL" sz="2400" dirty="0"/>
              <a:t>Actuaré con sobriedad y sin alardes frente a mis éxitos personales, apoyando siempre al necesitado, sin tomar ventajas de las adversidades o errores ajenos. </a:t>
            </a:r>
            <a:r>
              <a:rPr lang="es-CL" sz="2400" dirty="0">
                <a:solidFill>
                  <a:srgbClr val="FF0000"/>
                </a:solidFill>
              </a:rPr>
              <a:t>HONOR</a:t>
            </a:r>
          </a:p>
          <a:p>
            <a:endParaRPr lang="es-CL" sz="2400" dirty="0"/>
          </a:p>
          <a:p>
            <a:r>
              <a:rPr lang="es-CL" sz="2400" dirty="0"/>
              <a:t>No divulgaré información que me haya sido confiada y actuaré con prudencia y reserva sobre asuntos del servicio. </a:t>
            </a:r>
            <a:r>
              <a:rPr lang="es-CL" sz="2400" dirty="0">
                <a:solidFill>
                  <a:srgbClr val="FF0000"/>
                </a:solidFill>
              </a:rPr>
              <a:t>PATRIOTISMO - INTEGRIDAD</a:t>
            </a:r>
          </a:p>
          <a:p>
            <a:endParaRPr lang="es-CL" sz="2400" dirty="0"/>
          </a:p>
          <a:p>
            <a:r>
              <a:rPr lang="es-CL" sz="2400" dirty="0"/>
              <a:t>No discriminaré arbitrariamente y respetaré los derechos y la dignidad de las personas, en toda situación y circunstancia. </a:t>
            </a:r>
            <a:r>
              <a:rPr lang="es-CL" sz="2400" dirty="0">
                <a:solidFill>
                  <a:srgbClr val="FF0000"/>
                </a:solidFill>
              </a:rPr>
              <a:t>HONOR INTEGRIDAD</a:t>
            </a:r>
          </a:p>
        </p:txBody>
      </p:sp>
    </p:spTree>
    <p:extLst>
      <p:ext uri="{BB962C8B-B14F-4D97-AF65-F5344CB8AC3E}">
        <p14:creationId xmlns:p14="http://schemas.microsoft.com/office/powerpoint/2010/main" val="3790661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4" name="Rectángulo 3"/>
          <p:cNvSpPr/>
          <p:nvPr/>
        </p:nvSpPr>
        <p:spPr>
          <a:xfrm>
            <a:off x="619433" y="501976"/>
            <a:ext cx="10692580" cy="4339650"/>
          </a:xfrm>
          <a:prstGeom prst="rect">
            <a:avLst/>
          </a:prstGeom>
          <a:solidFill>
            <a:schemeClr val="accent4">
              <a:lumMod val="20000"/>
              <a:lumOff val="80000"/>
            </a:schemeClr>
          </a:solidFill>
        </p:spPr>
        <p:txBody>
          <a:bodyPr wrap="square">
            <a:spAutoFit/>
          </a:bodyPr>
          <a:lstStyle/>
          <a:p>
            <a:pPr algn="ctr"/>
            <a:r>
              <a:rPr lang="es-CL" sz="2800" b="1" dirty="0">
                <a:effectLst>
                  <a:outerShdw blurRad="38100" dist="38100" dir="2700000" algn="tl">
                    <a:srgbClr val="000000">
                      <a:alpha val="43137"/>
                    </a:srgbClr>
                  </a:outerShdw>
                </a:effectLst>
              </a:rPr>
              <a:t>MÁXIMAS PARA EL COMPORTAMIENTO ÉTICO DEL</a:t>
            </a:r>
          </a:p>
          <a:p>
            <a:pPr algn="ctr"/>
            <a:r>
              <a:rPr lang="es-CL" sz="2800" b="1" dirty="0">
                <a:effectLst>
                  <a:outerShdw blurRad="38100" dist="38100" dir="2700000" algn="tl">
                    <a:srgbClr val="000000">
                      <a:alpha val="43137"/>
                    </a:srgbClr>
                  </a:outerShdw>
                </a:effectLst>
              </a:rPr>
              <a:t>PERSONAL DE LA ARMADA DE CHILE</a:t>
            </a:r>
          </a:p>
          <a:p>
            <a:pPr algn="ctr"/>
            <a:endParaRPr lang="es-CL" sz="2800" b="1" dirty="0">
              <a:effectLst>
                <a:outerShdw blurRad="38100" dist="38100" dir="2700000" algn="tl">
                  <a:srgbClr val="000000">
                    <a:alpha val="43137"/>
                  </a:srgbClr>
                </a:outerShdw>
              </a:effectLst>
            </a:endParaRPr>
          </a:p>
          <a:p>
            <a:r>
              <a:rPr lang="es-CL" sz="2400" dirty="0"/>
              <a:t>Actuaré siempre en forma correcta de acuerdo a las leyes y reglamentos vigentes, no tolerando conductas contrarias a la probidad. </a:t>
            </a:r>
            <a:r>
              <a:rPr lang="es-CL" sz="2400" dirty="0">
                <a:solidFill>
                  <a:srgbClr val="FF0000"/>
                </a:solidFill>
              </a:rPr>
              <a:t>DEBER</a:t>
            </a:r>
          </a:p>
          <a:p>
            <a:endParaRPr lang="es-CL" sz="2400" dirty="0"/>
          </a:p>
          <a:p>
            <a:r>
              <a:rPr lang="es-CL" sz="2400" dirty="0"/>
              <a:t>Seré veraz en toda ocasión y denunciaré la falsedad, siguiendo el conducto regular correspondiente. Si no lo sé, lo averiguaré. </a:t>
            </a:r>
            <a:r>
              <a:rPr lang="es-CL" sz="2400" dirty="0">
                <a:solidFill>
                  <a:srgbClr val="FF0000"/>
                </a:solidFill>
              </a:rPr>
              <a:t>HONOR - DEBER</a:t>
            </a:r>
          </a:p>
          <a:p>
            <a:endParaRPr lang="es-CL" sz="2400" dirty="0"/>
          </a:p>
          <a:p>
            <a:r>
              <a:rPr lang="es-CL" sz="2400" dirty="0"/>
              <a:t>Buscaré siempre mi superación intelectual y mantendré una óptima condición física.</a:t>
            </a:r>
          </a:p>
          <a:p>
            <a:pPr algn="ctr"/>
            <a:r>
              <a:rPr lang="es-CL" sz="2400" dirty="0">
                <a:solidFill>
                  <a:srgbClr val="FF0000"/>
                </a:solidFill>
              </a:rPr>
              <a:t>DEBER</a:t>
            </a:r>
          </a:p>
        </p:txBody>
      </p:sp>
    </p:spTree>
    <p:extLst>
      <p:ext uri="{BB962C8B-B14F-4D97-AF65-F5344CB8AC3E}">
        <p14:creationId xmlns:p14="http://schemas.microsoft.com/office/powerpoint/2010/main" val="578437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1008797" y="1152240"/>
            <a:ext cx="10551540" cy="4497932"/>
          </a:xfrm>
          <a:prstGeom prst="rect">
            <a:avLst/>
          </a:prstGeom>
        </p:spPr>
      </p:pic>
    </p:spTree>
    <p:extLst>
      <p:ext uri="{BB962C8B-B14F-4D97-AF65-F5344CB8AC3E}">
        <p14:creationId xmlns:p14="http://schemas.microsoft.com/office/powerpoint/2010/main" val="577251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redondeado 2"/>
          <p:cNvSpPr/>
          <p:nvPr/>
        </p:nvSpPr>
        <p:spPr>
          <a:xfrm>
            <a:off x="2180492" y="675249"/>
            <a:ext cx="9762979" cy="5936566"/>
          </a:xfrm>
          <a:prstGeom prst="roundRect">
            <a:avLst/>
          </a:prstGeo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ÉTICA INSTITUCIONAL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 comportamiento bajo la premisa del bien común y no individual, donde el respeto comienza hacia la patria y los símbolos que representa, luego hacia la institución toda como también hacia las personas que la componen. </a:t>
            </a:r>
            <a:r>
              <a:rPr kumimoji="0" lang="es-CL"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 qué se sustenta)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Este respeto se trasluce en un accionar de la Armada, como institución, donde la persona es el núcleo central y principal, no debiendo ser discriminado, reconociendo que existe un ámbito privado para cada persona, que debe tener dignidad en su relación laboral y luego ser tratado de manera justa y con cortesía.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(Cómo la Armada articula esta ética)</a:t>
            </a:r>
          </a:p>
        </p:txBody>
      </p:sp>
    </p:spTree>
    <p:extLst>
      <p:ext uri="{BB962C8B-B14F-4D97-AF65-F5344CB8AC3E}">
        <p14:creationId xmlns:p14="http://schemas.microsoft.com/office/powerpoint/2010/main" val="41375098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redondeado 2"/>
          <p:cNvSpPr/>
          <p:nvPr/>
        </p:nvSpPr>
        <p:spPr>
          <a:xfrm>
            <a:off x="1184205" y="729840"/>
            <a:ext cx="9762979" cy="5936566"/>
          </a:xfrm>
          <a:prstGeom prst="roundRect">
            <a:avLst/>
          </a:prstGeo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ÉTICA INSTITUCIONAL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 lo individual, cada persona que pertenece a la Armada debe ser proba, recta, imparcial, íntegra y austera, debiendo asumir como premisa fundamental que se está para servir cumpliendo con el deber, este deber parte por que hay que ser patriota y consecuente con lo que se promete, ya que existe un honor militar. Además, la obediencia, la disciplina y jerarquía es parte del comportamiento militar, que se representa fundamentalmente por el reconocimiento y respeto a la autoridad, como también a todas las disposiciones legales y reglamentos vigentes</a:t>
            </a:r>
            <a:r>
              <a:rPr kumimoji="0" lang="es-CL"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(Cómo cada persona de la Armada articula su propia ética)</a:t>
            </a:r>
          </a:p>
        </p:txBody>
      </p:sp>
      <p:sp>
        <p:nvSpPr>
          <p:cNvPr id="4" name="CuadroTexto 3"/>
          <p:cNvSpPr txBox="1"/>
          <p:nvPr/>
        </p:nvSpPr>
        <p:spPr>
          <a:xfrm>
            <a:off x="11368585" y="6168788"/>
            <a:ext cx="527709"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Calibri" panose="020F0502020204030204"/>
                <a:ea typeface="+mn-ea"/>
                <a:cs typeface="+mn-cs"/>
              </a:rPr>
              <a:t>18/32</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3651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redondeado 2"/>
          <p:cNvSpPr/>
          <p:nvPr/>
        </p:nvSpPr>
        <p:spPr>
          <a:xfrm>
            <a:off x="2180492" y="675249"/>
            <a:ext cx="9762979" cy="5936566"/>
          </a:xfrm>
          <a:prstGeom prst="roundRect">
            <a:avLst/>
          </a:prstGeo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ÉTICA INSTITUCIONAL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Para aquellos que tienen funciones de mando, se debe ser honesto y veraz, justo en su trato y por sobre todo, tener una alta preocupación y conocimiento por su gente.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s-CL"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(Los que tienen mayor responsabilidad)</a:t>
            </a:r>
          </a:p>
        </p:txBody>
      </p:sp>
    </p:spTree>
    <p:extLst>
      <p:ext uri="{BB962C8B-B14F-4D97-AF65-F5344CB8AC3E}">
        <p14:creationId xmlns:p14="http://schemas.microsoft.com/office/powerpoint/2010/main" val="12237420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3455893" y="-249011"/>
            <a:ext cx="4679576" cy="8319247"/>
          </a:xfrm>
          <a:prstGeom prst="rect">
            <a:avLst/>
          </a:prstGeom>
        </p:spPr>
      </p:pic>
    </p:spTree>
    <p:extLst>
      <p:ext uri="{BB962C8B-B14F-4D97-AF65-F5344CB8AC3E}">
        <p14:creationId xmlns:p14="http://schemas.microsoft.com/office/powerpoint/2010/main" val="1703619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stretch>
            <a:fillRect/>
          </a:stretch>
        </p:blipFill>
        <p:spPr>
          <a:xfrm>
            <a:off x="2470244" y="1015225"/>
            <a:ext cx="7021915" cy="5572948"/>
          </a:xfrm>
          <a:prstGeom prst="rect">
            <a:avLst/>
          </a:prstGeom>
        </p:spPr>
      </p:pic>
    </p:spTree>
    <p:extLst>
      <p:ext uri="{BB962C8B-B14F-4D97-AF65-F5344CB8AC3E}">
        <p14:creationId xmlns:p14="http://schemas.microsoft.com/office/powerpoint/2010/main" val="2048903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3" name="Rectángulo redondeado 2"/>
          <p:cNvSpPr/>
          <p:nvPr/>
        </p:nvSpPr>
        <p:spPr>
          <a:xfrm>
            <a:off x="633046" y="506437"/>
            <a:ext cx="11211951" cy="5936566"/>
          </a:xfrm>
          <a:prstGeom prst="roundRect">
            <a:avLst/>
          </a:prstGeo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VALORES FUNDAMENTALES INHERENTES A LA CARRERA NAVAL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Deber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Honor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Integridad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Lealtad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Valentía</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Patriotismo</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6527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473425" y="340143"/>
            <a:ext cx="5587234" cy="4750471"/>
          </a:xfrm>
          <a:prstGeom prst="rect">
            <a:avLst/>
          </a:prstGeom>
        </p:spPr>
      </p:pic>
      <p:pic>
        <p:nvPicPr>
          <p:cNvPr id="6" name="Imagen 5"/>
          <p:cNvPicPr>
            <a:picLocks noChangeAspect="1"/>
          </p:cNvPicPr>
          <p:nvPr/>
        </p:nvPicPr>
        <p:blipFill>
          <a:blip r:embed="rId4"/>
          <a:stretch>
            <a:fillRect/>
          </a:stretch>
        </p:blipFill>
        <p:spPr>
          <a:xfrm>
            <a:off x="6908591" y="1820238"/>
            <a:ext cx="4924018" cy="4639226"/>
          </a:xfrm>
          <a:prstGeom prst="rect">
            <a:avLst/>
          </a:prstGeom>
        </p:spPr>
      </p:pic>
    </p:spTree>
    <p:extLst>
      <p:ext uri="{BB962C8B-B14F-4D97-AF65-F5344CB8AC3E}">
        <p14:creationId xmlns:p14="http://schemas.microsoft.com/office/powerpoint/2010/main" val="4059912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519518" y="-3362"/>
            <a:ext cx="9148480" cy="6861362"/>
          </a:xfrm>
          <a:prstGeom prst="rect">
            <a:avLst/>
          </a:prstGeom>
        </p:spPr>
      </p:pic>
    </p:spTree>
    <p:extLst>
      <p:ext uri="{BB962C8B-B14F-4D97-AF65-F5344CB8AC3E}">
        <p14:creationId xmlns:p14="http://schemas.microsoft.com/office/powerpoint/2010/main" val="9604540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08966" y="148314"/>
            <a:ext cx="8046305" cy="70788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la administración del Estado?</a:t>
            </a:r>
          </a:p>
        </p:txBody>
      </p:sp>
      <p:sp>
        <p:nvSpPr>
          <p:cNvPr id="3" name="CuadroTexto 2"/>
          <p:cNvSpPr txBox="1"/>
          <p:nvPr/>
        </p:nvSpPr>
        <p:spPr>
          <a:xfrm>
            <a:off x="636661" y="1642462"/>
            <a:ext cx="10223376" cy="452431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Estado está al servicio de la persona humana, debe promover el bien común.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Se deberá observar: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206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Responsabilidad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Eficiencia (cumplir con el objetivo considerando el costo)</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Eficacia (cumplir a cabalidad con el objetivo)</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Coordinación</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err="1">
                <a:ln>
                  <a:noFill/>
                </a:ln>
                <a:solidFill>
                  <a:prstClr val="black"/>
                </a:solidFill>
                <a:effectLst/>
                <a:uLnTx/>
                <a:uFillTx/>
                <a:latin typeface="Calibri" panose="020F0502020204030204"/>
                <a:ea typeface="+mn-ea"/>
                <a:cs typeface="+mn-cs"/>
              </a:rPr>
              <a:t>Impugnabilidad</a:t>
            </a: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de los actos administrativos (recursos de reclamo)</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Probidad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Transparencia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Publicidad de los actos</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Participación ciudadana</a:t>
            </a:r>
          </a:p>
        </p:txBody>
      </p:sp>
      <p:sp>
        <p:nvSpPr>
          <p:cNvPr id="4" name="Elipse 3"/>
          <p:cNvSpPr/>
          <p:nvPr/>
        </p:nvSpPr>
        <p:spPr>
          <a:xfrm>
            <a:off x="1023583" y="4572000"/>
            <a:ext cx="2497540" cy="47026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968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3585029" y="595086"/>
            <a:ext cx="4191917" cy="707886"/>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ser probo?</a:t>
            </a:r>
          </a:p>
        </p:txBody>
      </p:sp>
      <p:sp>
        <p:nvSpPr>
          <p:cNvPr id="7" name="CuadroTexto 6"/>
          <p:cNvSpPr txBox="1"/>
          <p:nvPr/>
        </p:nvSpPr>
        <p:spPr>
          <a:xfrm>
            <a:off x="937158" y="2067246"/>
            <a:ext cx="9487657" cy="3046988"/>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Consiste en observar una conducta funcionaria intachable y un desempeño honesto y leal de la función o cargo, con preeminencia del </a:t>
            </a:r>
            <a:r>
              <a:rPr kumimoji="0" lang="es-CL" sz="2800" b="0" i="0" u="sng" strike="noStrike" kern="1200" cap="none" spc="0" normalizeH="0" baseline="0" noProof="0" dirty="0">
                <a:ln>
                  <a:noFill/>
                </a:ln>
                <a:solidFill>
                  <a:prstClr val="black"/>
                </a:solidFill>
                <a:effectLst/>
                <a:uLnTx/>
                <a:uFillTx/>
                <a:latin typeface="Calibri" panose="020F0502020204030204"/>
                <a:ea typeface="+mn-ea"/>
                <a:cs typeface="+mn-cs"/>
              </a:rPr>
              <a:t>interés general sobre el particular.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Se puede apreciar que aparecen los conceptos de bien común y servilismo.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Imagen 1"/>
          <p:cNvPicPr>
            <a:picLocks noChangeAspect="1"/>
          </p:cNvPicPr>
          <p:nvPr/>
        </p:nvPicPr>
        <p:blipFill>
          <a:blip r:embed="rId2"/>
          <a:stretch>
            <a:fillRect/>
          </a:stretch>
        </p:blipFill>
        <p:spPr>
          <a:xfrm>
            <a:off x="3276675" y="46723"/>
            <a:ext cx="3588152" cy="6742536"/>
          </a:xfrm>
          <a:prstGeom prst="rect">
            <a:avLst/>
          </a:prstGeom>
        </p:spPr>
      </p:pic>
    </p:spTree>
    <p:extLst>
      <p:ext uri="{BB962C8B-B14F-4D97-AF65-F5344CB8AC3E}">
        <p14:creationId xmlns:p14="http://schemas.microsoft.com/office/powerpoint/2010/main" val="117908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3585029" y="595086"/>
            <a:ext cx="4191917" cy="707886"/>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ser probo?</a:t>
            </a:r>
          </a:p>
        </p:txBody>
      </p:sp>
      <p:sp>
        <p:nvSpPr>
          <p:cNvPr id="7" name="CuadroTexto 6"/>
          <p:cNvSpPr txBox="1"/>
          <p:nvPr/>
        </p:nvSpPr>
        <p:spPr>
          <a:xfrm>
            <a:off x="937158" y="2067246"/>
            <a:ext cx="9626209" cy="3785652"/>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lvl="0" algn="just">
              <a:defRPr/>
            </a:pPr>
            <a:r>
              <a:rPr lang="es-ES" sz="2400" b="1" dirty="0">
                <a:solidFill>
                  <a:prstClr val="black"/>
                </a:solidFill>
              </a:rPr>
              <a:t>Dictamen Contraloría de la República 98033 /14</a:t>
            </a:r>
          </a:p>
          <a:p>
            <a:pPr lvl="0" algn="just">
              <a:defRPr/>
            </a:pPr>
            <a:r>
              <a:rPr lang="es-ES" sz="2400" dirty="0">
                <a:solidFill>
                  <a:prstClr val="black"/>
                </a:solidFill>
              </a:rPr>
              <a:t>Todo funcionario público obliga dar estricto cumplimiento al principio de</a:t>
            </a:r>
          </a:p>
          <a:p>
            <a:pPr lvl="0" algn="just">
              <a:defRPr/>
            </a:pPr>
            <a:r>
              <a:rPr lang="es-ES" sz="2400" dirty="0">
                <a:solidFill>
                  <a:prstClr val="black"/>
                </a:solidFill>
              </a:rPr>
              <a:t>probidad administrativo en todas sus actuaciones. Se debe observar una</a:t>
            </a:r>
          </a:p>
          <a:p>
            <a:pPr lvl="0" algn="just">
              <a:defRPr/>
            </a:pPr>
            <a:r>
              <a:rPr lang="es-ES" sz="2400" dirty="0">
                <a:solidFill>
                  <a:prstClr val="black"/>
                </a:solidFill>
              </a:rPr>
              <a:t>conducta funcionaria intachable y un desempeño honesto y leal, con</a:t>
            </a:r>
          </a:p>
          <a:p>
            <a:pPr lvl="0" algn="just">
              <a:defRPr/>
            </a:pPr>
            <a:r>
              <a:rPr lang="es-ES" sz="2400" dirty="0">
                <a:solidFill>
                  <a:prstClr val="black"/>
                </a:solidFill>
              </a:rPr>
              <a:t>prominencia al interés general que el particular.</a:t>
            </a:r>
          </a:p>
          <a:p>
            <a:pPr lvl="0" algn="just">
              <a:defRPr/>
            </a:pPr>
            <a:r>
              <a:rPr lang="es-ES" sz="2400" dirty="0">
                <a:solidFill>
                  <a:prstClr val="black"/>
                </a:solidFill>
              </a:rPr>
              <a:t>El principio de probidad no es sólo honestidad, </a:t>
            </a:r>
            <a:r>
              <a:rPr lang="es-ES" sz="2400" u="sng" dirty="0">
                <a:solidFill>
                  <a:prstClr val="black"/>
                </a:solidFill>
              </a:rPr>
              <a:t>sino que alcanza a todas</a:t>
            </a:r>
          </a:p>
          <a:p>
            <a:pPr lvl="0" algn="just">
              <a:defRPr/>
            </a:pPr>
            <a:r>
              <a:rPr lang="es-ES" sz="2400" u="sng" dirty="0">
                <a:solidFill>
                  <a:prstClr val="black"/>
                </a:solidFill>
              </a:rPr>
              <a:t>las actividades que un funcionario público realiza</a:t>
            </a:r>
            <a:r>
              <a:rPr lang="es-ES" sz="2400" dirty="0">
                <a:solidFill>
                  <a:prstClr val="black"/>
                </a:solidFill>
              </a:rPr>
              <a:t>.</a:t>
            </a:r>
          </a:p>
          <a:p>
            <a:pPr lvl="0" algn="just">
              <a:defRPr/>
            </a:pPr>
            <a:r>
              <a:rPr lang="es-ES" sz="2400" dirty="0">
                <a:solidFill>
                  <a:prstClr val="black"/>
                </a:solidFill>
              </a:rPr>
              <a:t>La calidad de servicio público afecta al comportamiento privado del</a:t>
            </a:r>
          </a:p>
          <a:p>
            <a:pPr lvl="0" algn="just">
              <a:defRPr/>
            </a:pPr>
            <a:r>
              <a:rPr lang="es-ES" sz="2400" dirty="0">
                <a:solidFill>
                  <a:prstClr val="black"/>
                </a:solidFill>
              </a:rPr>
              <a:t>funcionario, en tanto pudiere significar desprestigiar al servicio o faltar a la</a:t>
            </a:r>
          </a:p>
          <a:p>
            <a:pPr lvl="0" algn="just">
              <a:defRPr/>
            </a:pPr>
            <a:r>
              <a:rPr lang="es-ES" sz="2400" dirty="0">
                <a:solidFill>
                  <a:prstClr val="black"/>
                </a:solidFill>
              </a:rPr>
              <a:t>lealtad.</a:t>
            </a:r>
          </a:p>
        </p:txBody>
      </p:sp>
    </p:spTree>
    <p:extLst>
      <p:ext uri="{BB962C8B-B14F-4D97-AF65-F5344CB8AC3E}">
        <p14:creationId xmlns:p14="http://schemas.microsoft.com/office/powerpoint/2010/main" val="31564565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85483" y="291423"/>
            <a:ext cx="6096000" cy="2954655"/>
          </a:xfrm>
          <a:prstGeom prst="rect">
            <a:avLst/>
          </a:prstGeom>
          <a:solidFill>
            <a:schemeClr val="bg2">
              <a:lumMod val="75000"/>
            </a:schemeClr>
          </a:solid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delle"/>
                <a:ea typeface="+mn-ea"/>
                <a:cs typeface="+mn-cs"/>
              </a:rPr>
              <a:t>Contraloría confirmó falta de probidad del ex alcalde Jorge Soria durante la campaña municipal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dell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srgbClr val="444444"/>
                </a:solidFill>
                <a:effectLst/>
                <a:uLnTx/>
                <a:uFillTx/>
                <a:latin typeface="Arial" panose="020B0604020202020204" pitchFamily="34" charset="0"/>
                <a:ea typeface="+mn-ea"/>
                <a:cs typeface="+mn-cs"/>
              </a:rPr>
              <a:t>27.02.2017 El hecho fue denunciado por el concejal Álvaro </a:t>
            </a:r>
            <a:r>
              <a:rPr kumimoji="0" lang="es-CL" sz="1800" b="0" i="0" u="none" strike="noStrike" kern="1200" cap="none" spc="0" normalizeH="0" baseline="0" noProof="0" dirty="0" err="1">
                <a:ln>
                  <a:noFill/>
                </a:ln>
                <a:solidFill>
                  <a:srgbClr val="444444"/>
                </a:solidFill>
                <a:effectLst/>
                <a:uLnTx/>
                <a:uFillTx/>
                <a:latin typeface="Arial" panose="020B0604020202020204" pitchFamily="34" charset="0"/>
                <a:ea typeface="+mn-ea"/>
                <a:cs typeface="+mn-cs"/>
              </a:rPr>
              <a:t>Jofré</a:t>
            </a:r>
            <a:r>
              <a:rPr kumimoji="0" lang="es-CL" sz="1800" b="0" i="0" u="none" strike="noStrike" kern="1200" cap="none" spc="0" normalizeH="0" baseline="0" noProof="0" dirty="0">
                <a:ln>
                  <a:noFill/>
                </a:ln>
                <a:solidFill>
                  <a:srgbClr val="444444"/>
                </a:solidFill>
                <a:effectLst/>
                <a:uLnTx/>
                <a:uFillTx/>
                <a:latin typeface="Arial" panose="020B0604020202020204" pitchFamily="34" charset="0"/>
                <a:ea typeface="+mn-ea"/>
                <a:cs typeface="+mn-cs"/>
              </a:rPr>
              <a:t> y una persona que solicitó mantener su identidad bajo reserva, quienes mostraron un audio donde el ex edil llama a votar por Mauricio Soria (su hijo) y Guillermo Cejas.</a:t>
            </a:r>
          </a:p>
        </p:txBody>
      </p:sp>
      <p:pic>
        <p:nvPicPr>
          <p:cNvPr id="5" name="Imagen 4"/>
          <p:cNvPicPr>
            <a:picLocks noChangeAspect="1"/>
          </p:cNvPicPr>
          <p:nvPr/>
        </p:nvPicPr>
        <p:blipFill>
          <a:blip r:embed="rId2"/>
          <a:stretch>
            <a:fillRect/>
          </a:stretch>
        </p:blipFill>
        <p:spPr>
          <a:xfrm>
            <a:off x="6530641" y="2608728"/>
            <a:ext cx="4990125" cy="3773021"/>
          </a:xfrm>
          <a:prstGeom prst="rect">
            <a:avLst/>
          </a:prstGeom>
        </p:spPr>
      </p:pic>
    </p:spTree>
    <p:extLst>
      <p:ext uri="{BB962C8B-B14F-4D97-AF65-F5344CB8AC3E}">
        <p14:creationId xmlns:p14="http://schemas.microsoft.com/office/powerpoint/2010/main" val="1356929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95619" y="432391"/>
            <a:ext cx="6723796" cy="249299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Corte Suprema confirmó sentencia que condenó a exalcaldesa de Antofagasta Karen Rojo Venegas a la pena efectiva de 5 años y un día de presidio en calidad de autora del delito consumado de fraude al Fisco.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23 de marzo de 2022</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Karen Rojo es inhabilitada por 5 años por el Tribunal Electoral | T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2317" y="2353696"/>
            <a:ext cx="8211877" cy="4354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0975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3253719" y="375480"/>
            <a:ext cx="5166949" cy="70788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Probidad administrativa</a:t>
            </a:r>
          </a:p>
        </p:txBody>
      </p:sp>
      <p:sp>
        <p:nvSpPr>
          <p:cNvPr id="4" name="CuadroTexto 3"/>
          <p:cNvSpPr txBox="1"/>
          <p:nvPr/>
        </p:nvSpPr>
        <p:spPr>
          <a:xfrm>
            <a:off x="968991" y="1719618"/>
            <a:ext cx="10977108" cy="3970318"/>
          </a:xfrm>
          <a:prstGeom prst="rect">
            <a:avLst/>
          </a:prstGeom>
          <a:solidFill>
            <a:schemeClr val="bg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Se expresa en el </a:t>
            </a:r>
            <a:r>
              <a:rPr kumimoji="0" lang="es-ES" sz="2800" b="0" i="0" u="sng" strike="noStrike" kern="1200" cap="none" spc="0" normalizeH="0" baseline="0" noProof="0" dirty="0">
                <a:ln>
                  <a:noFill/>
                </a:ln>
                <a:solidFill>
                  <a:prstClr val="black"/>
                </a:solidFill>
                <a:effectLst/>
                <a:uLnTx/>
                <a:uFillTx/>
                <a:latin typeface="Calibri" panose="020F0502020204030204"/>
                <a:ea typeface="+mn-ea"/>
                <a:cs typeface="+mn-cs"/>
              </a:rPr>
              <a:t>recto y correcto </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ejercicio del poder público.</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En la </a:t>
            </a:r>
            <a:r>
              <a:rPr kumimoji="0" lang="es-ES" sz="2800" b="0" i="0" u="sng" strike="noStrike" kern="1200" cap="none" spc="0" normalizeH="0" baseline="0" noProof="0" dirty="0">
                <a:ln>
                  <a:noFill/>
                </a:ln>
                <a:solidFill>
                  <a:prstClr val="black"/>
                </a:solidFill>
                <a:effectLst/>
                <a:uLnTx/>
                <a:uFillTx/>
                <a:latin typeface="Calibri" panose="020F0502020204030204"/>
                <a:ea typeface="+mn-ea"/>
                <a:cs typeface="+mn-cs"/>
              </a:rPr>
              <a:t>imparcialidad</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de sus decisiones.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En la </a:t>
            </a:r>
            <a:r>
              <a:rPr kumimoji="0" lang="es-ES" sz="2800" b="0" i="0" u="sng" strike="noStrike" kern="1200" cap="none" spc="0" normalizeH="0" baseline="0" noProof="0" dirty="0">
                <a:ln>
                  <a:noFill/>
                </a:ln>
                <a:solidFill>
                  <a:prstClr val="black"/>
                </a:solidFill>
                <a:effectLst/>
                <a:uLnTx/>
                <a:uFillTx/>
                <a:latin typeface="Calibri" panose="020F0502020204030204"/>
                <a:ea typeface="+mn-ea"/>
                <a:cs typeface="+mn-cs"/>
              </a:rPr>
              <a:t>integridad ética y profesional </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de la administración de los recursos.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Todos tendrán derecho a ejercer cualquier actividad, sin perjuicio de las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limitaciones que establezca la ley o reglamentos.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Estas actividades se deberán realizar fuera de las horas de trabajo.</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Se deberán desarrollar con recursos propios.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Las actividades particulares no podrán ser aquellas relacionadas con la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función que se realice.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14346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2216489" y="170763"/>
            <a:ext cx="7241410" cy="646331"/>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Contravienen el principio de probidad</a:t>
            </a:r>
          </a:p>
        </p:txBody>
      </p:sp>
      <p:sp>
        <p:nvSpPr>
          <p:cNvPr id="4" name="CuadroTexto 3"/>
          <p:cNvSpPr txBox="1"/>
          <p:nvPr/>
        </p:nvSpPr>
        <p:spPr>
          <a:xfrm>
            <a:off x="158780" y="1201003"/>
            <a:ext cx="11823621" cy="5262979"/>
          </a:xfrm>
          <a:prstGeom prst="rect">
            <a:avLst/>
          </a:prstGeom>
          <a:solidFill>
            <a:schemeClr val="bg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Usar en beneficio propio o de </a:t>
            </a:r>
            <a:r>
              <a:rPr kumimoji="0" lang="es-ES" sz="2800" b="0" i="0" u="sng" strike="noStrike" kern="1200" cap="none" spc="0" normalizeH="0" baseline="0" noProof="0" dirty="0">
                <a:ln>
                  <a:noFill/>
                </a:ln>
                <a:solidFill>
                  <a:prstClr val="black"/>
                </a:solidFill>
                <a:effectLst/>
                <a:uLnTx/>
                <a:uFillTx/>
                <a:latin typeface="Calibri" panose="020F0502020204030204"/>
                <a:ea typeface="+mn-ea"/>
                <a:cs typeface="+mn-cs"/>
              </a:rPr>
              <a:t>terceros información privilegiada</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(caso fragatas).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Hacer valer indebidamente la posición para influir.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Emplear dinero o bienes de la institución en beneficio propio (auto fiscal).</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Utilizar horas de trabajo en labores particulares.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Solicitar o aceptar en razón del cargo donativos, ventajas o privilegios.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Lo anterior tiene como excepción los actos protocolares.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Los </a:t>
            </a:r>
            <a:r>
              <a:rPr kumimoji="0" lang="es-ES" sz="2800" b="0" i="0" u="none" strike="noStrike" kern="1200" cap="none" spc="0" normalizeH="0" baseline="0" noProof="0" dirty="0" err="1">
                <a:ln>
                  <a:noFill/>
                </a:ln>
                <a:solidFill>
                  <a:prstClr val="black"/>
                </a:solidFill>
                <a:effectLst/>
                <a:uLnTx/>
                <a:uFillTx/>
                <a:latin typeface="Calibri" panose="020F0502020204030204"/>
                <a:ea typeface="+mn-ea"/>
                <a:cs typeface="+mn-cs"/>
              </a:rPr>
              <a:t>millajes</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en líneas aéreas en razón de un viaje oficial no se pueden usar.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Intervenir, en razón de las funciones, en asuntos personales.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5177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08966" y="148314"/>
            <a:ext cx="8046305" cy="70788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la administración del Estado?</a:t>
            </a:r>
          </a:p>
        </p:txBody>
      </p:sp>
      <p:sp>
        <p:nvSpPr>
          <p:cNvPr id="3" name="CuadroTexto 2"/>
          <p:cNvSpPr txBox="1"/>
          <p:nvPr/>
        </p:nvSpPr>
        <p:spPr>
          <a:xfrm>
            <a:off x="584410" y="1707776"/>
            <a:ext cx="10223376" cy="452431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Estado está al servicio de la persona humana, debe promover el bien común.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Se deberá observar: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206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Responsabilidad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Eficiencia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Eficacia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Coordinación</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err="1">
                <a:ln>
                  <a:noFill/>
                </a:ln>
                <a:solidFill>
                  <a:prstClr val="black"/>
                </a:solidFill>
                <a:effectLst/>
                <a:uLnTx/>
                <a:uFillTx/>
                <a:latin typeface="Calibri" panose="020F0502020204030204"/>
                <a:ea typeface="+mn-ea"/>
                <a:cs typeface="+mn-cs"/>
              </a:rPr>
              <a:t>Impugnabilidad</a:t>
            </a: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de los actos administrativos (recursos de reclamo)</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Probidad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Transparencia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Publicidad de los actos</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Participación ciudadana</a:t>
            </a:r>
          </a:p>
        </p:txBody>
      </p:sp>
      <p:sp>
        <p:nvSpPr>
          <p:cNvPr id="4" name="Elipse 3"/>
          <p:cNvSpPr/>
          <p:nvPr/>
        </p:nvSpPr>
        <p:spPr>
          <a:xfrm>
            <a:off x="1269243" y="4967785"/>
            <a:ext cx="2497540" cy="58685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4374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3089946" y="415715"/>
            <a:ext cx="5876633"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 Qué es ser transparente?</a:t>
            </a:r>
          </a:p>
        </p:txBody>
      </p:sp>
      <p:sp>
        <p:nvSpPr>
          <p:cNvPr id="4" name="Rectángulo 3"/>
          <p:cNvSpPr/>
          <p:nvPr/>
        </p:nvSpPr>
        <p:spPr>
          <a:xfrm>
            <a:off x="1897038" y="1828506"/>
            <a:ext cx="8584442" cy="3539430"/>
          </a:xfrm>
          <a:prstGeom prst="rect">
            <a:avLst/>
          </a:prstGeom>
          <a:solidFill>
            <a:schemeClr val="bg1">
              <a:lumMod val="9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prstClr val="black"/>
                </a:solidFill>
                <a:effectLst/>
                <a:uLnTx/>
                <a:uFillTx/>
                <a:latin typeface="Calibri" panose="020F0502020204030204"/>
                <a:ea typeface="+mn-ea"/>
                <a:cs typeface="+mn-cs"/>
              </a:rPr>
              <a:t>El principio de transparencia consiste en respetar y cautelar la </a:t>
            </a:r>
            <a:r>
              <a:rPr kumimoji="0" lang="es-ES" sz="3200" b="0" i="0" u="sng" strike="noStrike" kern="1200" cap="none" spc="0" normalizeH="0" baseline="0" noProof="0" dirty="0">
                <a:ln>
                  <a:noFill/>
                </a:ln>
                <a:solidFill>
                  <a:prstClr val="black"/>
                </a:solidFill>
                <a:effectLst/>
                <a:uLnTx/>
                <a:uFillTx/>
                <a:latin typeface="Calibri" panose="020F0502020204030204"/>
                <a:ea typeface="+mn-ea"/>
                <a:cs typeface="+mn-cs"/>
              </a:rPr>
              <a:t>publicidad</a:t>
            </a:r>
            <a:r>
              <a:rPr kumimoji="0" lang="es-ES" sz="3200" b="0" i="0" u="none" strike="noStrike" kern="1200" cap="none" spc="0" normalizeH="0" baseline="0" noProof="0" dirty="0">
                <a:ln>
                  <a:noFill/>
                </a:ln>
                <a:solidFill>
                  <a:prstClr val="black"/>
                </a:solidFill>
                <a:effectLst/>
                <a:uLnTx/>
                <a:uFillTx/>
                <a:latin typeface="Calibri" panose="020F0502020204030204"/>
                <a:ea typeface="+mn-ea"/>
                <a:cs typeface="+mn-cs"/>
              </a:rPr>
              <a:t> de los actos, resoluciones, procedimientos y documentos de la Administración, así como la de sus fundamentos, y en facilitar el acceso de cualquier persona a esa información, a través de los medios y procedimientos que al efecto establezca la ley.</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0777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27797" y="3300442"/>
            <a:ext cx="10208525" cy="3046988"/>
          </a:xfrm>
          <a:prstGeom prst="rect">
            <a:avLst/>
          </a:prstGeom>
          <a:solidFill>
            <a:schemeClr val="bg1">
              <a:lumMod val="85000"/>
            </a:schemeClr>
          </a:solidFill>
          <a:effectLst>
            <a:outerShdw blurRad="50800" dist="38100" dir="18900000" algn="bl" rotWithShape="0">
              <a:prstClr val="black">
                <a:alpha val="40000"/>
              </a:prstClr>
            </a:outerShdw>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Calibri" panose="020F0502020204030204"/>
                <a:ea typeface="+mn-ea"/>
                <a:cs typeface="+mn-cs"/>
              </a:rPr>
              <a:t>Corte Suprema ordena mantener reserva de información sobre personal de la Armada.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máximo Tribunal estableció que la información solicitada por ley de transparencia se encuentra cubierta por la causal de reserva de seguridad del Estado y la defensa nacional.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14 de agosto de 2019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Imagen 4"/>
          <p:cNvPicPr>
            <a:picLocks noChangeAspect="1"/>
          </p:cNvPicPr>
          <p:nvPr/>
        </p:nvPicPr>
        <p:blipFill>
          <a:blip r:embed="rId2"/>
          <a:stretch>
            <a:fillRect/>
          </a:stretch>
        </p:blipFill>
        <p:spPr>
          <a:xfrm>
            <a:off x="7705157" y="232083"/>
            <a:ext cx="3714750" cy="2790825"/>
          </a:xfrm>
          <a:prstGeom prst="rect">
            <a:avLst/>
          </a:prstGeom>
        </p:spPr>
      </p:pic>
    </p:spTree>
    <p:extLst>
      <p:ext uri="{BB962C8B-B14F-4D97-AF65-F5344CB8AC3E}">
        <p14:creationId xmlns:p14="http://schemas.microsoft.com/office/powerpoint/2010/main" val="234483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859809" y="4173898"/>
            <a:ext cx="10208525" cy="1815882"/>
          </a:xfrm>
          <a:prstGeom prst="rect">
            <a:avLst/>
          </a:prstGeom>
          <a:solidFill>
            <a:schemeClr val="bg1">
              <a:lumMod val="85000"/>
            </a:schemeClr>
          </a:solidFill>
          <a:effectLst>
            <a:outerShdw blurRad="50800" dist="38100" dir="18900000" algn="bl" rotWithShape="0">
              <a:prstClr val="black">
                <a:alpha val="40000"/>
              </a:prstClr>
            </a:outerShdw>
          </a:effectLst>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La Corte Suprema acogió recurso de queja y confirmó la decisión del Consejo para la Transparencia que ordenó entregar información sobre adquisiciones de vestuario y calzado del Ejército en 2016 y 2017.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Imagen 2"/>
          <p:cNvPicPr>
            <a:picLocks noChangeAspect="1"/>
          </p:cNvPicPr>
          <p:nvPr/>
        </p:nvPicPr>
        <p:blipFill>
          <a:blip r:embed="rId2"/>
          <a:stretch>
            <a:fillRect/>
          </a:stretch>
        </p:blipFill>
        <p:spPr>
          <a:xfrm>
            <a:off x="3756971" y="559556"/>
            <a:ext cx="4414199" cy="294279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4356948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27797" y="3300442"/>
            <a:ext cx="10208525" cy="2677656"/>
          </a:xfrm>
          <a:prstGeom prst="rect">
            <a:avLst/>
          </a:prstGeom>
          <a:solidFill>
            <a:schemeClr val="bg1">
              <a:lumMod val="85000"/>
            </a:schemeClr>
          </a:solidFill>
          <a:effectLst>
            <a:outerShdw blurRad="50800" dist="38100" dir="18900000" algn="bl" rotWithShape="0">
              <a:prstClr val="black">
                <a:alpha val="40000"/>
              </a:prstClr>
            </a:outerShdw>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Consejo para la Transparencia (CPLT) es una corporación autónoma de derecho público, con personalidad jurídica y patrimonio propio, creado por la Ley de Transparencia de la Función Pública y de Acceso a la Información de la Administración del Estado.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Su principal labor es velar por el buen cumplimiento de dicha ley, la que fue promulgada el 20 de agosto de 2008 y entra en vigencia el 20 de abril de 2009.</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p:cNvSpPr/>
          <p:nvPr/>
        </p:nvSpPr>
        <p:spPr>
          <a:xfrm>
            <a:off x="177421" y="1906854"/>
            <a:ext cx="802578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0" i="0" u="none" strike="noStrike" kern="1200" cap="none" spc="0" normalizeH="0" baseline="0" noProof="0" dirty="0">
                <a:ln>
                  <a:noFill/>
                </a:ln>
                <a:solidFill>
                  <a:prstClr val="black"/>
                </a:solidFill>
                <a:effectLst/>
                <a:uLnTx/>
                <a:uFillTx/>
                <a:latin typeface="Calibri" panose="020F0502020204030204"/>
                <a:ea typeface="+mn-ea"/>
                <a:cs typeface="+mn-cs"/>
              </a:rPr>
              <a:t>¿Qué es el Consejo para la Transparencia?</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n 3"/>
          <p:cNvPicPr>
            <a:picLocks noChangeAspect="1"/>
          </p:cNvPicPr>
          <p:nvPr/>
        </p:nvPicPr>
        <p:blipFill>
          <a:blip r:embed="rId2"/>
          <a:stretch>
            <a:fillRect/>
          </a:stretch>
        </p:blipFill>
        <p:spPr>
          <a:xfrm>
            <a:off x="8614936" y="658394"/>
            <a:ext cx="2905125" cy="1571625"/>
          </a:xfrm>
          <a:prstGeom prst="rect">
            <a:avLst/>
          </a:prstGeom>
        </p:spPr>
      </p:pic>
    </p:spTree>
    <p:extLst>
      <p:ext uri="{BB962C8B-B14F-4D97-AF65-F5344CB8AC3E}">
        <p14:creationId xmlns:p14="http://schemas.microsoft.com/office/powerpoint/2010/main" val="3400432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08677" y="1062714"/>
            <a:ext cx="6873677" cy="70788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un acto administrativo?</a:t>
            </a:r>
          </a:p>
        </p:txBody>
      </p:sp>
      <p:sp>
        <p:nvSpPr>
          <p:cNvPr id="3" name="CuadroTexto 2"/>
          <p:cNvSpPr txBox="1"/>
          <p:nvPr/>
        </p:nvSpPr>
        <p:spPr>
          <a:xfrm>
            <a:off x="584408" y="1964353"/>
            <a:ext cx="10895419" cy="4893647"/>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Toda decisión escrita, de la naturaleza que sea, es considerado un acto administrativo.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Sanción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Autorización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Mensaje Naval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Parte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Orden diaria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Resolución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Decreto supremo</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Trasbordo</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Premiación o felicitación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Resultado de una ISA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Calificación</a:t>
            </a:r>
          </a:p>
        </p:txBody>
      </p:sp>
      <p:sp>
        <p:nvSpPr>
          <p:cNvPr id="4" name="CuadroTexto 3"/>
          <p:cNvSpPr txBox="1"/>
          <p:nvPr/>
        </p:nvSpPr>
        <p:spPr>
          <a:xfrm>
            <a:off x="4554760" y="2689368"/>
            <a:ext cx="6238311" cy="3785652"/>
          </a:xfrm>
          <a:prstGeom prst="rect">
            <a:avLst/>
          </a:prstGeom>
          <a:solidFill>
            <a:schemeClr val="bg2">
              <a:lumMod val="9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Los actos administrativos pueden ser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escritos en papel o por medios informáticos, 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transparentes cuando </a:t>
            </a:r>
            <a:r>
              <a:rPr kumimoji="0" lang="es-CL" sz="2400" b="0" i="0" u="sng" strike="noStrike" kern="1200" cap="none" spc="0" normalizeH="0" baseline="0" noProof="0" dirty="0">
                <a:ln>
                  <a:noFill/>
                </a:ln>
                <a:solidFill>
                  <a:prstClr val="black"/>
                </a:solidFill>
                <a:effectLst/>
                <a:uLnTx/>
                <a:uFillTx/>
                <a:latin typeface="Calibri" panose="020F0502020204030204"/>
                <a:ea typeface="+mn-ea"/>
                <a:cs typeface="+mn-cs"/>
              </a:rPr>
              <a:t>la seguridad nacional lo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sng" strike="noStrike" kern="1200" cap="none" spc="0" normalizeH="0" baseline="0" noProof="0" dirty="0">
                <a:ln>
                  <a:noFill/>
                </a:ln>
                <a:solidFill>
                  <a:prstClr val="black"/>
                </a:solidFill>
                <a:effectLst/>
                <a:uLnTx/>
                <a:uFillTx/>
                <a:latin typeface="Calibri" panose="020F0502020204030204"/>
                <a:ea typeface="+mn-ea"/>
                <a:cs typeface="+mn-cs"/>
              </a:rPr>
              <a:t>permita.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Todo acto administrativo debe ser imparcial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(objetividad y respeto al principios de probidad).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Existe el principio de abstención, cuando hay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intereses personales, parentesco, amistad, etc.</a:t>
            </a:r>
          </a:p>
        </p:txBody>
      </p:sp>
      <p:sp>
        <p:nvSpPr>
          <p:cNvPr id="5" name="CuadroTexto 4"/>
          <p:cNvSpPr txBox="1"/>
          <p:nvPr/>
        </p:nvSpPr>
        <p:spPr>
          <a:xfrm>
            <a:off x="860701" y="230143"/>
            <a:ext cx="10786864"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Dado lo anterior, todo acto administrativo </a:t>
            </a:r>
            <a:r>
              <a:rPr kumimoji="0" lang="es-CL" sz="2800" b="0" i="0" u="none" strike="noStrike" kern="1200" cap="none" spc="0" normalizeH="0" baseline="0" noProof="0">
                <a:ln>
                  <a:noFill/>
                </a:ln>
                <a:solidFill>
                  <a:prstClr val="black"/>
                </a:solidFill>
                <a:effectLst/>
                <a:uLnTx/>
                <a:uFillTx/>
                <a:latin typeface="Calibri" panose="020F0502020204030204"/>
                <a:ea typeface="+mn-ea"/>
                <a:cs typeface="+mn-cs"/>
              </a:rPr>
              <a:t>debe ser transparente </a:t>
            </a: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y probo.</a:t>
            </a:r>
          </a:p>
        </p:txBody>
      </p:sp>
    </p:spTree>
    <p:extLst>
      <p:ext uri="{BB962C8B-B14F-4D97-AF65-F5344CB8AC3E}">
        <p14:creationId xmlns:p14="http://schemas.microsoft.com/office/powerpoint/2010/main" val="3464878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595282" y="228601"/>
            <a:ext cx="6873677" cy="70788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un acto administrativo?</a:t>
            </a:r>
          </a:p>
        </p:txBody>
      </p:sp>
      <p:sp>
        <p:nvSpPr>
          <p:cNvPr id="3" name="CuadroTexto 2"/>
          <p:cNvSpPr txBox="1"/>
          <p:nvPr/>
        </p:nvSpPr>
        <p:spPr>
          <a:xfrm>
            <a:off x="584410" y="1707776"/>
            <a:ext cx="9040616" cy="3785652"/>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Existen algunos actos administrativos que llevan plazos fijos y definidos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en días hábiles.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Recursos disciplinarios 5 días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Dictámenes 10 días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Decisiones definitivas 20 días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Boletín Oficial es un texto donde se publican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actos administrativos de alto nivel.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(Resoluciones del CJA – Decretos DGTM)    </a:t>
            </a:r>
          </a:p>
        </p:txBody>
      </p:sp>
      <p:pic>
        <p:nvPicPr>
          <p:cNvPr id="5" name="Imagen 4"/>
          <p:cNvPicPr>
            <a:picLocks noChangeAspect="1"/>
          </p:cNvPicPr>
          <p:nvPr/>
        </p:nvPicPr>
        <p:blipFill>
          <a:blip r:embed="rId2"/>
          <a:stretch>
            <a:fillRect/>
          </a:stretch>
        </p:blipFill>
        <p:spPr>
          <a:xfrm>
            <a:off x="7810639" y="2403033"/>
            <a:ext cx="3316640" cy="4293602"/>
          </a:xfrm>
          <a:prstGeom prst="rect">
            <a:avLst/>
          </a:prstGeom>
        </p:spPr>
      </p:pic>
    </p:spTree>
    <p:extLst>
      <p:ext uri="{BB962C8B-B14F-4D97-AF65-F5344CB8AC3E}">
        <p14:creationId xmlns:p14="http://schemas.microsoft.com/office/powerpoint/2010/main" val="9538544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08966" y="148314"/>
            <a:ext cx="8046305" cy="70788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4000" b="0" i="0" u="none" strike="noStrike" kern="1200" cap="none" spc="0" normalizeH="0" baseline="0" noProof="0" dirty="0">
                <a:ln>
                  <a:noFill/>
                </a:ln>
                <a:solidFill>
                  <a:prstClr val="black"/>
                </a:solidFill>
                <a:effectLst/>
                <a:uLnTx/>
                <a:uFillTx/>
                <a:latin typeface="Calibri" panose="020F0502020204030204"/>
                <a:ea typeface="+mn-ea"/>
                <a:cs typeface="+mn-cs"/>
              </a:rPr>
              <a:t>¿Qué es la administración del Estado?</a:t>
            </a:r>
          </a:p>
        </p:txBody>
      </p:sp>
      <p:sp>
        <p:nvSpPr>
          <p:cNvPr id="3" name="CuadroTexto 2"/>
          <p:cNvSpPr txBox="1"/>
          <p:nvPr/>
        </p:nvSpPr>
        <p:spPr>
          <a:xfrm>
            <a:off x="584410" y="1707776"/>
            <a:ext cx="10223376" cy="452431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Estado está al servicio de la persona humana, debe promover el bien común.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Se deberá observar: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206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Responsabilidad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Eficiencia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Eficacia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Coordinación</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err="1">
                <a:ln>
                  <a:noFill/>
                </a:ln>
                <a:solidFill>
                  <a:prstClr val="black"/>
                </a:solidFill>
                <a:effectLst/>
                <a:uLnTx/>
                <a:uFillTx/>
                <a:latin typeface="Calibri" panose="020F0502020204030204"/>
                <a:ea typeface="+mn-ea"/>
                <a:cs typeface="+mn-cs"/>
              </a:rPr>
              <a:t>Impugnabilidad</a:t>
            </a: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 de los actos administrativos (recursos de reclamo)</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Probidad</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1" i="0" u="none" strike="noStrike" kern="1200" cap="none" spc="0" normalizeH="0" baseline="0" noProof="0" dirty="0">
                <a:ln>
                  <a:noFill/>
                </a:ln>
                <a:solidFill>
                  <a:srgbClr val="FF0000"/>
                </a:solidFill>
                <a:effectLst/>
                <a:uLnTx/>
                <a:uFillTx/>
                <a:latin typeface="Calibri" panose="020F0502020204030204"/>
                <a:ea typeface="+mn-ea"/>
                <a:cs typeface="+mn-cs"/>
              </a:rPr>
              <a:t>Transparencia</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Publicidad de los actos</a:t>
            </a:r>
          </a:p>
          <a:p>
            <a:pPr marL="981075" marR="0" lvl="0" indent="-6175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Participación ciudadana</a:t>
            </a:r>
          </a:p>
        </p:txBody>
      </p:sp>
    </p:spTree>
    <p:extLst>
      <p:ext uri="{BB962C8B-B14F-4D97-AF65-F5344CB8AC3E}">
        <p14:creationId xmlns:p14="http://schemas.microsoft.com/office/powerpoint/2010/main" val="39111328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583976" y="194196"/>
            <a:ext cx="6737445" cy="461665"/>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RESUMEN</a:t>
            </a:r>
            <a:endParaRPr kumimoji="0" lang="en-US" sz="2400" b="0" i="0" u="none" strike="noStrike" kern="1200" cap="none" spc="0" normalizeH="0" baseline="0" noProof="0" dirty="0">
              <a:ln>
                <a:noFill/>
              </a:ln>
              <a:solidFill>
                <a:prstClr val="black"/>
              </a:solidFill>
              <a:effectLst/>
              <a:uLnTx/>
              <a:uFillTx/>
              <a:latin typeface="Arial Black" panose="020B0A04020102020204" pitchFamily="34" charset="0"/>
              <a:ea typeface="+mn-ea"/>
              <a:cs typeface="+mn-cs"/>
            </a:endParaRPr>
          </a:p>
        </p:txBody>
      </p:sp>
      <p:sp>
        <p:nvSpPr>
          <p:cNvPr id="3" name="Rectángulo 2"/>
          <p:cNvSpPr/>
          <p:nvPr/>
        </p:nvSpPr>
        <p:spPr>
          <a:xfrm>
            <a:off x="1019032" y="2061674"/>
            <a:ext cx="2442950" cy="1078173"/>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rPr>
              <a:t>ÉTICA INSTITUCIONAL Y SUS PRINCIPIOS</a:t>
            </a:r>
            <a:endParaRPr lang="en-US" b="1" dirty="0">
              <a:solidFill>
                <a:schemeClr val="tx1"/>
              </a:solidFill>
            </a:endParaRPr>
          </a:p>
        </p:txBody>
      </p:sp>
      <p:sp>
        <p:nvSpPr>
          <p:cNvPr id="4" name="Flecha abajo 3"/>
          <p:cNvSpPr/>
          <p:nvPr/>
        </p:nvSpPr>
        <p:spPr>
          <a:xfrm>
            <a:off x="1878842" y="3399159"/>
            <a:ext cx="450376" cy="5186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ángulo 5"/>
          <p:cNvSpPr/>
          <p:nvPr/>
        </p:nvSpPr>
        <p:spPr>
          <a:xfrm>
            <a:off x="923498" y="4463684"/>
            <a:ext cx="2811439" cy="165137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s-ES" dirty="0">
                <a:solidFill>
                  <a:schemeClr val="tx1"/>
                </a:solidFill>
              </a:rPr>
              <a:t>Sustento legal y administrativos</a:t>
            </a:r>
          </a:p>
          <a:p>
            <a:pPr marL="285750" indent="-285750">
              <a:buFont typeface="Arial" panose="020B0604020202020204" pitchFamily="34" charset="0"/>
              <a:buChar char="•"/>
            </a:pPr>
            <a:r>
              <a:rPr lang="es-ES" dirty="0">
                <a:solidFill>
                  <a:schemeClr val="tx1"/>
                </a:solidFill>
              </a:rPr>
              <a:t>Valores (principios) institucionales</a:t>
            </a:r>
          </a:p>
          <a:p>
            <a:pPr marL="285750" indent="-285750">
              <a:buFont typeface="Arial" panose="020B0604020202020204" pitchFamily="34" charset="0"/>
              <a:buChar char="•"/>
            </a:pPr>
            <a:r>
              <a:rPr lang="es-ES" dirty="0">
                <a:solidFill>
                  <a:schemeClr val="tx1"/>
                </a:solidFill>
              </a:rPr>
              <a:t>Código de honor</a:t>
            </a:r>
          </a:p>
          <a:p>
            <a:pPr marL="285750" indent="-285750">
              <a:buFont typeface="Arial" panose="020B0604020202020204" pitchFamily="34" charset="0"/>
              <a:buChar char="•"/>
            </a:pPr>
            <a:endParaRPr lang="en-US" dirty="0">
              <a:solidFill>
                <a:schemeClr val="tx1"/>
              </a:solidFill>
            </a:endParaRPr>
          </a:p>
        </p:txBody>
      </p:sp>
      <p:sp>
        <p:nvSpPr>
          <p:cNvPr id="7" name="Rectángulo 6"/>
          <p:cNvSpPr/>
          <p:nvPr/>
        </p:nvSpPr>
        <p:spPr>
          <a:xfrm>
            <a:off x="9259092" y="2059675"/>
            <a:ext cx="2046514" cy="108017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rPr>
              <a:t>PROBIDAD Y TRANSPARANCIA</a:t>
            </a:r>
          </a:p>
          <a:p>
            <a:pPr algn="ctr"/>
            <a:endParaRPr lang="en-US" b="1" dirty="0">
              <a:solidFill>
                <a:schemeClr val="tx1"/>
              </a:solidFill>
            </a:endParaRPr>
          </a:p>
        </p:txBody>
      </p:sp>
      <p:sp>
        <p:nvSpPr>
          <p:cNvPr id="8" name="Rectángulo 7"/>
          <p:cNvSpPr/>
          <p:nvPr/>
        </p:nvSpPr>
        <p:spPr>
          <a:xfrm>
            <a:off x="4929441" y="2019686"/>
            <a:ext cx="2046514" cy="108017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rPr>
              <a:t>VALORES DE CADA PERSONA</a:t>
            </a:r>
          </a:p>
          <a:p>
            <a:pPr algn="ctr"/>
            <a:endParaRPr lang="en-US" b="1" dirty="0">
              <a:solidFill>
                <a:schemeClr val="tx1"/>
              </a:solidFill>
            </a:endParaRPr>
          </a:p>
        </p:txBody>
      </p:sp>
      <p:pic>
        <p:nvPicPr>
          <p:cNvPr id="9" name="Imagen 8"/>
          <p:cNvPicPr>
            <a:picLocks noChangeAspect="1"/>
          </p:cNvPicPr>
          <p:nvPr/>
        </p:nvPicPr>
        <p:blipFill>
          <a:blip r:embed="rId2"/>
          <a:stretch>
            <a:fillRect/>
          </a:stretch>
        </p:blipFill>
        <p:spPr>
          <a:xfrm>
            <a:off x="6306458" y="3709893"/>
            <a:ext cx="3975891" cy="2973565"/>
          </a:xfrm>
          <a:prstGeom prst="rect">
            <a:avLst/>
          </a:prstGeom>
          <a:ln>
            <a:solidFill>
              <a:schemeClr val="accent1"/>
            </a:solidFill>
          </a:ln>
        </p:spPr>
      </p:pic>
    </p:spTree>
    <p:extLst>
      <p:ext uri="{BB962C8B-B14F-4D97-AF65-F5344CB8AC3E}">
        <p14:creationId xmlns:p14="http://schemas.microsoft.com/office/powerpoint/2010/main" val="31450810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pic>
        <p:nvPicPr>
          <p:cNvPr id="17" name="Imagen 16"/>
          <p:cNvPicPr>
            <a:picLocks noChangeAspect="1"/>
          </p:cNvPicPr>
          <p:nvPr/>
        </p:nvPicPr>
        <p:blipFill>
          <a:blip r:embed="rId3"/>
          <a:stretch>
            <a:fillRect/>
          </a:stretch>
        </p:blipFill>
        <p:spPr>
          <a:xfrm>
            <a:off x="2907125" y="1051227"/>
            <a:ext cx="5228492" cy="5228492"/>
          </a:xfrm>
          <a:prstGeom prst="rect">
            <a:avLst/>
          </a:prstGeom>
        </p:spPr>
      </p:pic>
      <p:sp>
        <p:nvSpPr>
          <p:cNvPr id="18" name="CuadroTexto 17"/>
          <p:cNvSpPr txBox="1"/>
          <p:nvPr/>
        </p:nvSpPr>
        <p:spPr>
          <a:xfrm>
            <a:off x="2727404" y="175661"/>
            <a:ext cx="5843266" cy="646331"/>
          </a:xfrm>
          <a:prstGeom prst="rect">
            <a:avLst/>
          </a:prstGeom>
          <a:solidFill>
            <a:schemeClr val="bg1"/>
          </a:solidFill>
          <a:ln>
            <a:solidFill>
              <a:srgbClr val="FF0000"/>
            </a:solidFill>
          </a:ln>
        </p:spPr>
        <p:txBody>
          <a:bodyPr wrap="none" rtlCol="0">
            <a:spAutoFit/>
          </a:bodyPr>
          <a:lstStyle/>
          <a:p>
            <a:r>
              <a:rPr lang="es-CL" sz="3600" dirty="0"/>
              <a:t>Las bases del oficial de marina</a:t>
            </a:r>
          </a:p>
        </p:txBody>
      </p:sp>
      <p:sp>
        <p:nvSpPr>
          <p:cNvPr id="19" name="CuadroTexto 18"/>
          <p:cNvSpPr txBox="1"/>
          <p:nvPr/>
        </p:nvSpPr>
        <p:spPr>
          <a:xfrm>
            <a:off x="6348584" y="3272116"/>
            <a:ext cx="2510816" cy="584775"/>
          </a:xfrm>
          <a:prstGeom prst="rect">
            <a:avLst/>
          </a:prstGeom>
          <a:solidFill>
            <a:schemeClr val="bg1"/>
          </a:solidFill>
          <a:ln>
            <a:solidFill>
              <a:schemeClr val="tx1"/>
            </a:solidFill>
          </a:ln>
        </p:spPr>
        <p:txBody>
          <a:bodyPr wrap="none" rtlCol="0">
            <a:spAutoFit/>
          </a:bodyPr>
          <a:lstStyle/>
          <a:p>
            <a:r>
              <a:rPr lang="es-CL" sz="3200" dirty="0"/>
              <a:t>Conocimiento</a:t>
            </a:r>
          </a:p>
        </p:txBody>
      </p:sp>
      <p:sp>
        <p:nvSpPr>
          <p:cNvPr id="20" name="CuadroTexto 19"/>
          <p:cNvSpPr txBox="1"/>
          <p:nvPr/>
        </p:nvSpPr>
        <p:spPr>
          <a:xfrm>
            <a:off x="7961295" y="4497177"/>
            <a:ext cx="1585690" cy="584775"/>
          </a:xfrm>
          <a:prstGeom prst="rect">
            <a:avLst/>
          </a:prstGeom>
          <a:solidFill>
            <a:schemeClr val="bg1"/>
          </a:solidFill>
          <a:ln>
            <a:solidFill>
              <a:schemeClr val="tx1"/>
            </a:solidFill>
          </a:ln>
        </p:spPr>
        <p:txBody>
          <a:bodyPr wrap="none" rtlCol="0">
            <a:spAutoFit/>
          </a:bodyPr>
          <a:lstStyle/>
          <a:p>
            <a:r>
              <a:rPr lang="es-CL" sz="3200" dirty="0"/>
              <a:t>Carácter</a:t>
            </a:r>
          </a:p>
        </p:txBody>
      </p:sp>
      <p:sp>
        <p:nvSpPr>
          <p:cNvPr id="21" name="CuadroTexto 20"/>
          <p:cNvSpPr txBox="1"/>
          <p:nvPr/>
        </p:nvSpPr>
        <p:spPr>
          <a:xfrm>
            <a:off x="1802343" y="3272116"/>
            <a:ext cx="1783886" cy="584775"/>
          </a:xfrm>
          <a:prstGeom prst="rect">
            <a:avLst/>
          </a:prstGeom>
          <a:solidFill>
            <a:schemeClr val="bg1"/>
          </a:solidFill>
          <a:ln>
            <a:solidFill>
              <a:schemeClr val="tx1"/>
            </a:solidFill>
          </a:ln>
        </p:spPr>
        <p:txBody>
          <a:bodyPr wrap="none" rtlCol="0">
            <a:spAutoFit/>
          </a:bodyPr>
          <a:lstStyle/>
          <a:p>
            <a:r>
              <a:rPr lang="es-CL" sz="3200" dirty="0"/>
              <a:t>Identidad</a:t>
            </a:r>
          </a:p>
        </p:txBody>
      </p:sp>
      <p:sp>
        <p:nvSpPr>
          <p:cNvPr id="22" name="CuadroTexto 21"/>
          <p:cNvSpPr txBox="1"/>
          <p:nvPr/>
        </p:nvSpPr>
        <p:spPr>
          <a:xfrm>
            <a:off x="1802345" y="5081952"/>
            <a:ext cx="2564940" cy="830997"/>
          </a:xfrm>
          <a:prstGeom prst="rect">
            <a:avLst/>
          </a:prstGeom>
          <a:solidFill>
            <a:schemeClr val="bg1"/>
          </a:solidFill>
          <a:ln w="76200">
            <a:solidFill>
              <a:srgbClr val="FF0000"/>
            </a:solidFill>
          </a:ln>
        </p:spPr>
        <p:txBody>
          <a:bodyPr wrap="square" rtlCol="0">
            <a:spAutoFit/>
          </a:bodyPr>
          <a:lstStyle/>
          <a:p>
            <a:r>
              <a:rPr lang="es-CL" sz="4800" b="1" dirty="0">
                <a:solidFill>
                  <a:srgbClr val="FF0000"/>
                </a:solidFill>
              </a:rPr>
              <a:t>VALORES</a:t>
            </a:r>
          </a:p>
        </p:txBody>
      </p:sp>
    </p:spTree>
    <p:extLst>
      <p:ext uri="{BB962C8B-B14F-4D97-AF65-F5344CB8AC3E}">
        <p14:creationId xmlns:p14="http://schemas.microsoft.com/office/powerpoint/2010/main" val="36967995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070899" y="1078523"/>
            <a:ext cx="5228492" cy="5228492"/>
          </a:xfrm>
          <a:prstGeom prst="rect">
            <a:avLst/>
          </a:prstGeom>
        </p:spPr>
      </p:pic>
      <p:sp>
        <p:nvSpPr>
          <p:cNvPr id="3" name="CuadroTexto 2"/>
          <p:cNvSpPr txBox="1"/>
          <p:nvPr/>
        </p:nvSpPr>
        <p:spPr>
          <a:xfrm>
            <a:off x="4972836" y="5722240"/>
            <a:ext cx="1680012"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VALORES</a:t>
            </a:r>
          </a:p>
        </p:txBody>
      </p:sp>
      <p:sp>
        <p:nvSpPr>
          <p:cNvPr id="6" name="CuadroTexto 5"/>
          <p:cNvSpPr txBox="1"/>
          <p:nvPr/>
        </p:nvSpPr>
        <p:spPr>
          <a:xfrm>
            <a:off x="7762928" y="4702332"/>
            <a:ext cx="1585690"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Carácter</a:t>
            </a:r>
          </a:p>
        </p:txBody>
      </p:sp>
      <p:sp>
        <p:nvSpPr>
          <p:cNvPr id="7" name="CuadroTexto 6"/>
          <p:cNvSpPr txBox="1"/>
          <p:nvPr/>
        </p:nvSpPr>
        <p:spPr>
          <a:xfrm>
            <a:off x="1823476" y="4292024"/>
            <a:ext cx="1783886"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Identidad</a:t>
            </a:r>
          </a:p>
        </p:txBody>
      </p:sp>
      <p:sp>
        <p:nvSpPr>
          <p:cNvPr id="8" name="CuadroTexto 7"/>
          <p:cNvSpPr txBox="1"/>
          <p:nvPr/>
        </p:nvSpPr>
        <p:spPr>
          <a:xfrm>
            <a:off x="6348584" y="3272116"/>
            <a:ext cx="2510816"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Conocimiento</a:t>
            </a:r>
          </a:p>
        </p:txBody>
      </p:sp>
      <p:pic>
        <p:nvPicPr>
          <p:cNvPr id="4" name="Imagen 3"/>
          <p:cNvPicPr>
            <a:picLocks noChangeAspect="1"/>
          </p:cNvPicPr>
          <p:nvPr/>
        </p:nvPicPr>
        <p:blipFill>
          <a:blip r:embed="rId3"/>
          <a:stretch>
            <a:fillRect/>
          </a:stretch>
        </p:blipFill>
        <p:spPr>
          <a:xfrm>
            <a:off x="4113520" y="717994"/>
            <a:ext cx="3143250" cy="1457325"/>
          </a:xfrm>
          <a:prstGeom prst="rect">
            <a:avLst/>
          </a:prstGeom>
        </p:spPr>
      </p:pic>
      <p:sp>
        <p:nvSpPr>
          <p:cNvPr id="9" name="CuadroTexto 8"/>
          <p:cNvSpPr txBox="1"/>
          <p:nvPr/>
        </p:nvSpPr>
        <p:spPr>
          <a:xfrm>
            <a:off x="6189598" y="233082"/>
            <a:ext cx="53396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Las bases de todo Oficial de Marina</a:t>
            </a:r>
          </a:p>
        </p:txBody>
      </p:sp>
      <p:sp>
        <p:nvSpPr>
          <p:cNvPr id="10" name="Elipse 9"/>
          <p:cNvSpPr/>
          <p:nvPr/>
        </p:nvSpPr>
        <p:spPr>
          <a:xfrm>
            <a:off x="6985416" y="4452079"/>
            <a:ext cx="3147935" cy="113925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56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D53C3-59CC-DEFF-F1B7-760591F354AC}"/>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FF48EE0E-BCD6-2E32-283F-6A1C63CA83AC}"/>
              </a:ext>
            </a:extLst>
          </p:cNvPr>
          <p:cNvSpPr txBox="1"/>
          <p:nvPr/>
        </p:nvSpPr>
        <p:spPr>
          <a:xfrm>
            <a:off x="2187529" y="341947"/>
            <a:ext cx="7662034" cy="6370975"/>
          </a:xfrm>
          <a:prstGeom prst="rect">
            <a:avLst/>
          </a:prstGeom>
          <a:solidFill>
            <a:schemeClr val="bg1"/>
          </a:solidFill>
          <a:ln w="28575">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Contenidos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Conceptos generales de mando y 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Cualidades vinculadas a la carrera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carácter para ejercer el mando.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Estilo naval, una manera de lograr identidad.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conocimiento.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líder trabajo en equipo.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oficial de marina.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Recomendaciones de comportamiento social.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Metodología en la toma de decisiones.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Liderazgos que ganan la guerra o superan la adversidad.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Ceremonial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Documentación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Reglamento de disciplina.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Calificación de Gente de </a:t>
            </a:r>
            <a:r>
              <a:rPr kumimoji="0" lang="es-CL" sz="2400" b="0" i="0" u="none" strike="noStrike" kern="1200" cap="none" spc="0" normalizeH="0" baseline="0" noProof="0">
                <a:ln>
                  <a:noFill/>
                </a:ln>
                <a:solidFill>
                  <a:srgbClr val="FF0000"/>
                </a:solidFill>
                <a:effectLst/>
                <a:uLnTx/>
                <a:uFillTx/>
                <a:latin typeface="Calibri" panose="020F0502020204030204"/>
                <a:ea typeface="+mn-ea"/>
                <a:cs typeface="+mn-cs"/>
              </a:rPr>
              <a:t>Mar.</a:t>
            </a:r>
            <a:endPar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cxnSp>
        <p:nvCxnSpPr>
          <p:cNvPr id="3" name="Conector recto 2">
            <a:extLst>
              <a:ext uri="{FF2B5EF4-FFF2-40B4-BE49-F238E27FC236}">
                <a16:creationId xmlns:a16="http://schemas.microsoft.com/office/drawing/2014/main" id="{2904B4AF-062C-01B2-3B5A-1B34495043CA}"/>
              </a:ext>
            </a:extLst>
          </p:cNvPr>
          <p:cNvCxnSpPr/>
          <p:nvPr/>
        </p:nvCxnSpPr>
        <p:spPr>
          <a:xfrm flipV="1">
            <a:off x="2266094" y="4441320"/>
            <a:ext cx="7504904" cy="17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Flecha derecha 1">
            <a:extLst>
              <a:ext uri="{FF2B5EF4-FFF2-40B4-BE49-F238E27FC236}">
                <a16:creationId xmlns:a16="http://schemas.microsoft.com/office/drawing/2014/main" id="{9DF404BF-40B5-5CC2-279C-BF7C89B99F91}"/>
              </a:ext>
            </a:extLst>
          </p:cNvPr>
          <p:cNvSpPr/>
          <p:nvPr/>
        </p:nvSpPr>
        <p:spPr>
          <a:xfrm rot="10800000">
            <a:off x="7140050" y="1574869"/>
            <a:ext cx="818865" cy="2593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82503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480E4-B670-8617-9BAA-B01355688BBA}"/>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10E28916-76C7-7775-8C4D-FBB9526C953A}"/>
              </a:ext>
            </a:extLst>
          </p:cNvPr>
          <p:cNvSpPr txBox="1"/>
          <p:nvPr/>
        </p:nvSpPr>
        <p:spPr>
          <a:xfrm>
            <a:off x="10125892" y="5608866"/>
            <a:ext cx="330540" cy="219291"/>
          </a:xfrm>
          <a:prstGeom prst="rect">
            <a:avLst/>
          </a:prstGeom>
          <a:noFill/>
        </p:spPr>
        <p:txBody>
          <a:bodyPr wrap="none" rtlCol="0">
            <a:spAutoFit/>
          </a:bodyPr>
          <a:lstStyle/>
          <a:p>
            <a:r>
              <a:rPr lang="es-ES" sz="825" dirty="0"/>
              <a:t>1/7</a:t>
            </a:r>
            <a:endParaRPr lang="en-US" sz="825" dirty="0"/>
          </a:p>
        </p:txBody>
      </p:sp>
      <p:sp>
        <p:nvSpPr>
          <p:cNvPr id="3" name="Rectángulo 2">
            <a:extLst>
              <a:ext uri="{FF2B5EF4-FFF2-40B4-BE49-F238E27FC236}">
                <a16:creationId xmlns:a16="http://schemas.microsoft.com/office/drawing/2014/main" id="{7A71F360-E7EA-4177-2E7A-8CF17BC76374}"/>
              </a:ext>
            </a:extLst>
          </p:cNvPr>
          <p:cNvSpPr/>
          <p:nvPr/>
        </p:nvSpPr>
        <p:spPr>
          <a:xfrm>
            <a:off x="1704115" y="1149928"/>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400" b="1" dirty="0">
                <a:solidFill>
                  <a:schemeClr val="tx1"/>
                </a:solidFill>
              </a:rPr>
              <a:t>UT 2: CUALIDADES VINCULADAS A LA CARRERA NAVAL</a:t>
            </a:r>
          </a:p>
          <a:p>
            <a:pPr algn="just"/>
            <a:endParaRPr lang="es-MX" sz="2400" b="1" dirty="0">
              <a:solidFill>
                <a:schemeClr val="tx1"/>
              </a:solidFill>
            </a:endParaRPr>
          </a:p>
          <a:p>
            <a:pPr marL="342900" indent="-342900" algn="just">
              <a:buFont typeface="Arial" panose="020B0604020202020204" pitchFamily="34" charset="0"/>
              <a:buChar char="•"/>
            </a:pPr>
            <a:r>
              <a:rPr lang="es-MX" sz="2400" b="1" dirty="0">
                <a:solidFill>
                  <a:schemeClr val="tx1"/>
                </a:solidFill>
              </a:rPr>
              <a:t>Las cualidades éticas</a:t>
            </a:r>
          </a:p>
          <a:p>
            <a:pPr marL="342900" indent="-342900" algn="just">
              <a:buFont typeface="Arial" panose="020B0604020202020204" pitchFamily="34" charset="0"/>
              <a:buChar char="•"/>
            </a:pPr>
            <a:r>
              <a:rPr lang="es-MX" sz="2400" b="1" dirty="0">
                <a:solidFill>
                  <a:schemeClr val="tx1"/>
                </a:solidFill>
                <a:highlight>
                  <a:srgbClr val="FFFF00"/>
                </a:highlight>
              </a:rPr>
              <a:t>El carácter para ejercer el mando</a:t>
            </a:r>
          </a:p>
          <a:p>
            <a:pPr marL="342900" indent="-342900" algn="just">
              <a:buFont typeface="Arial" panose="020B0604020202020204" pitchFamily="34" charset="0"/>
              <a:buChar char="•"/>
            </a:pPr>
            <a:r>
              <a:rPr lang="es-MX" sz="2400" b="1" dirty="0">
                <a:solidFill>
                  <a:schemeClr val="tx1"/>
                </a:solidFill>
              </a:rPr>
              <a:t>El estilo naval</a:t>
            </a:r>
          </a:p>
          <a:p>
            <a:pPr marL="342900" indent="-342900" algn="just">
              <a:buFont typeface="Arial" panose="020B0604020202020204" pitchFamily="34" charset="0"/>
              <a:buChar char="•"/>
            </a:pPr>
            <a:r>
              <a:rPr lang="es-MX" sz="2400" b="1" dirty="0">
                <a:solidFill>
                  <a:schemeClr val="tx1"/>
                </a:solidFill>
              </a:rPr>
              <a:t>El conocimiento </a:t>
            </a:r>
          </a:p>
          <a:p>
            <a:pPr algn="just"/>
            <a:r>
              <a:rPr lang="es-MX" sz="2400" dirty="0"/>
              <a:t> </a:t>
            </a:r>
            <a:endParaRPr lang="es-CL" sz="2400" dirty="0"/>
          </a:p>
        </p:txBody>
      </p:sp>
    </p:spTree>
    <p:extLst>
      <p:ext uri="{BB962C8B-B14F-4D97-AF65-F5344CB8AC3E}">
        <p14:creationId xmlns:p14="http://schemas.microsoft.com/office/powerpoint/2010/main" val="27314235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2407297" y="1212980"/>
            <a:ext cx="8024325" cy="2123658"/>
          </a:xfrm>
          <a:prstGeom prst="rect">
            <a:avLst/>
          </a:prstGeom>
          <a:solidFill>
            <a:schemeClr val="accent4">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6600" b="0" i="0" u="none" strike="noStrike" kern="1200" cap="none" spc="0" normalizeH="0" baseline="0" noProof="0" dirty="0">
                <a:ln>
                  <a:noFill/>
                </a:ln>
                <a:solidFill>
                  <a:prstClr val="black"/>
                </a:solidFill>
                <a:effectLst/>
                <a:uLnTx/>
                <a:uFillTx/>
                <a:latin typeface="Calibri" panose="020F0502020204030204"/>
                <a:ea typeface="+mn-ea"/>
                <a:cs typeface="+mn-cs"/>
              </a:rPr>
              <a:t>El Carácter para ejercer el mando </a:t>
            </a:r>
          </a:p>
        </p:txBody>
      </p:sp>
    </p:spTree>
    <p:extLst>
      <p:ext uri="{BB962C8B-B14F-4D97-AF65-F5344CB8AC3E}">
        <p14:creationId xmlns:p14="http://schemas.microsoft.com/office/powerpoint/2010/main" val="15743137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65110" y="2062121"/>
            <a:ext cx="356429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Carácter</a:t>
            </a:r>
          </a:p>
        </p:txBody>
      </p:sp>
      <p:sp>
        <p:nvSpPr>
          <p:cNvPr id="4" name="CuadroTexto 3"/>
          <p:cNvSpPr txBox="1"/>
          <p:nvPr/>
        </p:nvSpPr>
        <p:spPr>
          <a:xfrm>
            <a:off x="765110" y="3884672"/>
            <a:ext cx="356429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Temperamento</a:t>
            </a:r>
          </a:p>
        </p:txBody>
      </p:sp>
      <p:sp>
        <p:nvSpPr>
          <p:cNvPr id="6" name="CuadroTexto 5"/>
          <p:cNvSpPr txBox="1"/>
          <p:nvPr/>
        </p:nvSpPr>
        <p:spPr>
          <a:xfrm>
            <a:off x="5346441" y="3007510"/>
            <a:ext cx="356429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forman la </a:t>
            </a:r>
            <a:r>
              <a:rPr kumimoji="0" lang="es-CL" sz="3200" b="1" i="0" u="none" strike="noStrike" kern="1200" cap="none" spc="0" normalizeH="0" baseline="0" noProof="0" dirty="0">
                <a:ln>
                  <a:noFill/>
                </a:ln>
                <a:solidFill>
                  <a:prstClr val="black"/>
                </a:solidFill>
                <a:effectLst/>
                <a:uLnTx/>
                <a:uFillTx/>
                <a:latin typeface="Calibri" panose="020F0502020204030204"/>
                <a:ea typeface="+mn-ea"/>
                <a:cs typeface="+mn-cs"/>
              </a:rPr>
              <a:t>personalidad</a:t>
            </a: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CuadroTexto 6"/>
          <p:cNvSpPr txBox="1"/>
          <p:nvPr/>
        </p:nvSpPr>
        <p:spPr>
          <a:xfrm>
            <a:off x="8910735" y="2807455"/>
            <a:ext cx="3564294"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que se manifiesta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en </a:t>
            </a:r>
            <a:r>
              <a:rPr kumimoji="0" lang="es-CL" sz="3200" b="1" i="0" u="none" strike="noStrike" kern="1200" cap="none" spc="0" normalizeH="0" baseline="0" noProof="0" dirty="0">
                <a:ln>
                  <a:noFill/>
                </a:ln>
                <a:solidFill>
                  <a:prstClr val="black"/>
                </a:solidFill>
                <a:effectLst/>
                <a:uLnTx/>
                <a:uFillTx/>
                <a:latin typeface="Calibri" panose="020F0502020204030204"/>
                <a:ea typeface="+mn-ea"/>
                <a:cs typeface="+mn-cs"/>
              </a:rPr>
              <a:t>Rasgos </a:t>
            </a: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de personalidad</a:t>
            </a:r>
          </a:p>
        </p:txBody>
      </p:sp>
      <p:cxnSp>
        <p:nvCxnSpPr>
          <p:cNvPr id="8" name="Conector recto de flecha 7"/>
          <p:cNvCxnSpPr/>
          <p:nvPr/>
        </p:nvCxnSpPr>
        <p:spPr>
          <a:xfrm>
            <a:off x="2855167" y="2351384"/>
            <a:ext cx="2183364" cy="82102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flipV="1">
            <a:off x="3618722" y="3592285"/>
            <a:ext cx="1421363" cy="73711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a:off x="7875037" y="3546119"/>
            <a:ext cx="858416"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8119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a:off x="2295331" y="327547"/>
            <a:ext cx="7968342" cy="5494756"/>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Rasgos de personalidad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Dominio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Flexibilidad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Sensibilidad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Empuje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Confianza en sí mismo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Resiliencia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Coraje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srgbClr val="FF0000"/>
                </a:solidFill>
                <a:effectLst/>
                <a:uLnTx/>
                <a:uFillTx/>
                <a:latin typeface="Calibri" panose="020F0502020204030204"/>
                <a:ea typeface="+mn-ea"/>
                <a:cs typeface="+mn-cs"/>
              </a:rPr>
              <a:t>Inteligencia emocional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715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683966" y="-15852"/>
            <a:ext cx="7508034" cy="6919888"/>
          </a:xfrm>
          <a:prstGeom prst="rect">
            <a:avLst/>
          </a:prstGeom>
        </p:spPr>
      </p:pic>
      <p:pic>
        <p:nvPicPr>
          <p:cNvPr id="6" name="Imagen 5"/>
          <p:cNvPicPr>
            <a:picLocks noChangeAspect="1"/>
          </p:cNvPicPr>
          <p:nvPr/>
        </p:nvPicPr>
        <p:blipFill>
          <a:blip r:embed="rId3"/>
          <a:stretch>
            <a:fillRect/>
          </a:stretch>
        </p:blipFill>
        <p:spPr>
          <a:xfrm>
            <a:off x="-1" y="-1"/>
            <a:ext cx="4683967" cy="6888187"/>
          </a:xfrm>
          <a:prstGeom prst="rect">
            <a:avLst/>
          </a:prstGeom>
        </p:spPr>
      </p:pic>
    </p:spTree>
    <p:extLst>
      <p:ext uri="{BB962C8B-B14F-4D97-AF65-F5344CB8AC3E}">
        <p14:creationId xmlns:p14="http://schemas.microsoft.com/office/powerpoint/2010/main" val="14875082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2607880" y="0"/>
            <a:ext cx="6405492" cy="9575557"/>
          </a:xfrm>
          <a:prstGeom prst="rect">
            <a:avLst/>
          </a:prstGeom>
        </p:spPr>
      </p:pic>
      <p:pic>
        <p:nvPicPr>
          <p:cNvPr id="3" name="Imagen 2"/>
          <p:cNvPicPr>
            <a:picLocks noChangeAspect="1"/>
          </p:cNvPicPr>
          <p:nvPr/>
        </p:nvPicPr>
        <p:blipFill>
          <a:blip r:embed="rId3"/>
          <a:stretch>
            <a:fillRect/>
          </a:stretch>
        </p:blipFill>
        <p:spPr>
          <a:xfrm>
            <a:off x="0" y="0"/>
            <a:ext cx="2381250" cy="3171825"/>
          </a:xfrm>
          <a:prstGeom prst="rect">
            <a:avLst/>
          </a:prstGeom>
        </p:spPr>
      </p:pic>
      <p:pic>
        <p:nvPicPr>
          <p:cNvPr id="6" name="Imagen 5"/>
          <p:cNvPicPr>
            <a:picLocks noChangeAspect="1"/>
          </p:cNvPicPr>
          <p:nvPr/>
        </p:nvPicPr>
        <p:blipFill>
          <a:blip r:embed="rId4"/>
          <a:stretch>
            <a:fillRect/>
          </a:stretch>
        </p:blipFill>
        <p:spPr>
          <a:xfrm>
            <a:off x="9197683" y="3908263"/>
            <a:ext cx="2994317" cy="2949737"/>
          </a:xfrm>
          <a:prstGeom prst="rect">
            <a:avLst/>
          </a:prstGeom>
        </p:spPr>
      </p:pic>
    </p:spTree>
    <p:extLst>
      <p:ext uri="{BB962C8B-B14F-4D97-AF65-F5344CB8AC3E}">
        <p14:creationId xmlns:p14="http://schemas.microsoft.com/office/powerpoint/2010/main" val="5324908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0"/>
            <a:ext cx="10632558" cy="6858000"/>
          </a:xfrm>
          <a:prstGeom prst="rect">
            <a:avLst/>
          </a:prstGeom>
        </p:spPr>
      </p:pic>
    </p:spTree>
    <p:extLst>
      <p:ext uri="{BB962C8B-B14F-4D97-AF65-F5344CB8AC3E}">
        <p14:creationId xmlns:p14="http://schemas.microsoft.com/office/powerpoint/2010/main" val="36241888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393386" cy="6858000"/>
          </a:xfrm>
          <a:prstGeom prst="rect">
            <a:avLst/>
          </a:prstGeom>
        </p:spPr>
      </p:pic>
    </p:spTree>
    <p:extLst>
      <p:ext uri="{BB962C8B-B14F-4D97-AF65-F5344CB8AC3E}">
        <p14:creationId xmlns:p14="http://schemas.microsoft.com/office/powerpoint/2010/main" val="26099272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3447" y="-124013"/>
            <a:ext cx="12192000" cy="1027953"/>
          </a:xfrm>
          <a:prstGeom prst="rect">
            <a:avLst/>
          </a:prstGeom>
        </p:spPr>
      </p:pic>
      <p:sp>
        <p:nvSpPr>
          <p:cNvPr id="4" name="Rectángulo 3"/>
          <p:cNvSpPr/>
          <p:nvPr/>
        </p:nvSpPr>
        <p:spPr>
          <a:xfrm>
            <a:off x="114933" y="389963"/>
            <a:ext cx="11967883" cy="4930581"/>
          </a:xfrm>
          <a:prstGeom prst="rect">
            <a:avLst/>
          </a:prstGeom>
          <a:solidFill>
            <a:srgbClr val="FFFF99"/>
          </a:solidFill>
          <a:ln w="127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El siniestro del crucero italiano Costa Concordia, que incluye el choque y el posterior encallamiento y hundimiento parcial, sucedió el viernes 13 de enero de 2012, después de chocar contra una roca de la costa italiana.</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El capitán admitió que se encontraba navegando </a:t>
            </a:r>
            <a:r>
              <a:rPr kumimoji="0" lang="es-CL" sz="2000" b="0" i="0" u="sng" strike="noStrike" kern="1200" cap="none" spc="0" normalizeH="0" baseline="0" noProof="0" dirty="0">
                <a:ln>
                  <a:noFill/>
                </a:ln>
                <a:solidFill>
                  <a:prstClr val="black"/>
                </a:solidFill>
                <a:effectLst/>
                <a:uLnTx/>
                <a:uFillTx/>
                <a:latin typeface="Calibri" panose="020F0502020204030204"/>
                <a:ea typeface="+mn-ea"/>
                <a:cs typeface="+mn-cs"/>
              </a:rPr>
              <a:t>sin el sistema de navegación computarizado del barco</a:t>
            </a: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El capitán </a:t>
            </a:r>
            <a:r>
              <a:rPr kumimoji="0" lang="es-CL" sz="2000" b="0" i="0" u="none" strike="noStrike" kern="1200" cap="none" spc="0" normalizeH="0" baseline="0" noProof="0" dirty="0" err="1">
                <a:ln>
                  <a:noFill/>
                </a:ln>
                <a:solidFill>
                  <a:prstClr val="black"/>
                </a:solidFill>
                <a:effectLst/>
                <a:uLnTx/>
                <a:uFillTx/>
                <a:latin typeface="Calibri" panose="020F0502020204030204"/>
                <a:ea typeface="+mn-ea"/>
                <a:cs typeface="+mn-cs"/>
              </a:rPr>
              <a:t>Schettino</a:t>
            </a: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 fue juzgado y sentenciado por </a:t>
            </a:r>
            <a:r>
              <a:rPr kumimoji="0" lang="es-CL" sz="2000" b="0" i="0" u="sng" strike="noStrike" kern="1200" cap="none" spc="0" normalizeH="0" baseline="0" noProof="0" dirty="0">
                <a:ln>
                  <a:noFill/>
                </a:ln>
                <a:solidFill>
                  <a:prstClr val="black"/>
                </a:solidFill>
                <a:effectLst/>
                <a:uLnTx/>
                <a:uFillTx/>
                <a:latin typeface="Calibri" panose="020F0502020204030204"/>
                <a:ea typeface="+mn-ea"/>
                <a:cs typeface="+mn-cs"/>
              </a:rPr>
              <a:t>abandonar al Concordia en pleno siniestro</a:t>
            </a: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 La Justicia italiana lo encontró como el único culpable del naufragio. En el 2015 lo condenan a 16 años de cárcel, luego de un muy breve tiempo de arresto domiciliario en 2012.</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rPr>
              <a:t>32 personas murieron, entre pasajeros y tripulación.</a:t>
            </a:r>
          </a:p>
        </p:txBody>
      </p:sp>
    </p:spTree>
    <p:extLst>
      <p:ext uri="{BB962C8B-B14F-4D97-AF65-F5344CB8AC3E}">
        <p14:creationId xmlns:p14="http://schemas.microsoft.com/office/powerpoint/2010/main" val="15563397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00937" y="210553"/>
            <a:ext cx="6667500" cy="3752850"/>
          </a:xfrm>
          <a:prstGeom prst="rect">
            <a:avLst/>
          </a:prstGeom>
        </p:spPr>
      </p:pic>
      <p:pic>
        <p:nvPicPr>
          <p:cNvPr id="4" name="Imagen 3"/>
          <p:cNvPicPr>
            <a:picLocks noChangeAspect="1"/>
          </p:cNvPicPr>
          <p:nvPr/>
        </p:nvPicPr>
        <p:blipFill>
          <a:blip r:embed="rId3"/>
          <a:stretch>
            <a:fillRect/>
          </a:stretch>
        </p:blipFill>
        <p:spPr>
          <a:xfrm>
            <a:off x="6094485" y="3330054"/>
            <a:ext cx="5901898" cy="3319817"/>
          </a:xfrm>
          <a:prstGeom prst="rect">
            <a:avLst/>
          </a:prstGeom>
        </p:spPr>
      </p:pic>
    </p:spTree>
    <p:extLst>
      <p:ext uri="{BB962C8B-B14F-4D97-AF65-F5344CB8AC3E}">
        <p14:creationId xmlns:p14="http://schemas.microsoft.com/office/powerpoint/2010/main" val="7664377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2425716" y="210553"/>
            <a:ext cx="7206097" cy="6840305"/>
          </a:xfrm>
          <a:prstGeom prst="rect">
            <a:avLst/>
          </a:prstGeom>
        </p:spPr>
      </p:pic>
    </p:spTree>
    <p:extLst>
      <p:ext uri="{BB962C8B-B14F-4D97-AF65-F5344CB8AC3E}">
        <p14:creationId xmlns:p14="http://schemas.microsoft.com/office/powerpoint/2010/main" val="2714323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a:off x="559837" y="671804"/>
            <a:ext cx="6120881" cy="507585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Rasgos de personalidad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Dominio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Flexibilidad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Sensibilidad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Empuje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Confianza en sí mismo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Resiliencia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Coraje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CuadroTexto 1"/>
          <p:cNvSpPr txBox="1"/>
          <p:nvPr/>
        </p:nvSpPr>
        <p:spPr>
          <a:xfrm>
            <a:off x="8528737" y="1440015"/>
            <a:ext cx="3247054" cy="3539430"/>
          </a:xfrm>
          <a:prstGeom prst="rect">
            <a:avLst/>
          </a:prstGeom>
          <a:solidFill>
            <a:schemeClr val="accent3">
              <a:lumMod val="20000"/>
              <a:lumOff val="80000"/>
            </a:schemeClr>
          </a:solidFill>
          <a:ln w="38100">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200" b="0" i="0" u="sng" strike="noStrike" kern="1200" cap="none" spc="0" normalizeH="0" baseline="0" noProof="0" dirty="0">
                <a:ln>
                  <a:noFill/>
                </a:ln>
                <a:solidFill>
                  <a:prstClr val="black"/>
                </a:solidFill>
                <a:effectLst/>
                <a:uLnTx/>
                <a:uFillTx/>
                <a:latin typeface="Calibri" panose="020F0502020204030204"/>
                <a:ea typeface="+mn-ea"/>
                <a:cs typeface="+mn-cs"/>
              </a:rPr>
              <a:t>Casos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err="1">
                <a:ln>
                  <a:noFill/>
                </a:ln>
                <a:solidFill>
                  <a:prstClr val="black"/>
                </a:solidFill>
                <a:effectLst/>
                <a:uLnTx/>
                <a:uFillTx/>
                <a:latin typeface="Calibri" panose="020F0502020204030204"/>
                <a:ea typeface="+mn-ea"/>
                <a:cs typeface="+mn-cs"/>
              </a:rPr>
              <a:t>Schackleton</a:t>
            </a:r>
            <a:endPar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Pardo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err="1">
                <a:ln>
                  <a:noFill/>
                </a:ln>
                <a:solidFill>
                  <a:prstClr val="black"/>
                </a:solidFill>
                <a:effectLst/>
                <a:uLnTx/>
                <a:uFillTx/>
                <a:latin typeface="Calibri" panose="020F0502020204030204"/>
                <a:ea typeface="+mn-ea"/>
                <a:cs typeface="+mn-cs"/>
              </a:rPr>
              <a:t>Shettino</a:t>
            </a:r>
            <a:endPar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lecha izquierda y derecha 3"/>
          <p:cNvSpPr/>
          <p:nvPr/>
        </p:nvSpPr>
        <p:spPr>
          <a:xfrm>
            <a:off x="6782937" y="2756848"/>
            <a:ext cx="1569493" cy="614149"/>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683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pic>
        <p:nvPicPr>
          <p:cNvPr id="4" name="Imagen 3"/>
          <p:cNvPicPr>
            <a:picLocks noChangeAspect="1"/>
          </p:cNvPicPr>
          <p:nvPr/>
        </p:nvPicPr>
        <p:blipFill>
          <a:blip r:embed="rId2"/>
          <a:stretch>
            <a:fillRect/>
          </a:stretch>
        </p:blipFill>
        <p:spPr>
          <a:xfrm>
            <a:off x="1703513" y="1124744"/>
            <a:ext cx="1916193" cy="1728192"/>
          </a:xfrm>
          <a:prstGeom prst="rect">
            <a:avLst/>
          </a:prstGeom>
        </p:spPr>
      </p:pic>
      <p:pic>
        <p:nvPicPr>
          <p:cNvPr id="5" name="Imagen 4"/>
          <p:cNvPicPr>
            <a:picLocks noChangeAspect="1"/>
          </p:cNvPicPr>
          <p:nvPr/>
        </p:nvPicPr>
        <p:blipFill>
          <a:blip r:embed="rId3"/>
          <a:stretch>
            <a:fillRect/>
          </a:stretch>
        </p:blipFill>
        <p:spPr>
          <a:xfrm>
            <a:off x="4643289" y="1196753"/>
            <a:ext cx="1636277" cy="1728193"/>
          </a:xfrm>
          <a:prstGeom prst="rect">
            <a:avLst/>
          </a:prstGeom>
        </p:spPr>
      </p:pic>
      <p:pic>
        <p:nvPicPr>
          <p:cNvPr id="6" name="Imagen 5"/>
          <p:cNvPicPr>
            <a:picLocks noChangeAspect="1"/>
          </p:cNvPicPr>
          <p:nvPr/>
        </p:nvPicPr>
        <p:blipFill>
          <a:blip r:embed="rId4"/>
          <a:stretch>
            <a:fillRect/>
          </a:stretch>
        </p:blipFill>
        <p:spPr>
          <a:xfrm>
            <a:off x="7242992" y="1196753"/>
            <a:ext cx="2568682" cy="1709341"/>
          </a:xfrm>
          <a:prstGeom prst="rect">
            <a:avLst/>
          </a:prstGeom>
        </p:spPr>
      </p:pic>
      <p:sp>
        <p:nvSpPr>
          <p:cNvPr id="11" name="Rectángulo redondeado 10"/>
          <p:cNvSpPr/>
          <p:nvPr/>
        </p:nvSpPr>
        <p:spPr>
          <a:xfrm>
            <a:off x="2927649" y="3179070"/>
            <a:ext cx="5517029" cy="233816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Rasgos de personalidad</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Dominio		     Empuje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Flexibilidad		     Resiliencia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Sensibilidad		     Coraje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Confianza en sí mismo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7" name="Flecha a la derecha con bandas 6"/>
          <p:cNvSpPr/>
          <p:nvPr/>
        </p:nvSpPr>
        <p:spPr>
          <a:xfrm rot="2869182">
            <a:off x="1907079" y="3104171"/>
            <a:ext cx="978408" cy="484632"/>
          </a:xfrm>
          <a:prstGeom prst="stripedRightArrow">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Estrella de 5 puntas 7"/>
          <p:cNvSpPr/>
          <p:nvPr/>
        </p:nvSpPr>
        <p:spPr>
          <a:xfrm>
            <a:off x="4151784" y="3871712"/>
            <a:ext cx="228576" cy="338336"/>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0000"/>
              </a:solidFill>
              <a:effectLst/>
              <a:uLnTx/>
              <a:uFillTx/>
              <a:latin typeface="Arial"/>
              <a:ea typeface="+mn-ea"/>
              <a:cs typeface="+mn-cs"/>
            </a:endParaRPr>
          </a:p>
        </p:txBody>
      </p:sp>
      <p:pic>
        <p:nvPicPr>
          <p:cNvPr id="9" name="Imagen 8"/>
          <p:cNvPicPr>
            <a:picLocks noChangeAspect="1"/>
          </p:cNvPicPr>
          <p:nvPr/>
        </p:nvPicPr>
        <p:blipFill>
          <a:blip r:embed="rId5"/>
          <a:stretch>
            <a:fillRect/>
          </a:stretch>
        </p:blipFill>
        <p:spPr>
          <a:xfrm>
            <a:off x="7043195" y="4509120"/>
            <a:ext cx="268247" cy="396274"/>
          </a:xfrm>
          <a:prstGeom prst="rect">
            <a:avLst/>
          </a:prstGeom>
        </p:spPr>
      </p:pic>
      <p:pic>
        <p:nvPicPr>
          <p:cNvPr id="10" name="Imagen 9"/>
          <p:cNvPicPr>
            <a:picLocks noChangeAspect="1"/>
          </p:cNvPicPr>
          <p:nvPr/>
        </p:nvPicPr>
        <p:blipFill>
          <a:blip r:embed="rId5"/>
          <a:stretch>
            <a:fillRect/>
          </a:stretch>
        </p:blipFill>
        <p:spPr>
          <a:xfrm>
            <a:off x="7645620" y="4149080"/>
            <a:ext cx="268247" cy="396274"/>
          </a:xfrm>
          <a:prstGeom prst="rect">
            <a:avLst/>
          </a:prstGeom>
        </p:spPr>
      </p:pic>
      <p:pic>
        <p:nvPicPr>
          <p:cNvPr id="12" name="Imagen 11"/>
          <p:cNvPicPr>
            <a:picLocks noChangeAspect="1"/>
          </p:cNvPicPr>
          <p:nvPr/>
        </p:nvPicPr>
        <p:blipFill>
          <a:blip r:embed="rId5"/>
          <a:stretch>
            <a:fillRect/>
          </a:stretch>
        </p:blipFill>
        <p:spPr>
          <a:xfrm>
            <a:off x="7242993" y="3853949"/>
            <a:ext cx="268247" cy="396274"/>
          </a:xfrm>
          <a:prstGeom prst="rect">
            <a:avLst/>
          </a:prstGeom>
        </p:spPr>
      </p:pic>
      <p:pic>
        <p:nvPicPr>
          <p:cNvPr id="13" name="Imagen 12"/>
          <p:cNvPicPr>
            <a:picLocks noChangeAspect="1"/>
          </p:cNvPicPr>
          <p:nvPr/>
        </p:nvPicPr>
        <p:blipFill>
          <a:blip r:embed="rId5"/>
          <a:stretch>
            <a:fillRect/>
          </a:stretch>
        </p:blipFill>
        <p:spPr>
          <a:xfrm>
            <a:off x="5846030" y="4725144"/>
            <a:ext cx="268247" cy="396274"/>
          </a:xfrm>
          <a:prstGeom prst="rect">
            <a:avLst/>
          </a:prstGeom>
        </p:spPr>
      </p:pic>
      <p:pic>
        <p:nvPicPr>
          <p:cNvPr id="14" name="Imagen 13"/>
          <p:cNvPicPr>
            <a:picLocks noChangeAspect="1"/>
          </p:cNvPicPr>
          <p:nvPr/>
        </p:nvPicPr>
        <p:blipFill>
          <a:blip r:embed="rId5"/>
          <a:stretch>
            <a:fillRect/>
          </a:stretch>
        </p:blipFill>
        <p:spPr>
          <a:xfrm>
            <a:off x="4648865" y="4509120"/>
            <a:ext cx="268247" cy="396274"/>
          </a:xfrm>
          <a:prstGeom prst="rect">
            <a:avLst/>
          </a:prstGeom>
        </p:spPr>
      </p:pic>
    </p:spTree>
    <p:extLst>
      <p:ext uri="{BB962C8B-B14F-4D97-AF65-F5344CB8AC3E}">
        <p14:creationId xmlns:p14="http://schemas.microsoft.com/office/powerpoint/2010/main" val="321328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pic>
        <p:nvPicPr>
          <p:cNvPr id="4" name="Imagen 3"/>
          <p:cNvPicPr>
            <a:picLocks noChangeAspect="1"/>
          </p:cNvPicPr>
          <p:nvPr/>
        </p:nvPicPr>
        <p:blipFill>
          <a:blip r:embed="rId2"/>
          <a:stretch>
            <a:fillRect/>
          </a:stretch>
        </p:blipFill>
        <p:spPr>
          <a:xfrm>
            <a:off x="1703513" y="1124744"/>
            <a:ext cx="1916193" cy="1728192"/>
          </a:xfrm>
          <a:prstGeom prst="rect">
            <a:avLst/>
          </a:prstGeom>
        </p:spPr>
      </p:pic>
      <p:pic>
        <p:nvPicPr>
          <p:cNvPr id="5" name="Imagen 4"/>
          <p:cNvPicPr>
            <a:picLocks noChangeAspect="1"/>
          </p:cNvPicPr>
          <p:nvPr/>
        </p:nvPicPr>
        <p:blipFill>
          <a:blip r:embed="rId3"/>
          <a:stretch>
            <a:fillRect/>
          </a:stretch>
        </p:blipFill>
        <p:spPr>
          <a:xfrm>
            <a:off x="4643289" y="1196753"/>
            <a:ext cx="1636277" cy="1728193"/>
          </a:xfrm>
          <a:prstGeom prst="rect">
            <a:avLst/>
          </a:prstGeom>
        </p:spPr>
      </p:pic>
      <p:pic>
        <p:nvPicPr>
          <p:cNvPr id="6" name="Imagen 5"/>
          <p:cNvPicPr>
            <a:picLocks noChangeAspect="1"/>
          </p:cNvPicPr>
          <p:nvPr/>
        </p:nvPicPr>
        <p:blipFill>
          <a:blip r:embed="rId4"/>
          <a:stretch>
            <a:fillRect/>
          </a:stretch>
        </p:blipFill>
        <p:spPr>
          <a:xfrm>
            <a:off x="7242992" y="1196753"/>
            <a:ext cx="2568682" cy="1709341"/>
          </a:xfrm>
          <a:prstGeom prst="rect">
            <a:avLst/>
          </a:prstGeom>
        </p:spPr>
      </p:pic>
      <p:sp>
        <p:nvSpPr>
          <p:cNvPr id="11" name="Rectángulo redondeado 10"/>
          <p:cNvSpPr/>
          <p:nvPr/>
        </p:nvSpPr>
        <p:spPr>
          <a:xfrm>
            <a:off x="2927649" y="3179070"/>
            <a:ext cx="5517029" cy="233816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Rasgos de personalidad</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Dominio		     Empuje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1" i="0" u="sng" strike="noStrike" kern="1200" cap="none" spc="0" normalizeH="0" baseline="0" noProof="0" dirty="0">
                <a:ln>
                  <a:noFill/>
                </a:ln>
                <a:solidFill>
                  <a:srgbClr val="000000"/>
                </a:solidFill>
                <a:effectLst/>
                <a:uLnTx/>
                <a:uFillTx/>
                <a:latin typeface="Arial"/>
                <a:ea typeface="+mn-ea"/>
                <a:cs typeface="+mn-cs"/>
              </a:rPr>
              <a:t>Flexibilidad </a:t>
            </a:r>
            <a:r>
              <a:rPr kumimoji="0" lang="es-CL" sz="2000" b="0" i="0" u="none" strike="noStrike" kern="1200" cap="none" spc="0" normalizeH="0" baseline="0" noProof="0" dirty="0">
                <a:ln>
                  <a:noFill/>
                </a:ln>
                <a:solidFill>
                  <a:srgbClr val="000000"/>
                </a:solidFill>
                <a:effectLst/>
                <a:uLnTx/>
                <a:uFillTx/>
                <a:latin typeface="Arial"/>
                <a:ea typeface="+mn-ea"/>
                <a:cs typeface="+mn-cs"/>
              </a:rPr>
              <a:t>  </a:t>
            </a:r>
            <a:r>
              <a:rPr kumimoji="0" lang="es-CL" sz="2000" b="1" i="0" u="none" strike="noStrike" kern="1200" cap="none" spc="0" normalizeH="0" baseline="0" noProof="0" dirty="0">
                <a:ln>
                  <a:noFill/>
                </a:ln>
                <a:solidFill>
                  <a:srgbClr val="FF0000"/>
                </a:solidFill>
                <a:effectLst/>
                <a:uLnTx/>
                <a:uFillTx/>
                <a:latin typeface="Arial"/>
                <a:ea typeface="+mn-ea"/>
                <a:cs typeface="+mn-cs"/>
              </a:rPr>
              <a:t>?</a:t>
            </a:r>
            <a:r>
              <a:rPr kumimoji="0" lang="es-CL" sz="2000" b="0" i="0" u="none" strike="noStrike" kern="1200" cap="none" spc="0" normalizeH="0" baseline="0" noProof="0" dirty="0">
                <a:ln>
                  <a:noFill/>
                </a:ln>
                <a:solidFill>
                  <a:srgbClr val="000000"/>
                </a:solidFill>
                <a:effectLst/>
                <a:uLnTx/>
                <a:uFillTx/>
                <a:latin typeface="Arial"/>
                <a:ea typeface="+mn-ea"/>
                <a:cs typeface="+mn-cs"/>
              </a:rPr>
              <a:t>		     Resiliencia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Sensibilidad		     Coraje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Confianza en sí mismo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7" name="Flecha a la derecha con bandas 6"/>
          <p:cNvSpPr/>
          <p:nvPr/>
        </p:nvSpPr>
        <p:spPr>
          <a:xfrm rot="2869182">
            <a:off x="1907079" y="3104171"/>
            <a:ext cx="978408" cy="484632"/>
          </a:xfrm>
          <a:prstGeom prst="stripedRightArrow">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Estrella de 5 puntas 7"/>
          <p:cNvSpPr/>
          <p:nvPr/>
        </p:nvSpPr>
        <p:spPr>
          <a:xfrm>
            <a:off x="4151784" y="3871712"/>
            <a:ext cx="228576" cy="338336"/>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0000"/>
              </a:solidFill>
              <a:effectLst/>
              <a:uLnTx/>
              <a:uFillTx/>
              <a:latin typeface="Arial"/>
              <a:ea typeface="+mn-ea"/>
              <a:cs typeface="+mn-cs"/>
            </a:endParaRPr>
          </a:p>
        </p:txBody>
      </p:sp>
      <p:pic>
        <p:nvPicPr>
          <p:cNvPr id="9" name="Imagen 8"/>
          <p:cNvPicPr>
            <a:picLocks noChangeAspect="1"/>
          </p:cNvPicPr>
          <p:nvPr/>
        </p:nvPicPr>
        <p:blipFill>
          <a:blip r:embed="rId5"/>
          <a:stretch>
            <a:fillRect/>
          </a:stretch>
        </p:blipFill>
        <p:spPr>
          <a:xfrm>
            <a:off x="7043195" y="4550956"/>
            <a:ext cx="268247" cy="396274"/>
          </a:xfrm>
          <a:prstGeom prst="rect">
            <a:avLst/>
          </a:prstGeom>
        </p:spPr>
      </p:pic>
      <p:pic>
        <p:nvPicPr>
          <p:cNvPr id="10" name="Imagen 9"/>
          <p:cNvPicPr>
            <a:picLocks noChangeAspect="1"/>
          </p:cNvPicPr>
          <p:nvPr/>
        </p:nvPicPr>
        <p:blipFill>
          <a:blip r:embed="rId5"/>
          <a:stretch>
            <a:fillRect/>
          </a:stretch>
        </p:blipFill>
        <p:spPr>
          <a:xfrm>
            <a:off x="7645620" y="4210048"/>
            <a:ext cx="268247" cy="396274"/>
          </a:xfrm>
          <a:prstGeom prst="rect">
            <a:avLst/>
          </a:prstGeom>
        </p:spPr>
      </p:pic>
      <p:pic>
        <p:nvPicPr>
          <p:cNvPr id="12" name="Imagen 11"/>
          <p:cNvPicPr>
            <a:picLocks noChangeAspect="1"/>
          </p:cNvPicPr>
          <p:nvPr/>
        </p:nvPicPr>
        <p:blipFill>
          <a:blip r:embed="rId5"/>
          <a:stretch>
            <a:fillRect/>
          </a:stretch>
        </p:blipFill>
        <p:spPr>
          <a:xfrm>
            <a:off x="7242993" y="3853949"/>
            <a:ext cx="268247" cy="396274"/>
          </a:xfrm>
          <a:prstGeom prst="rect">
            <a:avLst/>
          </a:prstGeom>
        </p:spPr>
      </p:pic>
      <p:pic>
        <p:nvPicPr>
          <p:cNvPr id="13" name="Imagen 12"/>
          <p:cNvPicPr>
            <a:picLocks noChangeAspect="1"/>
          </p:cNvPicPr>
          <p:nvPr/>
        </p:nvPicPr>
        <p:blipFill>
          <a:blip r:embed="rId5"/>
          <a:stretch>
            <a:fillRect/>
          </a:stretch>
        </p:blipFill>
        <p:spPr>
          <a:xfrm>
            <a:off x="5846030" y="4793957"/>
            <a:ext cx="268247" cy="396274"/>
          </a:xfrm>
          <a:prstGeom prst="rect">
            <a:avLst/>
          </a:prstGeom>
        </p:spPr>
      </p:pic>
      <p:pic>
        <p:nvPicPr>
          <p:cNvPr id="14" name="Imagen 13"/>
          <p:cNvPicPr>
            <a:picLocks noChangeAspect="1"/>
          </p:cNvPicPr>
          <p:nvPr/>
        </p:nvPicPr>
        <p:blipFill>
          <a:blip r:embed="rId5"/>
          <a:stretch>
            <a:fillRect/>
          </a:stretch>
        </p:blipFill>
        <p:spPr>
          <a:xfrm>
            <a:off x="4648865" y="4509120"/>
            <a:ext cx="268247" cy="396274"/>
          </a:xfrm>
          <a:prstGeom prst="rect">
            <a:avLst/>
          </a:prstGeom>
        </p:spPr>
      </p:pic>
    </p:spTree>
    <p:extLst>
      <p:ext uri="{BB962C8B-B14F-4D97-AF65-F5344CB8AC3E}">
        <p14:creationId xmlns:p14="http://schemas.microsoft.com/office/powerpoint/2010/main" val="11623086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pic>
        <p:nvPicPr>
          <p:cNvPr id="4" name="Imagen 3"/>
          <p:cNvPicPr>
            <a:picLocks noChangeAspect="1"/>
          </p:cNvPicPr>
          <p:nvPr/>
        </p:nvPicPr>
        <p:blipFill>
          <a:blip r:embed="rId2"/>
          <a:stretch>
            <a:fillRect/>
          </a:stretch>
        </p:blipFill>
        <p:spPr>
          <a:xfrm>
            <a:off x="1703513" y="1124744"/>
            <a:ext cx="1916193" cy="1728192"/>
          </a:xfrm>
          <a:prstGeom prst="rect">
            <a:avLst/>
          </a:prstGeom>
        </p:spPr>
      </p:pic>
      <p:pic>
        <p:nvPicPr>
          <p:cNvPr id="5" name="Imagen 4"/>
          <p:cNvPicPr>
            <a:picLocks noChangeAspect="1"/>
          </p:cNvPicPr>
          <p:nvPr/>
        </p:nvPicPr>
        <p:blipFill>
          <a:blip r:embed="rId3"/>
          <a:stretch>
            <a:fillRect/>
          </a:stretch>
        </p:blipFill>
        <p:spPr>
          <a:xfrm>
            <a:off x="4643289" y="1196753"/>
            <a:ext cx="1636277" cy="1728193"/>
          </a:xfrm>
          <a:prstGeom prst="rect">
            <a:avLst/>
          </a:prstGeom>
        </p:spPr>
      </p:pic>
      <p:pic>
        <p:nvPicPr>
          <p:cNvPr id="6" name="Imagen 5"/>
          <p:cNvPicPr>
            <a:picLocks noChangeAspect="1"/>
          </p:cNvPicPr>
          <p:nvPr/>
        </p:nvPicPr>
        <p:blipFill>
          <a:blip r:embed="rId4"/>
          <a:stretch>
            <a:fillRect/>
          </a:stretch>
        </p:blipFill>
        <p:spPr>
          <a:xfrm>
            <a:off x="7242992" y="1196753"/>
            <a:ext cx="2568682" cy="1709341"/>
          </a:xfrm>
          <a:prstGeom prst="rect">
            <a:avLst/>
          </a:prstGeom>
        </p:spPr>
      </p:pic>
      <p:sp>
        <p:nvSpPr>
          <p:cNvPr id="11" name="Rectángulo redondeado 10"/>
          <p:cNvSpPr/>
          <p:nvPr/>
        </p:nvSpPr>
        <p:spPr>
          <a:xfrm>
            <a:off x="2927649" y="3179070"/>
            <a:ext cx="5517029" cy="233816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Rasgos de personalidad</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Dominio		     Empuje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Flexibilidad   		     Resiliencia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Sensibilidad		     Coraje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Confianza en sí mismo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7" name="Flecha a la derecha con bandas 6"/>
          <p:cNvSpPr/>
          <p:nvPr/>
        </p:nvSpPr>
        <p:spPr>
          <a:xfrm rot="5400000">
            <a:off x="4972222" y="2495621"/>
            <a:ext cx="978408" cy="484632"/>
          </a:xfrm>
          <a:prstGeom prst="stripedRightArrow">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Estrella de 5 puntas 7"/>
          <p:cNvSpPr/>
          <p:nvPr/>
        </p:nvSpPr>
        <p:spPr>
          <a:xfrm>
            <a:off x="4151784" y="3871712"/>
            <a:ext cx="228576" cy="338336"/>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0000"/>
              </a:solidFill>
              <a:effectLst/>
              <a:uLnTx/>
              <a:uFillTx/>
              <a:latin typeface="Arial"/>
              <a:ea typeface="+mn-ea"/>
              <a:cs typeface="+mn-cs"/>
            </a:endParaRPr>
          </a:p>
        </p:txBody>
      </p:sp>
      <p:pic>
        <p:nvPicPr>
          <p:cNvPr id="9" name="Imagen 8"/>
          <p:cNvPicPr>
            <a:picLocks noChangeAspect="1"/>
          </p:cNvPicPr>
          <p:nvPr/>
        </p:nvPicPr>
        <p:blipFill>
          <a:blip r:embed="rId5"/>
          <a:stretch>
            <a:fillRect/>
          </a:stretch>
        </p:blipFill>
        <p:spPr>
          <a:xfrm>
            <a:off x="7043195" y="4550956"/>
            <a:ext cx="268247" cy="396274"/>
          </a:xfrm>
          <a:prstGeom prst="rect">
            <a:avLst/>
          </a:prstGeom>
        </p:spPr>
      </p:pic>
      <p:pic>
        <p:nvPicPr>
          <p:cNvPr id="12" name="Imagen 11"/>
          <p:cNvPicPr>
            <a:picLocks noChangeAspect="1"/>
          </p:cNvPicPr>
          <p:nvPr/>
        </p:nvPicPr>
        <p:blipFill>
          <a:blip r:embed="rId5"/>
          <a:stretch>
            <a:fillRect/>
          </a:stretch>
        </p:blipFill>
        <p:spPr>
          <a:xfrm>
            <a:off x="7242993" y="3853949"/>
            <a:ext cx="268247" cy="396274"/>
          </a:xfrm>
          <a:prstGeom prst="rect">
            <a:avLst/>
          </a:prstGeom>
        </p:spPr>
      </p:pic>
      <p:pic>
        <p:nvPicPr>
          <p:cNvPr id="13" name="Imagen 12"/>
          <p:cNvPicPr>
            <a:picLocks noChangeAspect="1"/>
          </p:cNvPicPr>
          <p:nvPr/>
        </p:nvPicPr>
        <p:blipFill>
          <a:blip r:embed="rId5"/>
          <a:stretch>
            <a:fillRect/>
          </a:stretch>
        </p:blipFill>
        <p:spPr>
          <a:xfrm>
            <a:off x="5846030" y="4793957"/>
            <a:ext cx="268247" cy="396274"/>
          </a:xfrm>
          <a:prstGeom prst="rect">
            <a:avLst/>
          </a:prstGeom>
        </p:spPr>
      </p:pic>
      <p:pic>
        <p:nvPicPr>
          <p:cNvPr id="14" name="Imagen 13"/>
          <p:cNvPicPr>
            <a:picLocks noChangeAspect="1"/>
          </p:cNvPicPr>
          <p:nvPr/>
        </p:nvPicPr>
        <p:blipFill>
          <a:blip r:embed="rId5"/>
          <a:stretch>
            <a:fillRect/>
          </a:stretch>
        </p:blipFill>
        <p:spPr>
          <a:xfrm>
            <a:off x="4648865" y="4509120"/>
            <a:ext cx="268247" cy="396274"/>
          </a:xfrm>
          <a:prstGeom prst="rect">
            <a:avLst/>
          </a:prstGeom>
        </p:spPr>
      </p:pic>
    </p:spTree>
    <p:extLst>
      <p:ext uri="{BB962C8B-B14F-4D97-AF65-F5344CB8AC3E}">
        <p14:creationId xmlns:p14="http://schemas.microsoft.com/office/powerpoint/2010/main" val="57545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pic>
        <p:nvPicPr>
          <p:cNvPr id="4" name="Imagen 3"/>
          <p:cNvPicPr>
            <a:picLocks noChangeAspect="1"/>
          </p:cNvPicPr>
          <p:nvPr/>
        </p:nvPicPr>
        <p:blipFill>
          <a:blip r:embed="rId2"/>
          <a:stretch>
            <a:fillRect/>
          </a:stretch>
        </p:blipFill>
        <p:spPr>
          <a:xfrm>
            <a:off x="1703513" y="1124744"/>
            <a:ext cx="1916193" cy="1728192"/>
          </a:xfrm>
          <a:prstGeom prst="rect">
            <a:avLst/>
          </a:prstGeom>
        </p:spPr>
      </p:pic>
      <p:pic>
        <p:nvPicPr>
          <p:cNvPr id="5" name="Imagen 4"/>
          <p:cNvPicPr>
            <a:picLocks noChangeAspect="1"/>
          </p:cNvPicPr>
          <p:nvPr/>
        </p:nvPicPr>
        <p:blipFill>
          <a:blip r:embed="rId3"/>
          <a:stretch>
            <a:fillRect/>
          </a:stretch>
        </p:blipFill>
        <p:spPr>
          <a:xfrm>
            <a:off x="4643289" y="1196753"/>
            <a:ext cx="1636277" cy="1728193"/>
          </a:xfrm>
          <a:prstGeom prst="rect">
            <a:avLst/>
          </a:prstGeom>
        </p:spPr>
      </p:pic>
      <p:pic>
        <p:nvPicPr>
          <p:cNvPr id="6" name="Imagen 5"/>
          <p:cNvPicPr>
            <a:picLocks noChangeAspect="1"/>
          </p:cNvPicPr>
          <p:nvPr/>
        </p:nvPicPr>
        <p:blipFill>
          <a:blip r:embed="rId4"/>
          <a:stretch>
            <a:fillRect/>
          </a:stretch>
        </p:blipFill>
        <p:spPr>
          <a:xfrm>
            <a:off x="7242992" y="1196753"/>
            <a:ext cx="2568682" cy="1709341"/>
          </a:xfrm>
          <a:prstGeom prst="rect">
            <a:avLst/>
          </a:prstGeom>
        </p:spPr>
      </p:pic>
      <p:sp>
        <p:nvSpPr>
          <p:cNvPr id="11" name="Rectángulo redondeado 10"/>
          <p:cNvSpPr/>
          <p:nvPr/>
        </p:nvSpPr>
        <p:spPr>
          <a:xfrm>
            <a:off x="2927649" y="3179070"/>
            <a:ext cx="5517029" cy="233816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Rasgos de personalidad</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Dominio		     Empuje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Flexibilidad   		     Resiliencia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Sensibilidad		     Coraje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a:ea typeface="+mn-ea"/>
                <a:cs typeface="+mn-cs"/>
              </a:rPr>
              <a:t>Confianza en sí mismo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7" name="Flecha a la derecha con bandas 6"/>
          <p:cNvSpPr/>
          <p:nvPr/>
        </p:nvSpPr>
        <p:spPr>
          <a:xfrm rot="7408271">
            <a:off x="7955473" y="2663777"/>
            <a:ext cx="978408" cy="484632"/>
          </a:xfrm>
          <a:prstGeom prst="stripedRightArrow">
            <a:avLst/>
          </a:prstGeom>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Rectángulo 2"/>
          <p:cNvSpPr/>
          <p:nvPr/>
        </p:nvSpPr>
        <p:spPr>
          <a:xfrm>
            <a:off x="5157497" y="3645024"/>
            <a:ext cx="607859" cy="923330"/>
          </a:xfrm>
          <a:prstGeom prst="rect">
            <a:avLst/>
          </a:prstGeom>
          <a:noFill/>
        </p:spPr>
        <p:txBody>
          <a:bodyPr wrap="none" lIns="91440" tIns="45720" rIns="91440" bIns="4572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5400" b="1" i="0" u="none" strike="noStrike" kern="1200" cap="none" spc="0" normalizeH="0" baseline="0" noProof="0" dirty="0">
                <a:ln w="22225">
                  <a:solidFill>
                    <a:srgbClr val="FF0000"/>
                  </a:solidFill>
                  <a:prstDash val="solid"/>
                </a:ln>
                <a:solidFill>
                  <a:srgbClr val="FF0000"/>
                </a:solidFill>
                <a:effectLst/>
                <a:uLnTx/>
                <a:uFillTx/>
                <a:latin typeface="Arial" panose="020B0604020202020204" pitchFamily="34" charset="0"/>
                <a:ea typeface="+mn-ea"/>
                <a:cs typeface="+mn-cs"/>
              </a:rPr>
              <a:t>?</a:t>
            </a:r>
          </a:p>
        </p:txBody>
      </p:sp>
    </p:spTree>
    <p:extLst>
      <p:ext uri="{BB962C8B-B14F-4D97-AF65-F5344CB8AC3E}">
        <p14:creationId xmlns:p14="http://schemas.microsoft.com/office/powerpoint/2010/main" val="23719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sp>
        <p:nvSpPr>
          <p:cNvPr id="11" name="Rectángulo redondeado 10"/>
          <p:cNvSpPr/>
          <p:nvPr/>
        </p:nvSpPr>
        <p:spPr>
          <a:xfrm>
            <a:off x="1847528" y="1196753"/>
            <a:ext cx="8363272" cy="2338163"/>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Reflexión</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El carácter de un marino se forja en base a una rigurosa disciplina, siendo este </a:t>
            </a:r>
            <a:r>
              <a:rPr kumimoji="0" lang="es-CL" sz="2400" b="1" i="0" u="sng" strike="noStrike" kern="1200" cap="none" spc="0" normalizeH="0" baseline="0" noProof="0" dirty="0">
                <a:ln>
                  <a:noFill/>
                </a:ln>
                <a:solidFill>
                  <a:srgbClr val="000000"/>
                </a:solidFill>
                <a:effectLst/>
                <a:uLnTx/>
                <a:uFillTx/>
                <a:latin typeface="Arial"/>
                <a:ea typeface="+mn-ea"/>
                <a:cs typeface="+mn-cs"/>
              </a:rPr>
              <a:t>el fundamento principal del régimen militar.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8" name="Imagen 7"/>
          <p:cNvPicPr>
            <a:picLocks noChangeAspect="1"/>
          </p:cNvPicPr>
          <p:nvPr/>
        </p:nvPicPr>
        <p:blipFill>
          <a:blip r:embed="rId2"/>
          <a:stretch>
            <a:fillRect/>
          </a:stretch>
        </p:blipFill>
        <p:spPr>
          <a:xfrm>
            <a:off x="4007769" y="3839157"/>
            <a:ext cx="3721385" cy="2361155"/>
          </a:xfrm>
          <a:prstGeom prst="rect">
            <a:avLst/>
          </a:prstGeom>
        </p:spPr>
      </p:pic>
    </p:spTree>
    <p:extLst>
      <p:ext uri="{BB962C8B-B14F-4D97-AF65-F5344CB8AC3E}">
        <p14:creationId xmlns:p14="http://schemas.microsoft.com/office/powerpoint/2010/main" val="16848435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81200" y="274638"/>
            <a:ext cx="8229600" cy="634082"/>
          </a:xfrm>
        </p:spPr>
        <p:txBody>
          <a:bodyPr/>
          <a:lstStyle/>
          <a:p>
            <a:r>
              <a:rPr lang="es-CL" altLang="es-CL" dirty="0"/>
              <a:t>El carácter</a:t>
            </a:r>
          </a:p>
        </p:txBody>
      </p:sp>
      <p:sp>
        <p:nvSpPr>
          <p:cNvPr id="11" name="Rectángulo redondeado 10"/>
          <p:cNvSpPr/>
          <p:nvPr/>
        </p:nvSpPr>
        <p:spPr>
          <a:xfrm>
            <a:off x="1847528" y="1066727"/>
            <a:ext cx="8363272" cy="2468189"/>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Reflexión</a:t>
            </a: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a:ea typeface="+mn-ea"/>
                <a:cs typeface="+mn-cs"/>
              </a:rPr>
              <a:t>Un Oficial al mandar en combate debe ser capaz de controlarse, de motivar, guiar, de levantarse ante la adversidad, saber escuchar, ser empático y atreverse a tomar decisiones.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 name="Imagen 2"/>
          <p:cNvPicPr>
            <a:picLocks noChangeAspect="1"/>
          </p:cNvPicPr>
          <p:nvPr/>
        </p:nvPicPr>
        <p:blipFill>
          <a:blip r:embed="rId2"/>
          <a:stretch>
            <a:fillRect/>
          </a:stretch>
        </p:blipFill>
        <p:spPr>
          <a:xfrm>
            <a:off x="4223793" y="3692921"/>
            <a:ext cx="3177703" cy="2380210"/>
          </a:xfrm>
          <a:prstGeom prst="rect">
            <a:avLst/>
          </a:prstGeom>
        </p:spPr>
      </p:pic>
    </p:spTree>
    <p:extLst>
      <p:ext uri="{BB962C8B-B14F-4D97-AF65-F5344CB8AC3E}">
        <p14:creationId xmlns:p14="http://schemas.microsoft.com/office/powerpoint/2010/main" val="9143559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a:off x="3193855" y="464024"/>
            <a:ext cx="6120881" cy="5638475"/>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Rasgos de personalidad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Dominio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Flexibilidad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Sensibilidad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Empuje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Confianza en sí mismo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Resiliencia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Coraje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srgbClr val="FF0000"/>
                </a:solidFill>
                <a:effectLst/>
                <a:uLnTx/>
                <a:uFillTx/>
                <a:latin typeface="Calibri" panose="020F0502020204030204"/>
                <a:ea typeface="+mn-ea"/>
                <a:cs typeface="+mn-cs"/>
              </a:rPr>
              <a:t>Inteligencia emocional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CuadroTexto 1">
            <a:extLst>
              <a:ext uri="{FF2B5EF4-FFF2-40B4-BE49-F238E27FC236}">
                <a16:creationId xmlns:a16="http://schemas.microsoft.com/office/drawing/2014/main" id="{35626BC6-2975-49A8-B1AC-F5645AED0B70}"/>
              </a:ext>
            </a:extLst>
          </p:cNvPr>
          <p:cNvSpPr txBox="1"/>
          <p:nvPr/>
        </p:nvSpPr>
        <p:spPr>
          <a:xfrm>
            <a:off x="6811618" y="1528935"/>
            <a:ext cx="2199860" cy="1631216"/>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2000" b="1" i="0" u="none" strike="noStrike" kern="1200" cap="none" spc="0" normalizeH="0" baseline="0" noProof="0" dirty="0">
                <a:ln>
                  <a:noFill/>
                </a:ln>
                <a:solidFill>
                  <a:prstClr val="black"/>
                </a:solidFill>
                <a:effectLst/>
                <a:uLnTx/>
                <a:uFillTx/>
                <a:latin typeface="Calibri" panose="020F0502020204030204"/>
                <a:ea typeface="+mn-ea"/>
                <a:cs typeface="+mn-cs"/>
              </a:rPr>
              <a:t>Sin considerar la IE, cuál cree usted que es el rasgo de personalidad más importante. </a:t>
            </a:r>
            <a:endParaRPr kumimoji="0" lang="es-CL"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6683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2207568" y="116632"/>
            <a:ext cx="7632848" cy="129614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4098" name="Rectangle 2"/>
          <p:cNvSpPr>
            <a:spLocks noGrp="1" noChangeArrowheads="1"/>
          </p:cNvSpPr>
          <p:nvPr>
            <p:ph type="title"/>
          </p:nvPr>
        </p:nvSpPr>
        <p:spPr>
          <a:xfrm>
            <a:off x="1909192" y="238336"/>
            <a:ext cx="8229600" cy="1143000"/>
          </a:xfrm>
        </p:spPr>
        <p:txBody>
          <a:bodyPr/>
          <a:lstStyle/>
          <a:p>
            <a:r>
              <a:rPr lang="es-CL" altLang="es-CL" sz="4000" dirty="0"/>
              <a:t>La Inteligencia emocional.</a:t>
            </a:r>
            <a:br>
              <a:rPr lang="es-CL" altLang="es-CL" sz="4000" dirty="0"/>
            </a:br>
            <a:r>
              <a:rPr lang="es-CL" altLang="es-CL" sz="4000" dirty="0"/>
              <a:t>El octavo rasgo de personalidad</a:t>
            </a:r>
          </a:p>
        </p:txBody>
      </p:sp>
      <p:sp>
        <p:nvSpPr>
          <p:cNvPr id="4099" name="Rectangle 3"/>
          <p:cNvSpPr>
            <a:spLocks noGrp="1" noChangeArrowheads="1"/>
          </p:cNvSpPr>
          <p:nvPr>
            <p:ph type="body" idx="1"/>
          </p:nvPr>
        </p:nvSpPr>
        <p:spPr>
          <a:xfrm>
            <a:off x="641445" y="1711350"/>
            <a:ext cx="10754435" cy="4525963"/>
          </a:xfrm>
          <a:pattFill prst="pct90">
            <a:fgClr>
              <a:srgbClr val="66CCFF"/>
            </a:fgClr>
            <a:bgClr>
              <a:schemeClr val="bg1"/>
            </a:bgClr>
          </a:patt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marL="0" indent="0">
              <a:buNone/>
            </a:pPr>
            <a:r>
              <a:rPr lang="es-CL" altLang="es-CL" dirty="0"/>
              <a:t>Existe en la mente humana la razón (lógica) y la emoción (corazón).</a:t>
            </a:r>
          </a:p>
          <a:p>
            <a:pPr marL="0" indent="0">
              <a:buNone/>
            </a:pPr>
            <a:endParaRPr lang="es-CL" altLang="es-CL" dirty="0"/>
          </a:p>
          <a:p>
            <a:pPr marL="0" indent="0">
              <a:buNone/>
            </a:pPr>
            <a:r>
              <a:rPr lang="es-CL" altLang="es-CL" sz="2800" dirty="0"/>
              <a:t>Razón         Planifica, evalúa, diseña (racionalmente).</a:t>
            </a:r>
          </a:p>
          <a:p>
            <a:pPr marL="0" indent="0">
              <a:buNone/>
            </a:pPr>
            <a:r>
              <a:rPr lang="es-CL" altLang="es-CL" dirty="0"/>
              <a:t>Ligado al coeficiente intelectual</a:t>
            </a:r>
          </a:p>
          <a:p>
            <a:pPr marL="0" indent="0">
              <a:buNone/>
            </a:pPr>
            <a:endParaRPr lang="es-CL" altLang="es-CL" dirty="0"/>
          </a:p>
          <a:p>
            <a:pPr marL="0" indent="0">
              <a:buNone/>
            </a:pPr>
            <a:r>
              <a:rPr lang="es-CL" altLang="es-CL" sz="2800" dirty="0"/>
              <a:t>Emoción           Relaciones humanas, empatía (intuición). </a:t>
            </a:r>
          </a:p>
          <a:p>
            <a:pPr marL="0" indent="0">
              <a:buNone/>
            </a:pPr>
            <a:r>
              <a:rPr lang="es-CL" altLang="es-CL" dirty="0"/>
              <a:t>Ligado a la inteligencia emocional</a:t>
            </a:r>
          </a:p>
        </p:txBody>
      </p:sp>
      <p:sp>
        <p:nvSpPr>
          <p:cNvPr id="4100" name="Line 4"/>
          <p:cNvSpPr>
            <a:spLocks noChangeShapeType="1"/>
          </p:cNvSpPr>
          <p:nvPr/>
        </p:nvSpPr>
        <p:spPr bwMode="auto">
          <a:xfrm>
            <a:off x="1847528" y="3645024"/>
            <a:ext cx="72008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5" name="Line 9"/>
          <p:cNvSpPr>
            <a:spLocks noChangeShapeType="1"/>
          </p:cNvSpPr>
          <p:nvPr/>
        </p:nvSpPr>
        <p:spPr bwMode="auto">
          <a:xfrm>
            <a:off x="2207568" y="5312002"/>
            <a:ext cx="792088"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211469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2207568" y="260648"/>
            <a:ext cx="7632848" cy="115212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6146" name="Rectangle 2"/>
          <p:cNvSpPr>
            <a:spLocks noGrp="1" noChangeArrowheads="1"/>
          </p:cNvSpPr>
          <p:nvPr>
            <p:ph type="title"/>
          </p:nvPr>
        </p:nvSpPr>
        <p:spPr/>
        <p:txBody>
          <a:bodyPr/>
          <a:lstStyle/>
          <a:p>
            <a:r>
              <a:rPr lang="es-CL" altLang="es-CL" dirty="0"/>
              <a:t>La Inteligencia emocional</a:t>
            </a:r>
          </a:p>
        </p:txBody>
      </p:sp>
      <p:sp>
        <p:nvSpPr>
          <p:cNvPr id="6147" name="Rectangle 3"/>
          <p:cNvSpPr>
            <a:spLocks noGrp="1" noChangeArrowheads="1"/>
          </p:cNvSpPr>
          <p:nvPr>
            <p:ph type="body" idx="1"/>
          </p:nvPr>
        </p:nvSpPr>
        <p:spPr>
          <a:xfrm>
            <a:off x="609601" y="1514901"/>
            <a:ext cx="10622506" cy="5288507"/>
          </a:xfrm>
          <a:solidFill>
            <a:schemeClr val="bg1">
              <a:lumMod val="85000"/>
            </a:schemeClr>
          </a:solidFill>
        </p:spPr>
        <p:txBody>
          <a:bodyPr/>
          <a:lstStyle/>
          <a:p>
            <a:pPr marL="0" indent="0" algn="just">
              <a:lnSpc>
                <a:spcPct val="150000"/>
              </a:lnSpc>
              <a:buNone/>
            </a:pPr>
            <a:r>
              <a:rPr lang="es-CL" altLang="es-CL" dirty="0"/>
              <a:t>Capacidades, habilidades y competencias que influyen para enfrentar exigencias, presiones y para trabajar con la gente.</a:t>
            </a:r>
          </a:p>
          <a:p>
            <a:pPr marL="0" indent="0" algn="just">
              <a:lnSpc>
                <a:spcPct val="150000"/>
              </a:lnSpc>
              <a:buNone/>
            </a:pPr>
            <a:r>
              <a:rPr lang="es-CL" altLang="es-CL" i="1" dirty="0"/>
              <a:t>“Habilidad para percibir, imaginar y comprender las emociones, usando esta información para la toma de decisiones”.</a:t>
            </a:r>
          </a:p>
          <a:p>
            <a:pPr marL="0" indent="0" algn="r">
              <a:lnSpc>
                <a:spcPct val="150000"/>
              </a:lnSpc>
              <a:buNone/>
            </a:pPr>
            <a:r>
              <a:rPr lang="es-CL" altLang="es-CL" i="1" dirty="0"/>
              <a:t>Mayer y </a:t>
            </a:r>
            <a:r>
              <a:rPr lang="es-CL" altLang="es-CL" i="1" dirty="0" err="1"/>
              <a:t>Salovey</a:t>
            </a:r>
            <a:endParaRPr lang="es-CL" altLang="es-CL" i="1" dirty="0"/>
          </a:p>
          <a:p>
            <a:pPr marL="0" indent="0" algn="just">
              <a:lnSpc>
                <a:spcPct val="150000"/>
              </a:lnSpc>
              <a:buNone/>
            </a:pPr>
            <a:endParaRPr lang="es-CL" altLang="es-CL" i="1" dirty="0"/>
          </a:p>
          <a:p>
            <a:pPr marL="0" indent="0" algn="just">
              <a:lnSpc>
                <a:spcPct val="150000"/>
              </a:lnSpc>
              <a:buNone/>
            </a:pPr>
            <a:endParaRPr lang="es-CL" altLang="es-CL" i="1" dirty="0"/>
          </a:p>
          <a:p>
            <a:pPr marL="0" indent="0"/>
            <a:endParaRPr lang="es-CL" altLang="es-CL" dirty="0"/>
          </a:p>
        </p:txBody>
      </p:sp>
    </p:spTree>
    <p:extLst>
      <p:ext uri="{BB962C8B-B14F-4D97-AF65-F5344CB8AC3E}">
        <p14:creationId xmlns:p14="http://schemas.microsoft.com/office/powerpoint/2010/main" val="29626339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2207568" y="260648"/>
            <a:ext cx="7632848" cy="115212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6146" name="Rectangle 2"/>
          <p:cNvSpPr>
            <a:spLocks noGrp="1" noChangeArrowheads="1"/>
          </p:cNvSpPr>
          <p:nvPr>
            <p:ph type="title"/>
          </p:nvPr>
        </p:nvSpPr>
        <p:spPr/>
        <p:txBody>
          <a:bodyPr/>
          <a:lstStyle/>
          <a:p>
            <a:r>
              <a:rPr lang="es-CL" altLang="es-CL" dirty="0"/>
              <a:t>La Inteligencia emocional</a:t>
            </a:r>
          </a:p>
        </p:txBody>
      </p:sp>
      <p:sp>
        <p:nvSpPr>
          <p:cNvPr id="6147" name="Rectangle 3"/>
          <p:cNvSpPr>
            <a:spLocks noGrp="1" noChangeArrowheads="1"/>
          </p:cNvSpPr>
          <p:nvPr>
            <p:ph type="body" idx="1"/>
          </p:nvPr>
        </p:nvSpPr>
        <p:spPr>
          <a:xfrm>
            <a:off x="204715" y="2216151"/>
            <a:ext cx="11627893" cy="4525963"/>
          </a:xfrm>
        </p:spPr>
        <p:txBody>
          <a:bodyPr/>
          <a:lstStyle/>
          <a:p>
            <a:pPr marL="0" indent="0">
              <a:lnSpc>
                <a:spcPct val="150000"/>
              </a:lnSpc>
            </a:pPr>
            <a:r>
              <a:rPr lang="es-CL" altLang="es-CL" dirty="0"/>
              <a:t> </a:t>
            </a:r>
            <a:r>
              <a:rPr lang="es-CL" altLang="es-CL" sz="2800" dirty="0"/>
              <a:t>Conocer las propias emociones. Advertir los propios sentimientos.</a:t>
            </a:r>
          </a:p>
          <a:p>
            <a:pPr marL="0" indent="0">
              <a:lnSpc>
                <a:spcPct val="150000"/>
              </a:lnSpc>
            </a:pPr>
            <a:r>
              <a:rPr lang="es-CL" altLang="es-CL" sz="2800" dirty="0"/>
              <a:t> Manejar las emociones. Imaginar las emociones de los demás.</a:t>
            </a:r>
          </a:p>
          <a:p>
            <a:pPr marL="0" indent="0">
              <a:lnSpc>
                <a:spcPct val="150000"/>
              </a:lnSpc>
            </a:pPr>
            <a:r>
              <a:rPr lang="es-CL" altLang="es-CL" sz="2800" dirty="0"/>
              <a:t> La propia motivación. Creer que la gente tiene motivación.</a:t>
            </a:r>
          </a:p>
          <a:p>
            <a:pPr marL="0" indent="0">
              <a:lnSpc>
                <a:spcPct val="150000"/>
              </a:lnSpc>
            </a:pPr>
            <a:r>
              <a:rPr lang="es-CL" altLang="es-CL" sz="2800" dirty="0"/>
              <a:t> La empatía. Ponerse en la posición del otro.</a:t>
            </a:r>
          </a:p>
          <a:p>
            <a:pPr marL="0" indent="0">
              <a:lnSpc>
                <a:spcPct val="150000"/>
              </a:lnSpc>
            </a:pPr>
            <a:r>
              <a:rPr lang="es-CL" altLang="es-CL" sz="2800" dirty="0"/>
              <a:t> Manejar las relaciones. Serenarse y mantener la compostura.</a:t>
            </a:r>
          </a:p>
          <a:p>
            <a:pPr marL="0" indent="0"/>
            <a:endParaRPr lang="es-CL" altLang="es-CL" dirty="0"/>
          </a:p>
        </p:txBody>
      </p:sp>
      <p:sp>
        <p:nvSpPr>
          <p:cNvPr id="6150" name="Rectangle 6"/>
          <p:cNvSpPr>
            <a:spLocks noChangeArrowheads="1"/>
          </p:cNvSpPr>
          <p:nvPr/>
        </p:nvSpPr>
        <p:spPr bwMode="auto">
          <a:xfrm>
            <a:off x="1992313" y="134937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tx2"/>
                </a:solidFill>
                <a:latin typeface="Arial" panose="020B0604020202020204" pitchFamily="34" charset="0"/>
              </a:defRPr>
            </a:lvl1pPr>
            <a:lvl2pPr algn="ctr">
              <a:defRPr sz="4400">
                <a:solidFill>
                  <a:schemeClr val="tx2"/>
                </a:solidFill>
                <a:latin typeface="Arial" panose="020B0604020202020204" pitchFamily="34" charset="0"/>
              </a:defRPr>
            </a:lvl2pPr>
            <a:lvl3pPr algn="ctr">
              <a:defRPr sz="4400">
                <a:solidFill>
                  <a:schemeClr val="tx2"/>
                </a:solidFill>
                <a:latin typeface="Arial" panose="020B0604020202020204" pitchFamily="34" charset="0"/>
              </a:defRPr>
            </a:lvl3pPr>
            <a:lvl4pPr algn="ctr">
              <a:defRPr sz="4400">
                <a:solidFill>
                  <a:schemeClr val="tx2"/>
                </a:solidFill>
                <a:latin typeface="Arial" panose="020B0604020202020204" pitchFamily="34" charset="0"/>
              </a:defRPr>
            </a:lvl4pPr>
            <a:lvl5pPr algn="ctr">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36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Hay cinco componentes</a:t>
            </a:r>
          </a:p>
        </p:txBody>
      </p:sp>
    </p:spTree>
    <p:extLst>
      <p:ext uri="{BB962C8B-B14F-4D97-AF65-F5344CB8AC3E}">
        <p14:creationId xmlns:p14="http://schemas.microsoft.com/office/powerpoint/2010/main" val="26391899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s://upload.wikimedia.org/wikipedia/commons/thumb/2/22/Tomadevaldivia.JPG/300px-Tomadevaldiv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0" y="4508501"/>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http://www.mardechile.cl/wordpress/wp-content/themes/twentyten/images/stories//noticias/toma_corral_valdivia_baj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3" y="2781300"/>
            <a:ext cx="252412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https://upload.wikimedia.org/wikipedia/commons/thumb/1/13/Thomas_Cochrane,_10th_Earl_of_Dundonald.jpg/200px-Thomas_Cochrane,_10th_Earl_of_Dundonal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3" y="333375"/>
            <a:ext cx="1905000" cy="2419350"/>
          </a:xfrm>
          <a:prstGeom prst="rect">
            <a:avLst/>
          </a:prstGeom>
          <a:noFill/>
          <a:extLst>
            <a:ext uri="{909E8E84-426E-40DD-AFC4-6F175D3DCCD1}">
              <a14:hiddenFill xmlns:a14="http://schemas.microsoft.com/office/drawing/2010/main">
                <a:solidFill>
                  <a:srgbClr val="FFFFFF"/>
                </a:solidFill>
              </a14:hiddenFill>
            </a:ext>
          </a:extLst>
        </p:spPr>
      </p:pic>
      <p:sp>
        <p:nvSpPr>
          <p:cNvPr id="2058" name="Text Box 10"/>
          <p:cNvSpPr txBox="1">
            <a:spLocks noChangeArrowheads="1"/>
          </p:cNvSpPr>
          <p:nvPr/>
        </p:nvSpPr>
        <p:spPr bwMode="auto">
          <a:xfrm>
            <a:off x="4295800" y="116633"/>
            <a:ext cx="554461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altLang="es-CL"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La toma de Corral y Valdivia</a:t>
            </a:r>
          </a:p>
        </p:txBody>
      </p:sp>
      <p:sp>
        <p:nvSpPr>
          <p:cNvPr id="2059" name="Text Box 11"/>
          <p:cNvSpPr txBox="1">
            <a:spLocks noChangeArrowheads="1"/>
          </p:cNvSpPr>
          <p:nvPr/>
        </p:nvSpPr>
        <p:spPr bwMode="auto">
          <a:xfrm>
            <a:off x="4223792" y="765176"/>
            <a:ext cx="6843540" cy="6924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Valdivia era una base logística española inexpugnable.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300 chilenos contra 1800 españoles. Racionamiento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lógico indicaba que era imposible atacar y vencer.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 un ataque sobre el punto que menos se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espera es casi siempre coronado con el éxito…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Emoción, manejar las propias y manejar las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de los españoles.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El cómo, en base a la intuición.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Si Cochrane hubiese analizado el campo</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táctico bajo una perspectiva de la lógica,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no habría atacado.</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763288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631505" y="476672"/>
            <a:ext cx="4176709" cy="5477346"/>
          </a:xfrm>
          <a:prstGeom prst="rect">
            <a:avLst/>
          </a:prstGeom>
        </p:spPr>
      </p:pic>
      <p:sp>
        <p:nvSpPr>
          <p:cNvPr id="3" name="CuadroTexto 2"/>
          <p:cNvSpPr txBox="1"/>
          <p:nvPr/>
        </p:nvSpPr>
        <p:spPr>
          <a:xfrm>
            <a:off x="6168009" y="332656"/>
            <a:ext cx="4379725" cy="341632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Almirante Cochrane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Cómo se ganó el liderazgo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Básicamente con ejemplo,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conocimiento</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 </a:t>
            </a:r>
            <a:r>
              <a:rPr kumimoji="0" lang="es-CL" sz="24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inteligencia emocional</a:t>
            </a: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6" name="CuadroTexto 5"/>
          <p:cNvSpPr txBox="1"/>
          <p:nvPr/>
        </p:nvSpPr>
        <p:spPr>
          <a:xfrm>
            <a:off x="6023993" y="3356992"/>
            <a:ext cx="4392488" cy="3447098"/>
          </a:xfrm>
          <a:prstGeom prst="rect">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La propia motivación: Creía en sus capacidades.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Empatía: Cuestionó los fuertes castigos y se preocupó de su gente.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0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Sabía manejar las emociones de su gente con excelentes discursos. En el Callao pidió voluntarios y todos salieron al frente.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80308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a:t>La Inteligencia emocional</a:t>
            </a:r>
          </a:p>
        </p:txBody>
      </p:sp>
      <p:sp>
        <p:nvSpPr>
          <p:cNvPr id="7171" name="Rectangle 3"/>
          <p:cNvSpPr>
            <a:spLocks noGrp="1" noChangeArrowheads="1"/>
          </p:cNvSpPr>
          <p:nvPr>
            <p:ph type="body" idx="1"/>
          </p:nvPr>
        </p:nvSpPr>
        <p:spPr>
          <a:xfrm>
            <a:off x="1970856" y="2051720"/>
            <a:ext cx="8229600" cy="3666692"/>
          </a:xfrm>
          <a:solidFill>
            <a:srgbClr val="EBE79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lgn="just"/>
            <a:r>
              <a:rPr lang="es-CL" altLang="es-CL" sz="2400" dirty="0"/>
              <a:t>El líder debe ser capaz de gestionar la emoción, propia y de su gente.</a:t>
            </a:r>
          </a:p>
          <a:p>
            <a:pPr algn="just"/>
            <a:r>
              <a:rPr lang="es-CL" altLang="es-CL" sz="2400" dirty="0"/>
              <a:t>El miedo, la ansiedad, la ira, la alegría, la soberbia, la timidez, la inseguridad son emociones que el líder debe percibir y manejar.</a:t>
            </a:r>
          </a:p>
          <a:p>
            <a:pPr algn="just"/>
            <a:r>
              <a:rPr lang="es-CL" altLang="es-CL" sz="2400" dirty="0"/>
              <a:t>Quien conoce bien su trabajo y cumple con el deber, no tiene asegurado su liderazgo. Es necesario tener una actitud emocional. </a:t>
            </a:r>
          </a:p>
          <a:p>
            <a:pPr marL="0" indent="0" algn="just">
              <a:buNone/>
            </a:pPr>
            <a:endParaRPr lang="es-CL" altLang="es-CL" sz="2400" dirty="0"/>
          </a:p>
        </p:txBody>
      </p:sp>
      <p:sp>
        <p:nvSpPr>
          <p:cNvPr id="7173" name="Text Box 5"/>
          <p:cNvSpPr txBox="1">
            <a:spLocks noChangeArrowheads="1"/>
          </p:cNvSpPr>
          <p:nvPr/>
        </p:nvSpPr>
        <p:spPr bwMode="auto">
          <a:xfrm>
            <a:off x="2259014" y="1052736"/>
            <a:ext cx="1863011"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2400" b="0"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La emoción.</a:t>
            </a:r>
          </a:p>
        </p:txBody>
      </p:sp>
    </p:spTree>
    <p:extLst>
      <p:ext uri="{BB962C8B-B14F-4D97-AF65-F5344CB8AC3E}">
        <p14:creationId xmlns:p14="http://schemas.microsoft.com/office/powerpoint/2010/main" val="218544469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3096816" y="44624"/>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2438400" y="-27384"/>
            <a:ext cx="8229600" cy="1143000"/>
          </a:xfrm>
        </p:spPr>
        <p:txBody>
          <a:bodyPr/>
          <a:lstStyle/>
          <a:p>
            <a:r>
              <a:rPr lang="es-CL" altLang="es-CL" dirty="0"/>
              <a:t>La Inteligencia emocional</a:t>
            </a:r>
          </a:p>
        </p:txBody>
      </p:sp>
      <p:sp>
        <p:nvSpPr>
          <p:cNvPr id="8" name="CuadroTexto 7"/>
          <p:cNvSpPr txBox="1"/>
          <p:nvPr/>
        </p:nvSpPr>
        <p:spPr>
          <a:xfrm>
            <a:off x="334824" y="1531176"/>
            <a:ext cx="11361307" cy="3231654"/>
          </a:xfrm>
          <a:prstGeom prst="rect">
            <a:avLst/>
          </a:prstGeom>
          <a:solidFill>
            <a:srgbClr val="EBE79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36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La emoción en la carrera naval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Una buena relación entre un superior y un subordinado debe tener componentes </a:t>
            </a: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de firmeza y de imposición (razón) ya que es lo que “corresponde”, pero a su vez otros componentes ligados a los sentimientos (emoción) tales como el premio, el reconocimiento o la motivación. </a:t>
            </a:r>
          </a:p>
        </p:txBody>
      </p:sp>
    </p:spTree>
    <p:extLst>
      <p:ext uri="{BB962C8B-B14F-4D97-AF65-F5344CB8AC3E}">
        <p14:creationId xmlns:p14="http://schemas.microsoft.com/office/powerpoint/2010/main" val="348750965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dirty="0"/>
              <a:t>La emoción</a:t>
            </a:r>
          </a:p>
        </p:txBody>
      </p:sp>
      <p:sp>
        <p:nvSpPr>
          <p:cNvPr id="7173" name="Text Box 5"/>
          <p:cNvSpPr txBox="1">
            <a:spLocks noChangeArrowheads="1"/>
          </p:cNvSpPr>
          <p:nvPr/>
        </p:nvSpPr>
        <p:spPr bwMode="auto">
          <a:xfrm>
            <a:off x="2259013" y="1052736"/>
            <a:ext cx="3259226"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CL" alt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3200" b="0" i="0" u="sng" strike="noStrike" kern="1200" cap="none" spc="0" normalizeH="0" baseline="0" noProof="0" dirty="0">
                <a:ln>
                  <a:noFill/>
                </a:ln>
                <a:solidFill>
                  <a:srgbClr val="000000">
                    <a:lumMod val="95000"/>
                    <a:lumOff val="5000"/>
                  </a:srgbClr>
                </a:solidFill>
                <a:effectLst/>
                <a:uLnTx/>
                <a:uFillTx/>
                <a:latin typeface="Arial" panose="020B0604020202020204" pitchFamily="34" charset="0"/>
                <a:ea typeface="+mn-ea"/>
                <a:cs typeface="+mn-cs"/>
              </a:rPr>
              <a:t>Nelson Mandela.</a:t>
            </a:r>
          </a:p>
        </p:txBody>
      </p:sp>
      <p:pic>
        <p:nvPicPr>
          <p:cNvPr id="3" name="Imagen 2"/>
          <p:cNvPicPr>
            <a:picLocks noChangeAspect="1"/>
          </p:cNvPicPr>
          <p:nvPr/>
        </p:nvPicPr>
        <p:blipFill>
          <a:blip r:embed="rId2"/>
          <a:stretch>
            <a:fillRect/>
          </a:stretch>
        </p:blipFill>
        <p:spPr>
          <a:xfrm>
            <a:off x="730464" y="2051720"/>
            <a:ext cx="5619750" cy="3743325"/>
          </a:xfrm>
          <a:prstGeom prst="rect">
            <a:avLst/>
          </a:prstGeom>
        </p:spPr>
      </p:pic>
      <p:sp>
        <p:nvSpPr>
          <p:cNvPr id="2" name="CuadroTexto 1"/>
          <p:cNvSpPr txBox="1"/>
          <p:nvPr/>
        </p:nvSpPr>
        <p:spPr>
          <a:xfrm>
            <a:off x="7014949" y="1678675"/>
            <a:ext cx="4735773" cy="3170099"/>
          </a:xfrm>
          <a:prstGeom prst="rect">
            <a:avLst/>
          </a:prstGeom>
          <a:solidFill>
            <a:schemeClr val="accent3">
              <a:lumMod val="85000"/>
            </a:schemeClr>
          </a:solidFill>
          <a:ln w="57150">
            <a:solidFill>
              <a:schemeClr val="tx2"/>
            </a:solidFill>
          </a:ln>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0000"/>
                </a:solidFill>
                <a:effectLst/>
                <a:uLnTx/>
                <a:uFillTx/>
                <a:latin typeface="Arial"/>
                <a:ea typeface="+mn-ea"/>
                <a:cs typeface="+mn-cs"/>
              </a:rPr>
              <a:t>Como presidente de Sudáfrica se dio cuenta que la única manera de progreso era con un país unido.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000000"/>
                </a:solidFill>
                <a:effectLst/>
                <a:uLnTx/>
                <a:uFillTx/>
                <a:latin typeface="Arial"/>
                <a:ea typeface="+mn-ea"/>
                <a:cs typeface="+mn-cs"/>
              </a:rPr>
              <a:t>El rugby fue su “herramienta”.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2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1" i="0" u="none" strike="noStrike" kern="1200" cap="none" spc="0" normalizeH="0" baseline="0" noProof="0" dirty="0">
                <a:ln>
                  <a:noFill/>
                </a:ln>
                <a:solidFill>
                  <a:srgbClr val="FF0000"/>
                </a:solidFill>
                <a:effectLst/>
                <a:uLnTx/>
                <a:uFillTx/>
                <a:latin typeface="Arial"/>
                <a:ea typeface="+mn-ea"/>
                <a:cs typeface="+mn-cs"/>
              </a:rPr>
              <a:t>Manejar las emociones. </a:t>
            </a:r>
            <a:r>
              <a:rPr kumimoji="0" lang="es-ES" sz="2000" b="0" i="0" u="none" strike="noStrike" kern="1200" cap="none" spc="0" normalizeH="0" baseline="0" noProof="0" dirty="0">
                <a:ln>
                  <a:noFill/>
                </a:ln>
                <a:solidFill>
                  <a:srgbClr val="000000"/>
                </a:solidFill>
                <a:effectLst/>
                <a:uLnTx/>
                <a:uFillTx/>
                <a:latin typeface="Arial"/>
                <a:ea typeface="+mn-ea"/>
                <a:cs typeface="+mn-cs"/>
              </a:rPr>
              <a:t>Imaginar las emociones de los demás.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2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1" i="0" u="none" strike="noStrike" kern="1200" cap="none" spc="0" normalizeH="0" baseline="0" noProof="0" dirty="0">
                <a:ln>
                  <a:noFill/>
                </a:ln>
                <a:solidFill>
                  <a:srgbClr val="FF0000"/>
                </a:solidFill>
                <a:effectLst/>
                <a:uLnTx/>
                <a:uFillTx/>
                <a:latin typeface="Arial"/>
                <a:ea typeface="+mn-ea"/>
                <a:cs typeface="+mn-cs"/>
              </a:rPr>
              <a:t>La propia motivación. </a:t>
            </a:r>
            <a:r>
              <a:rPr kumimoji="0" lang="es-ES" sz="2000" b="0" i="0" u="none" strike="noStrike" kern="1200" cap="none" spc="0" normalizeH="0" baseline="0" noProof="0" dirty="0">
                <a:ln>
                  <a:noFill/>
                </a:ln>
                <a:solidFill>
                  <a:srgbClr val="000000"/>
                </a:solidFill>
                <a:effectLst/>
                <a:uLnTx/>
                <a:uFillTx/>
                <a:latin typeface="Arial"/>
                <a:ea typeface="+mn-ea"/>
                <a:cs typeface="+mn-cs"/>
              </a:rPr>
              <a:t>Creer que la gente tiene motivación.</a:t>
            </a:r>
          </a:p>
        </p:txBody>
      </p:sp>
    </p:spTree>
    <p:extLst>
      <p:ext uri="{BB962C8B-B14F-4D97-AF65-F5344CB8AC3E}">
        <p14:creationId xmlns:p14="http://schemas.microsoft.com/office/powerpoint/2010/main" val="20128047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dirty="0"/>
              <a:t>La emoción</a:t>
            </a:r>
          </a:p>
        </p:txBody>
      </p:sp>
      <p:sp>
        <p:nvSpPr>
          <p:cNvPr id="3" name="CuadroTexto 2"/>
          <p:cNvSpPr txBox="1"/>
          <p:nvPr/>
        </p:nvSpPr>
        <p:spPr>
          <a:xfrm>
            <a:off x="3575721" y="1484784"/>
            <a:ext cx="4884671" cy="52322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Batalla de las </a:t>
            </a:r>
            <a:r>
              <a:rPr kumimoji="0" lang="es-CL" sz="2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Falklands</a:t>
            </a: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1914</a:t>
            </a:r>
          </a:p>
        </p:txBody>
      </p:sp>
      <p:pic>
        <p:nvPicPr>
          <p:cNvPr id="10" name="Imagen 9"/>
          <p:cNvPicPr>
            <a:picLocks noChangeAspect="1"/>
          </p:cNvPicPr>
          <p:nvPr/>
        </p:nvPicPr>
        <p:blipFill>
          <a:blip r:embed="rId2"/>
          <a:stretch>
            <a:fillRect/>
          </a:stretch>
        </p:blipFill>
        <p:spPr>
          <a:xfrm>
            <a:off x="3109740" y="2095500"/>
            <a:ext cx="5290517" cy="4003634"/>
          </a:xfrm>
          <a:prstGeom prst="rect">
            <a:avLst/>
          </a:prstGeom>
        </p:spPr>
      </p:pic>
    </p:spTree>
    <p:extLst>
      <p:ext uri="{BB962C8B-B14F-4D97-AF65-F5344CB8AC3E}">
        <p14:creationId xmlns:p14="http://schemas.microsoft.com/office/powerpoint/2010/main" val="338076158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44624"/>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CuadroTexto 2"/>
          <p:cNvSpPr txBox="1"/>
          <p:nvPr/>
        </p:nvSpPr>
        <p:spPr>
          <a:xfrm>
            <a:off x="3575721" y="260648"/>
            <a:ext cx="4884671" cy="52322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Batalla de las </a:t>
            </a:r>
            <a:r>
              <a:rPr kumimoji="0" lang="es-CL" sz="2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Falklands</a:t>
            </a: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1914</a:t>
            </a:r>
          </a:p>
        </p:txBody>
      </p:sp>
      <p:pic>
        <p:nvPicPr>
          <p:cNvPr id="9" name="Imagen 8"/>
          <p:cNvPicPr>
            <a:picLocks noChangeAspect="1"/>
          </p:cNvPicPr>
          <p:nvPr/>
        </p:nvPicPr>
        <p:blipFill>
          <a:blip r:embed="rId2"/>
          <a:stretch>
            <a:fillRect/>
          </a:stretch>
        </p:blipFill>
        <p:spPr>
          <a:xfrm>
            <a:off x="1775522" y="1052736"/>
            <a:ext cx="2750737" cy="1611760"/>
          </a:xfrm>
          <a:prstGeom prst="rect">
            <a:avLst/>
          </a:prstGeom>
        </p:spPr>
      </p:pic>
      <p:sp>
        <p:nvSpPr>
          <p:cNvPr id="5" name="Rectángulo 4"/>
          <p:cNvSpPr/>
          <p:nvPr/>
        </p:nvSpPr>
        <p:spPr>
          <a:xfrm>
            <a:off x="2207569" y="2636912"/>
            <a:ext cx="1928733"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SMS </a:t>
            </a:r>
            <a:r>
              <a:rPr kumimoji="0" lang="es-CL"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Gneisenau</a:t>
            </a: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p>
        </p:txBody>
      </p:sp>
      <p:sp>
        <p:nvSpPr>
          <p:cNvPr id="7" name="Rectángulo 6"/>
          <p:cNvSpPr/>
          <p:nvPr/>
        </p:nvSpPr>
        <p:spPr>
          <a:xfrm>
            <a:off x="7176121" y="2564904"/>
            <a:ext cx="1710725"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SMS </a:t>
            </a:r>
            <a:r>
              <a:rPr kumimoji="0" lang="es-CL"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Nürnberg</a:t>
            </a:r>
            <a:endPar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8" name="Rectángulo 7"/>
          <p:cNvSpPr/>
          <p:nvPr/>
        </p:nvSpPr>
        <p:spPr>
          <a:xfrm>
            <a:off x="7136388" y="4725144"/>
            <a:ext cx="1479892"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SMS Leipzig</a:t>
            </a:r>
          </a:p>
        </p:txBody>
      </p:sp>
      <p:sp>
        <p:nvSpPr>
          <p:cNvPr id="10" name="Rectángulo 9"/>
          <p:cNvSpPr/>
          <p:nvPr/>
        </p:nvSpPr>
        <p:spPr>
          <a:xfrm>
            <a:off x="2158932" y="4509120"/>
            <a:ext cx="1992853"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252525"/>
                </a:solidFill>
                <a:effectLst/>
                <a:uLnTx/>
                <a:uFillTx/>
                <a:latin typeface="Arial" panose="020B0604020202020204" pitchFamily="34" charset="0"/>
                <a:ea typeface="+mn-ea"/>
                <a:cs typeface="+mn-cs"/>
              </a:rPr>
              <a:t>SMS </a:t>
            </a:r>
            <a:r>
              <a:rPr kumimoji="0" lang="es-CL" sz="1800" b="0" i="0" u="none" strike="noStrike" kern="1200" cap="none" spc="0" normalizeH="0" baseline="0" noProof="0" dirty="0" err="1">
                <a:ln>
                  <a:noFill/>
                </a:ln>
                <a:solidFill>
                  <a:srgbClr val="252525"/>
                </a:solidFill>
                <a:effectLst/>
                <a:uLnTx/>
                <a:uFillTx/>
                <a:latin typeface="Arial" panose="020B0604020202020204" pitchFamily="34" charset="0"/>
                <a:ea typeface="+mn-ea"/>
                <a:cs typeface="+mn-cs"/>
              </a:rPr>
              <a:t>Scharnhorst</a:t>
            </a:r>
            <a:endPar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2" name="Rectángulo 11"/>
          <p:cNvSpPr/>
          <p:nvPr/>
        </p:nvSpPr>
        <p:spPr>
          <a:xfrm>
            <a:off x="4691068" y="6444044"/>
            <a:ext cx="1620957"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252525"/>
                </a:solidFill>
                <a:effectLst/>
                <a:uLnTx/>
                <a:uFillTx/>
                <a:latin typeface="Arial" panose="020B0604020202020204" pitchFamily="34" charset="0"/>
                <a:ea typeface="+mn-ea"/>
                <a:cs typeface="+mn-cs"/>
              </a:rPr>
              <a:t>SMS </a:t>
            </a:r>
            <a:r>
              <a:rPr kumimoji="0" lang="es-CL" sz="1800" b="0" i="0" u="none" strike="noStrike" kern="1200" cap="none" spc="0" normalizeH="0" baseline="0" noProof="0" dirty="0" err="1">
                <a:ln>
                  <a:noFill/>
                </a:ln>
                <a:solidFill>
                  <a:srgbClr val="252525"/>
                </a:solidFill>
                <a:effectLst/>
                <a:uLnTx/>
                <a:uFillTx/>
                <a:latin typeface="Arial" panose="020B0604020202020204" pitchFamily="34" charset="0"/>
                <a:ea typeface="+mn-ea"/>
                <a:cs typeface="+mn-cs"/>
              </a:rPr>
              <a:t>Dresden</a:t>
            </a:r>
            <a:endPar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pic>
        <p:nvPicPr>
          <p:cNvPr id="11" name="Imagen 10"/>
          <p:cNvPicPr>
            <a:picLocks noChangeAspect="1"/>
          </p:cNvPicPr>
          <p:nvPr/>
        </p:nvPicPr>
        <p:blipFill>
          <a:blip r:embed="rId3"/>
          <a:stretch>
            <a:fillRect/>
          </a:stretch>
        </p:blipFill>
        <p:spPr>
          <a:xfrm>
            <a:off x="6528048" y="1052737"/>
            <a:ext cx="3096344" cy="1555913"/>
          </a:xfrm>
          <a:prstGeom prst="rect">
            <a:avLst/>
          </a:prstGeom>
        </p:spPr>
      </p:pic>
      <p:pic>
        <p:nvPicPr>
          <p:cNvPr id="14" name="Imagen 13"/>
          <p:cNvPicPr>
            <a:picLocks noChangeAspect="1"/>
          </p:cNvPicPr>
          <p:nvPr/>
        </p:nvPicPr>
        <p:blipFill>
          <a:blip r:embed="rId4"/>
          <a:stretch>
            <a:fillRect/>
          </a:stretch>
        </p:blipFill>
        <p:spPr>
          <a:xfrm>
            <a:off x="6528048" y="2924944"/>
            <a:ext cx="3096344" cy="1746532"/>
          </a:xfrm>
          <a:prstGeom prst="rect">
            <a:avLst/>
          </a:prstGeom>
        </p:spPr>
      </p:pic>
      <p:pic>
        <p:nvPicPr>
          <p:cNvPr id="15" name="Imagen 14"/>
          <p:cNvPicPr>
            <a:picLocks noChangeAspect="1"/>
          </p:cNvPicPr>
          <p:nvPr/>
        </p:nvPicPr>
        <p:blipFill>
          <a:blip r:embed="rId5"/>
          <a:stretch>
            <a:fillRect/>
          </a:stretch>
        </p:blipFill>
        <p:spPr>
          <a:xfrm>
            <a:off x="1977112" y="3068961"/>
            <a:ext cx="2549146" cy="1475637"/>
          </a:xfrm>
          <a:prstGeom prst="rect">
            <a:avLst/>
          </a:prstGeom>
        </p:spPr>
      </p:pic>
      <p:pic>
        <p:nvPicPr>
          <p:cNvPr id="16" name="Imagen 15"/>
          <p:cNvPicPr>
            <a:picLocks noChangeAspect="1"/>
          </p:cNvPicPr>
          <p:nvPr/>
        </p:nvPicPr>
        <p:blipFill>
          <a:blip r:embed="rId6"/>
          <a:stretch>
            <a:fillRect/>
          </a:stretch>
        </p:blipFill>
        <p:spPr>
          <a:xfrm>
            <a:off x="3931792" y="4854472"/>
            <a:ext cx="2884289" cy="1670872"/>
          </a:xfrm>
          <a:prstGeom prst="rect">
            <a:avLst/>
          </a:prstGeom>
        </p:spPr>
      </p:pic>
      <p:sp>
        <p:nvSpPr>
          <p:cNvPr id="17" name="CuadroTexto 16"/>
          <p:cNvSpPr txBox="1"/>
          <p:nvPr/>
        </p:nvSpPr>
        <p:spPr>
          <a:xfrm>
            <a:off x="4799856" y="2204865"/>
            <a:ext cx="1184940" cy="646331"/>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Buques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alemanes</a:t>
            </a:r>
          </a:p>
        </p:txBody>
      </p:sp>
    </p:spTree>
    <p:extLst>
      <p:ext uri="{BB962C8B-B14F-4D97-AF65-F5344CB8AC3E}">
        <p14:creationId xmlns:p14="http://schemas.microsoft.com/office/powerpoint/2010/main" val="20208618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CuadroTexto 2"/>
          <p:cNvSpPr txBox="1"/>
          <p:nvPr/>
        </p:nvSpPr>
        <p:spPr>
          <a:xfrm>
            <a:off x="3575721" y="404664"/>
            <a:ext cx="4884671" cy="52322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Batalla de las </a:t>
            </a:r>
            <a:r>
              <a:rPr kumimoji="0" lang="es-CL" sz="2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Falklands</a:t>
            </a: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1914</a:t>
            </a:r>
          </a:p>
        </p:txBody>
      </p:sp>
      <p:sp>
        <p:nvSpPr>
          <p:cNvPr id="5" name="Rectángulo 4"/>
          <p:cNvSpPr/>
          <p:nvPr/>
        </p:nvSpPr>
        <p:spPr>
          <a:xfrm>
            <a:off x="2135560" y="2708920"/>
            <a:ext cx="130035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HMS Kent.</a:t>
            </a:r>
          </a:p>
        </p:txBody>
      </p:sp>
      <p:sp>
        <p:nvSpPr>
          <p:cNvPr id="6" name="Rectángulo 5"/>
          <p:cNvSpPr/>
          <p:nvPr/>
        </p:nvSpPr>
        <p:spPr>
          <a:xfrm>
            <a:off x="1919537" y="4581128"/>
            <a:ext cx="1787669"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HMS </a:t>
            </a:r>
            <a:r>
              <a:rPr kumimoji="0" lang="es-CL"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Invincible</a:t>
            </a: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p>
        </p:txBody>
      </p:sp>
      <p:pic>
        <p:nvPicPr>
          <p:cNvPr id="2" name="Imagen 1"/>
          <p:cNvPicPr>
            <a:picLocks noChangeAspect="1"/>
          </p:cNvPicPr>
          <p:nvPr/>
        </p:nvPicPr>
        <p:blipFill>
          <a:blip r:embed="rId2"/>
          <a:stretch>
            <a:fillRect/>
          </a:stretch>
        </p:blipFill>
        <p:spPr>
          <a:xfrm>
            <a:off x="1703512" y="1143908"/>
            <a:ext cx="2376264" cy="1584176"/>
          </a:xfrm>
          <a:prstGeom prst="rect">
            <a:avLst/>
          </a:prstGeom>
        </p:spPr>
      </p:pic>
      <p:pic>
        <p:nvPicPr>
          <p:cNvPr id="7" name="Imagen 6"/>
          <p:cNvPicPr>
            <a:picLocks noChangeAspect="1"/>
          </p:cNvPicPr>
          <p:nvPr/>
        </p:nvPicPr>
        <p:blipFill>
          <a:blip r:embed="rId3"/>
          <a:stretch>
            <a:fillRect/>
          </a:stretch>
        </p:blipFill>
        <p:spPr>
          <a:xfrm>
            <a:off x="1652447" y="3068961"/>
            <a:ext cx="2437169" cy="1502921"/>
          </a:xfrm>
          <a:prstGeom prst="rect">
            <a:avLst/>
          </a:prstGeom>
        </p:spPr>
      </p:pic>
      <p:pic>
        <p:nvPicPr>
          <p:cNvPr id="8" name="Imagen 7"/>
          <p:cNvPicPr>
            <a:picLocks noChangeAspect="1"/>
          </p:cNvPicPr>
          <p:nvPr/>
        </p:nvPicPr>
        <p:blipFill>
          <a:blip r:embed="rId4"/>
          <a:stretch>
            <a:fillRect/>
          </a:stretch>
        </p:blipFill>
        <p:spPr>
          <a:xfrm>
            <a:off x="1847528" y="4941168"/>
            <a:ext cx="2159686" cy="1403796"/>
          </a:xfrm>
          <a:prstGeom prst="rect">
            <a:avLst/>
          </a:prstGeom>
        </p:spPr>
      </p:pic>
      <p:sp>
        <p:nvSpPr>
          <p:cNvPr id="10" name="Rectángulo 9"/>
          <p:cNvSpPr/>
          <p:nvPr/>
        </p:nvSpPr>
        <p:spPr>
          <a:xfrm>
            <a:off x="1919537" y="6381328"/>
            <a:ext cx="1826141"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HMS </a:t>
            </a:r>
            <a:r>
              <a:rPr kumimoji="0" lang="es-CL"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Carnavon</a:t>
            </a: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p>
        </p:txBody>
      </p:sp>
      <p:pic>
        <p:nvPicPr>
          <p:cNvPr id="11" name="Imagen 10"/>
          <p:cNvPicPr>
            <a:picLocks noChangeAspect="1"/>
          </p:cNvPicPr>
          <p:nvPr/>
        </p:nvPicPr>
        <p:blipFill>
          <a:blip r:embed="rId5"/>
          <a:stretch>
            <a:fillRect/>
          </a:stretch>
        </p:blipFill>
        <p:spPr>
          <a:xfrm>
            <a:off x="6528048" y="1345630"/>
            <a:ext cx="2857500" cy="1752600"/>
          </a:xfrm>
          <a:prstGeom prst="rect">
            <a:avLst/>
          </a:prstGeom>
        </p:spPr>
      </p:pic>
      <p:sp>
        <p:nvSpPr>
          <p:cNvPr id="12" name="Rectángulo 11"/>
          <p:cNvSpPr/>
          <p:nvPr/>
        </p:nvSpPr>
        <p:spPr>
          <a:xfrm>
            <a:off x="7104113" y="3203684"/>
            <a:ext cx="1710789"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HMS Glasgow.</a:t>
            </a:r>
          </a:p>
        </p:txBody>
      </p:sp>
      <p:pic>
        <p:nvPicPr>
          <p:cNvPr id="13" name="Imagen 12"/>
          <p:cNvPicPr>
            <a:picLocks noChangeAspect="1"/>
          </p:cNvPicPr>
          <p:nvPr/>
        </p:nvPicPr>
        <p:blipFill>
          <a:blip r:embed="rId6"/>
          <a:stretch>
            <a:fillRect/>
          </a:stretch>
        </p:blipFill>
        <p:spPr>
          <a:xfrm>
            <a:off x="6501068" y="3573016"/>
            <a:ext cx="2911460" cy="2085904"/>
          </a:xfrm>
          <a:prstGeom prst="rect">
            <a:avLst/>
          </a:prstGeom>
        </p:spPr>
      </p:pic>
      <p:sp>
        <p:nvSpPr>
          <p:cNvPr id="14" name="Rectángulo 13"/>
          <p:cNvSpPr/>
          <p:nvPr/>
        </p:nvSpPr>
        <p:spPr>
          <a:xfrm>
            <a:off x="7104113" y="5949280"/>
            <a:ext cx="1787669"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HMS Cornwall .</a:t>
            </a:r>
          </a:p>
        </p:txBody>
      </p:sp>
      <p:sp>
        <p:nvSpPr>
          <p:cNvPr id="15" name="CuadroTexto 14"/>
          <p:cNvSpPr txBox="1"/>
          <p:nvPr/>
        </p:nvSpPr>
        <p:spPr>
          <a:xfrm>
            <a:off x="4633945" y="2564905"/>
            <a:ext cx="1503938" cy="83099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Buques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2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británicos</a:t>
            </a:r>
          </a:p>
        </p:txBody>
      </p:sp>
    </p:spTree>
    <p:extLst>
      <p:ext uri="{BB962C8B-B14F-4D97-AF65-F5344CB8AC3E}">
        <p14:creationId xmlns:p14="http://schemas.microsoft.com/office/powerpoint/2010/main" val="390014026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dirty="0"/>
              <a:t>La emoción</a:t>
            </a:r>
          </a:p>
        </p:txBody>
      </p:sp>
      <p:pic>
        <p:nvPicPr>
          <p:cNvPr id="2" name="Imagen 1"/>
          <p:cNvPicPr>
            <a:picLocks noChangeAspect="1"/>
          </p:cNvPicPr>
          <p:nvPr/>
        </p:nvPicPr>
        <p:blipFill>
          <a:blip r:embed="rId2"/>
          <a:stretch>
            <a:fillRect/>
          </a:stretch>
        </p:blipFill>
        <p:spPr>
          <a:xfrm>
            <a:off x="2130152" y="1988841"/>
            <a:ext cx="5334000" cy="30003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3" name="CuadroTexto 2"/>
          <p:cNvSpPr txBox="1"/>
          <p:nvPr/>
        </p:nvSpPr>
        <p:spPr>
          <a:xfrm>
            <a:off x="3575721" y="1340768"/>
            <a:ext cx="4884671" cy="523220"/>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Batalla de las </a:t>
            </a:r>
            <a:r>
              <a:rPr kumimoji="0" lang="es-CL" sz="2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Falklands</a:t>
            </a:r>
            <a:r>
              <a:rPr kumimoji="0" lang="es-CL" sz="2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1914</a:t>
            </a:r>
          </a:p>
        </p:txBody>
      </p:sp>
      <p:pic>
        <p:nvPicPr>
          <p:cNvPr id="6" name="Imagen 5"/>
          <p:cNvPicPr>
            <a:picLocks noChangeAspect="1"/>
          </p:cNvPicPr>
          <p:nvPr/>
        </p:nvPicPr>
        <p:blipFill>
          <a:blip r:embed="rId3"/>
          <a:stretch>
            <a:fillRect/>
          </a:stretch>
        </p:blipFill>
        <p:spPr>
          <a:xfrm>
            <a:off x="8020309" y="1988841"/>
            <a:ext cx="1930241" cy="30003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5" name="CuadroTexto 4"/>
          <p:cNvSpPr txBox="1"/>
          <p:nvPr/>
        </p:nvSpPr>
        <p:spPr>
          <a:xfrm>
            <a:off x="1703512" y="5893795"/>
            <a:ext cx="8784976" cy="523220"/>
          </a:xfrm>
          <a:prstGeom prst="rect">
            <a:avLst/>
          </a:prstGeom>
          <a:solidFill>
            <a:srgbClr val="FFFF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2800" b="0" i="0" u="none" strike="noStrike" kern="1200" cap="none" spc="0" normalizeH="0" baseline="0" noProof="0" dirty="0">
                <a:ln>
                  <a:noFill/>
                </a:ln>
                <a:solidFill>
                  <a:srgbClr val="FF0000"/>
                </a:solidFill>
                <a:effectLst/>
                <a:uLnTx/>
                <a:uFillTx/>
                <a:latin typeface="Lucida Console" panose="020B0609040504020204" pitchFamily="49" charset="0"/>
                <a:ea typeface="+mn-ea"/>
                <a:cs typeface="+mn-cs"/>
              </a:rPr>
              <a:t>Una decisión emocional pero no racional. </a:t>
            </a:r>
          </a:p>
        </p:txBody>
      </p:sp>
      <p:sp>
        <p:nvSpPr>
          <p:cNvPr id="7" name="CuadroTexto 6"/>
          <p:cNvSpPr txBox="1"/>
          <p:nvPr/>
        </p:nvSpPr>
        <p:spPr>
          <a:xfrm>
            <a:off x="8328249" y="5075892"/>
            <a:ext cx="1917927" cy="36933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Von </a:t>
            </a:r>
            <a:r>
              <a:rPr kumimoji="0" lang="es-CL"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Spee</a:t>
            </a:r>
            <a:r>
              <a:rPr kumimoji="0" lang="es-CL"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a:t>
            </a:r>
          </a:p>
        </p:txBody>
      </p:sp>
    </p:spTree>
    <p:extLst>
      <p:ext uri="{BB962C8B-B14F-4D97-AF65-F5344CB8AC3E}">
        <p14:creationId xmlns:p14="http://schemas.microsoft.com/office/powerpoint/2010/main" val="3653966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57D53-7D05-AC4C-76FB-439AF7A2621B}"/>
            </a:ext>
          </a:extLst>
        </p:cNvPr>
        <p:cNvGrpSpPr/>
        <p:nvPr/>
      </p:nvGrpSpPr>
      <p:grpSpPr>
        <a:xfrm>
          <a:off x="0" y="0"/>
          <a:ext cx="0" cy="0"/>
          <a:chOff x="0" y="0"/>
          <a:chExt cx="0" cy="0"/>
        </a:xfrm>
      </p:grpSpPr>
      <p:sp>
        <p:nvSpPr>
          <p:cNvPr id="3" name="Rectángulo redondeado 2">
            <a:extLst>
              <a:ext uri="{FF2B5EF4-FFF2-40B4-BE49-F238E27FC236}">
                <a16:creationId xmlns:a16="http://schemas.microsoft.com/office/drawing/2014/main" id="{E56527EE-AD20-DA53-3CA8-90E158AB0B70}"/>
              </a:ext>
            </a:extLst>
          </p:cNvPr>
          <p:cNvSpPr/>
          <p:nvPr/>
        </p:nvSpPr>
        <p:spPr>
          <a:xfrm>
            <a:off x="3193855" y="464024"/>
            <a:ext cx="6120881" cy="5638475"/>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Rasgos de personalidad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Dominio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Flexibilidad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Sensibilidad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Empuje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Confianza en sí mismo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Resiliencia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Coraje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schemeClr val="tx1"/>
                </a:solidFill>
                <a:effectLst/>
                <a:uLnTx/>
                <a:uFillTx/>
                <a:latin typeface="Calibri" panose="020F0502020204030204"/>
                <a:ea typeface="+mn-ea"/>
                <a:cs typeface="+mn-cs"/>
              </a:rPr>
              <a:t>Inteligencia emocional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064843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2567608" y="188640"/>
            <a:ext cx="6912768"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a:t>La Inteligencia emocional</a:t>
            </a:r>
          </a:p>
        </p:txBody>
      </p:sp>
      <p:sp>
        <p:nvSpPr>
          <p:cNvPr id="7171" name="Rectangle 3"/>
          <p:cNvSpPr>
            <a:spLocks noGrp="1" noChangeArrowheads="1"/>
          </p:cNvSpPr>
          <p:nvPr>
            <p:ph type="body" idx="1"/>
          </p:nvPr>
        </p:nvSpPr>
        <p:spPr>
          <a:xfrm>
            <a:off x="1631504" y="1268760"/>
            <a:ext cx="8856984" cy="5472608"/>
          </a:xfrm>
          <a:solidFill>
            <a:srgbClr val="EBE79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marL="0" indent="0" algn="just">
              <a:buNone/>
            </a:pPr>
            <a:r>
              <a:rPr lang="es-CL" altLang="es-CL" sz="2400" dirty="0"/>
              <a:t> … hasta rendir la vida si fuese necesario…(va contra la lógica).</a:t>
            </a:r>
          </a:p>
          <a:p>
            <a:pPr marL="0" indent="0" algn="just">
              <a:buNone/>
            </a:pPr>
            <a:r>
              <a:rPr lang="es-CL" altLang="es-CL" sz="2400" dirty="0"/>
              <a:t>La Inteligencia Emocional ayuda a:</a:t>
            </a:r>
          </a:p>
          <a:p>
            <a:pPr marL="0" indent="0" algn="just">
              <a:buNone/>
            </a:pPr>
            <a:endParaRPr lang="es-CL" altLang="es-CL" sz="2400" dirty="0"/>
          </a:p>
          <a:p>
            <a:pPr marL="0" indent="0" algn="just">
              <a:buNone/>
            </a:pPr>
            <a:r>
              <a:rPr lang="es-CL" altLang="es-CL" sz="2400" dirty="0"/>
              <a:t>Conocer a su gente.		Resolver conflictos.</a:t>
            </a:r>
          </a:p>
          <a:p>
            <a:pPr marL="0" indent="0" algn="just">
              <a:buNone/>
            </a:pPr>
            <a:r>
              <a:rPr lang="es-CL" altLang="es-CL" sz="2400" dirty="0"/>
              <a:t>Motivar.				Mejor calidad de vida.</a:t>
            </a:r>
          </a:p>
          <a:p>
            <a:pPr marL="0" indent="0" algn="just">
              <a:buNone/>
            </a:pPr>
            <a:r>
              <a:rPr lang="es-CL" altLang="es-CL" sz="2400" dirty="0"/>
              <a:t>Lograr influencia.			Saber delegar.</a:t>
            </a:r>
          </a:p>
          <a:p>
            <a:pPr marL="0" indent="0" algn="just">
              <a:buNone/>
            </a:pPr>
            <a:r>
              <a:rPr lang="es-CL" altLang="es-CL" sz="2400" dirty="0"/>
              <a:t>Empatía				Tomar decisiones.	</a:t>
            </a:r>
          </a:p>
          <a:p>
            <a:pPr marL="0" indent="0" algn="just">
              <a:buNone/>
            </a:pPr>
            <a:r>
              <a:rPr lang="es-CL" altLang="es-CL" sz="2400" dirty="0"/>
              <a:t>Tener empuje.			Aprovechar el tiempo</a:t>
            </a:r>
          </a:p>
          <a:p>
            <a:pPr marL="0" indent="0" algn="just">
              <a:buNone/>
            </a:pPr>
            <a:r>
              <a:rPr lang="es-CL" altLang="es-CL" sz="2400" dirty="0"/>
              <a:t>Ser más eficiente			Llegar a la verdad.</a:t>
            </a:r>
          </a:p>
          <a:p>
            <a:pPr marL="0" indent="0" algn="just">
              <a:buNone/>
            </a:pPr>
            <a:endParaRPr lang="es-CL" altLang="es-CL" sz="2400" dirty="0"/>
          </a:p>
          <a:p>
            <a:pPr marL="0" indent="0" algn="just">
              <a:buNone/>
            </a:pPr>
            <a:endParaRPr lang="es-CL" altLang="es-CL" sz="2400" dirty="0"/>
          </a:p>
          <a:p>
            <a:pPr marL="0" indent="0" algn="just">
              <a:buNone/>
            </a:pPr>
            <a:r>
              <a:rPr lang="es-CL" altLang="es-CL" sz="2400" dirty="0"/>
              <a:t>El líder necesita de la inteligencia emocional. Es una ayuda.</a:t>
            </a:r>
          </a:p>
          <a:p>
            <a:pPr marL="0" indent="0" algn="just">
              <a:buNone/>
            </a:pPr>
            <a:endParaRPr lang="es-CL" altLang="es-CL" sz="2400" dirty="0"/>
          </a:p>
        </p:txBody>
      </p:sp>
    </p:spTree>
    <p:extLst>
      <p:ext uri="{BB962C8B-B14F-4D97-AF65-F5344CB8AC3E}">
        <p14:creationId xmlns:p14="http://schemas.microsoft.com/office/powerpoint/2010/main" val="120581261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1981200" y="116632"/>
            <a:ext cx="8075240"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sz="4000" dirty="0"/>
              <a:t>El carácter para ejercer el mando</a:t>
            </a:r>
          </a:p>
        </p:txBody>
      </p:sp>
      <p:sp>
        <p:nvSpPr>
          <p:cNvPr id="7171" name="Rectangle 3"/>
          <p:cNvSpPr>
            <a:spLocks noGrp="1" noChangeArrowheads="1"/>
          </p:cNvSpPr>
          <p:nvPr>
            <p:ph type="body" idx="1"/>
          </p:nvPr>
        </p:nvSpPr>
        <p:spPr>
          <a:xfrm>
            <a:off x="1631504" y="1268760"/>
            <a:ext cx="8856984" cy="5472608"/>
          </a:xfrm>
          <a:solidFill>
            <a:srgbClr val="EBE79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marL="0" indent="0" algn="just">
              <a:buNone/>
            </a:pPr>
            <a:r>
              <a:rPr lang="es-CL" altLang="es-CL" sz="2400" dirty="0"/>
              <a:t>En resumen:</a:t>
            </a:r>
          </a:p>
          <a:p>
            <a:pPr marL="0" indent="0" algn="just">
              <a:buNone/>
            </a:pPr>
            <a:endParaRPr lang="es-CL" altLang="es-CL" sz="2400" dirty="0"/>
          </a:p>
          <a:p>
            <a:pPr marL="0" indent="0" algn="just">
              <a:buNone/>
            </a:pPr>
            <a:r>
              <a:rPr lang="es-CL" altLang="es-CL" sz="2400" dirty="0"/>
              <a:t>Existe el temperamento y el carácter que forman la personalidad.</a:t>
            </a:r>
          </a:p>
          <a:p>
            <a:pPr marL="0" indent="0" algn="just">
              <a:buNone/>
            </a:pPr>
            <a:endParaRPr lang="es-CL" altLang="es-CL" sz="2400" dirty="0"/>
          </a:p>
          <a:p>
            <a:pPr marL="0" indent="0" algn="just">
              <a:buNone/>
            </a:pPr>
            <a:r>
              <a:rPr lang="es-CL" altLang="es-CL" sz="2400" dirty="0"/>
              <a:t>Se necesita una cierta personalidad para ejercer el mando, cuyos rasgos principales y de acuerdo al profesor serían:</a:t>
            </a:r>
          </a:p>
          <a:p>
            <a:pPr marL="0" indent="0" algn="just">
              <a:buNone/>
            </a:pPr>
            <a:endParaRPr lang="es-CL" altLang="es-CL" sz="2400" dirty="0"/>
          </a:p>
          <a:p>
            <a:pPr marL="0" indent="0" algn="just">
              <a:buNone/>
            </a:pPr>
            <a:r>
              <a:rPr lang="es-CL" altLang="es-CL" sz="2400" dirty="0"/>
              <a:t>Dominio				Flexibilidad</a:t>
            </a:r>
          </a:p>
          <a:p>
            <a:pPr marL="0" indent="0" algn="just">
              <a:buNone/>
            </a:pPr>
            <a:r>
              <a:rPr lang="es-CL" altLang="es-CL" sz="2400" dirty="0"/>
              <a:t>Sensibilidad 				Empuje</a:t>
            </a:r>
          </a:p>
          <a:p>
            <a:pPr marL="0" indent="0" algn="just">
              <a:buNone/>
            </a:pPr>
            <a:r>
              <a:rPr lang="es-CL" altLang="es-CL" sz="2400" dirty="0"/>
              <a:t>Confianza en si mismo		Resiliencia</a:t>
            </a:r>
          </a:p>
          <a:p>
            <a:pPr marL="0" indent="0" algn="just">
              <a:buNone/>
            </a:pPr>
            <a:r>
              <a:rPr lang="es-CL" altLang="es-CL" sz="2400" dirty="0"/>
              <a:t>Coraje					</a:t>
            </a:r>
            <a:r>
              <a:rPr lang="es-CL" altLang="es-CL" sz="2400" dirty="0">
                <a:solidFill>
                  <a:srgbClr val="FF0000"/>
                </a:solidFill>
              </a:rPr>
              <a:t>Inteligencia emocional</a:t>
            </a:r>
          </a:p>
          <a:p>
            <a:pPr marL="0" indent="0" algn="just">
              <a:buNone/>
            </a:pPr>
            <a:endParaRPr lang="es-CL" altLang="es-CL" sz="2400" dirty="0"/>
          </a:p>
          <a:p>
            <a:pPr marL="0" indent="0" algn="just">
              <a:buNone/>
            </a:pPr>
            <a:endParaRPr lang="es-CL" altLang="es-CL" sz="2400" dirty="0"/>
          </a:p>
          <a:p>
            <a:pPr marL="0" indent="0" algn="just">
              <a:buNone/>
            </a:pPr>
            <a:endParaRPr lang="es-CL" altLang="es-CL" sz="2400" dirty="0"/>
          </a:p>
        </p:txBody>
      </p:sp>
    </p:spTree>
    <p:extLst>
      <p:ext uri="{BB962C8B-B14F-4D97-AF65-F5344CB8AC3E}">
        <p14:creationId xmlns:p14="http://schemas.microsoft.com/office/powerpoint/2010/main" val="257558432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1981200" y="116632"/>
            <a:ext cx="8075240" cy="9409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800" b="0" i="0" u="none" strike="noStrike" kern="1200" cap="none" spc="0" normalizeH="0" baseline="0" noProof="0">
              <a:ln>
                <a:noFill/>
              </a:ln>
              <a:solidFill>
                <a:srgbClr val="FFFFFF"/>
              </a:solidFill>
              <a:effectLst/>
              <a:uLnTx/>
              <a:uFillTx/>
              <a:latin typeface="Arial"/>
              <a:ea typeface="+mn-ea"/>
              <a:cs typeface="+mn-cs"/>
            </a:endParaRPr>
          </a:p>
        </p:txBody>
      </p:sp>
      <p:sp>
        <p:nvSpPr>
          <p:cNvPr id="7170" name="Rectangle 2"/>
          <p:cNvSpPr>
            <a:spLocks noGrp="1" noChangeArrowheads="1"/>
          </p:cNvSpPr>
          <p:nvPr>
            <p:ph type="title"/>
          </p:nvPr>
        </p:nvSpPr>
        <p:spPr>
          <a:xfrm>
            <a:off x="1981200" y="44624"/>
            <a:ext cx="8229600" cy="1143000"/>
          </a:xfrm>
        </p:spPr>
        <p:txBody>
          <a:bodyPr/>
          <a:lstStyle/>
          <a:p>
            <a:r>
              <a:rPr lang="es-CL" altLang="es-CL" sz="4000" dirty="0"/>
              <a:t>El carácter para ejercer el mando</a:t>
            </a:r>
          </a:p>
        </p:txBody>
      </p:sp>
      <p:sp>
        <p:nvSpPr>
          <p:cNvPr id="7171" name="Rectangle 3"/>
          <p:cNvSpPr>
            <a:spLocks noGrp="1" noChangeArrowheads="1"/>
          </p:cNvSpPr>
          <p:nvPr>
            <p:ph type="body" idx="1"/>
          </p:nvPr>
        </p:nvSpPr>
        <p:spPr>
          <a:xfrm>
            <a:off x="1631504" y="1268760"/>
            <a:ext cx="8856984" cy="5472608"/>
          </a:xfrm>
          <a:solidFill>
            <a:srgbClr val="EBE79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marL="0" indent="0" algn="just">
              <a:buNone/>
            </a:pPr>
            <a:r>
              <a:rPr lang="es-CL" altLang="es-CL" sz="2400" dirty="0"/>
              <a:t>En resumen:</a:t>
            </a:r>
          </a:p>
          <a:p>
            <a:pPr marL="0" indent="0" algn="just">
              <a:buNone/>
            </a:pPr>
            <a:r>
              <a:rPr lang="es-CL" altLang="es-CL" sz="2400" dirty="0"/>
              <a:t>				</a:t>
            </a:r>
          </a:p>
          <a:p>
            <a:pPr marL="0" indent="0" algn="just">
              <a:buNone/>
            </a:pPr>
            <a:r>
              <a:rPr lang="es-CL" altLang="es-CL" sz="2400" dirty="0"/>
              <a:t>Ya que el temperamento básicamente no es modificable, es el carácter el que se debe forjar para adquirir en cierto grado los rasgos de personalidad requeridos.</a:t>
            </a:r>
          </a:p>
          <a:p>
            <a:pPr marL="0" indent="0" algn="just">
              <a:buNone/>
            </a:pPr>
            <a:endParaRPr lang="es-CL" altLang="es-CL" sz="2400" dirty="0"/>
          </a:p>
          <a:p>
            <a:pPr marL="0" indent="0" algn="just">
              <a:buNone/>
            </a:pPr>
            <a:r>
              <a:rPr lang="es-CL" altLang="es-CL" sz="2400" dirty="0"/>
              <a:t>El carácter se forja en el mundo militar con una rigurosa disciplina.</a:t>
            </a:r>
          </a:p>
          <a:p>
            <a:pPr marL="0" indent="0" algn="just">
              <a:buNone/>
            </a:pPr>
            <a:endParaRPr lang="es-CL" altLang="es-CL" sz="2400" dirty="0"/>
          </a:p>
          <a:p>
            <a:pPr marL="0" indent="0" algn="just">
              <a:buNone/>
            </a:pPr>
            <a:r>
              <a:rPr lang="es-CL" altLang="es-CL" sz="2400" dirty="0"/>
              <a:t>El líder debe ser capaz de gestionar las emociones propias y las de su gente. La carrera naval es principalmente </a:t>
            </a:r>
            <a:r>
              <a:rPr lang="es-CL" altLang="es-CL" sz="2400" b="1" dirty="0"/>
              <a:t>emocional.</a:t>
            </a:r>
          </a:p>
          <a:p>
            <a:pPr marL="0" indent="0" algn="just">
              <a:buNone/>
            </a:pPr>
            <a:r>
              <a:rPr lang="es-CL" altLang="es-CL" sz="2400" u="sng" dirty="0"/>
              <a:t>Pero la razón ayuda</a:t>
            </a:r>
            <a:r>
              <a:rPr lang="es-CL" altLang="es-CL" sz="2400" dirty="0"/>
              <a:t> a tomar buenas de decisiones.</a:t>
            </a:r>
          </a:p>
          <a:p>
            <a:pPr marL="0" indent="0" algn="just">
              <a:buNone/>
            </a:pPr>
            <a:endParaRPr lang="es-CL" altLang="es-CL" sz="2400" b="1" dirty="0"/>
          </a:p>
          <a:p>
            <a:pPr marL="0" indent="0" algn="just">
              <a:buNone/>
            </a:pPr>
            <a:endParaRPr lang="es-CL" altLang="es-CL" sz="2400" dirty="0"/>
          </a:p>
          <a:p>
            <a:pPr marL="0" indent="0" algn="just">
              <a:buNone/>
            </a:pPr>
            <a:endParaRPr lang="es-CL" altLang="es-CL" sz="2400" dirty="0"/>
          </a:p>
        </p:txBody>
      </p:sp>
    </p:spTree>
    <p:extLst>
      <p:ext uri="{BB962C8B-B14F-4D97-AF65-F5344CB8AC3E}">
        <p14:creationId xmlns:p14="http://schemas.microsoft.com/office/powerpoint/2010/main" val="343402765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a:off x="68239" y="248723"/>
            <a:ext cx="6120881" cy="5401450"/>
          </a:xfrm>
          <a:prstGeom prst="roundRect">
            <a:avLst/>
          </a:prstGeom>
          <a:solidFill>
            <a:schemeClr val="accent4">
              <a:lumMod val="40000"/>
              <a:lumOff val="60000"/>
            </a:schemeClr>
          </a:solidFill>
          <a:scene3d>
            <a:camera prst="orthographicFront"/>
            <a:lightRig rig="threePt" dir="t"/>
          </a:scene3d>
          <a:sp3d extrusionH="260350">
            <a:bevelT h="1301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Rasgos de personalidad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Dominio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Flexibilidad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Sensibilidad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Empuje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Confianza en sí mismo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Resiliencia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Coraje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600" b="0" i="0" u="none" strike="noStrike" kern="1200" cap="none" spc="0" normalizeH="0" baseline="0" noProof="0" dirty="0">
                <a:ln>
                  <a:noFill/>
                </a:ln>
                <a:solidFill>
                  <a:prstClr val="black"/>
                </a:solidFill>
                <a:effectLst/>
                <a:uLnTx/>
                <a:uFillTx/>
                <a:latin typeface="Calibri" panose="020F0502020204030204"/>
                <a:ea typeface="+mn-ea"/>
                <a:cs typeface="+mn-cs"/>
              </a:rPr>
              <a:t>Inteligencia emocional</a:t>
            </a:r>
          </a:p>
        </p:txBody>
      </p:sp>
      <p:sp>
        <p:nvSpPr>
          <p:cNvPr id="4" name="Rectángulo redondeado 3"/>
          <p:cNvSpPr/>
          <p:nvPr/>
        </p:nvSpPr>
        <p:spPr>
          <a:xfrm>
            <a:off x="7219666" y="2175559"/>
            <a:ext cx="4860037" cy="4682441"/>
          </a:xfrm>
          <a:prstGeom prst="roundRect">
            <a:avLst/>
          </a:prstGeo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VALORES FUNDAMENTALES INHERENTES A LA CARRERA NAVAL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PATRIOTISMO</a:t>
            </a:r>
          </a:p>
          <a:p>
            <a:pPr marL="1350963" marR="0" lvl="0" indent="-4508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Deber</a:t>
            </a:r>
          </a:p>
          <a:p>
            <a:pPr marL="1350963" marR="0" lvl="0" indent="-4508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Honor</a:t>
            </a:r>
          </a:p>
          <a:p>
            <a:pPr marL="1350963" marR="0" lvl="0" indent="-4508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Integridad</a:t>
            </a:r>
          </a:p>
          <a:p>
            <a:pPr marL="1350963" marR="0" lvl="0" indent="-4508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Lealtad</a:t>
            </a:r>
          </a:p>
          <a:p>
            <a:pPr marL="1350963" marR="0" lvl="0" indent="-4508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Valentía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Flecha izquierda y arriba 4"/>
          <p:cNvSpPr/>
          <p:nvPr/>
        </p:nvSpPr>
        <p:spPr>
          <a:xfrm rot="16200000">
            <a:off x="6992598" y="-438609"/>
            <a:ext cx="1784795" cy="3159459"/>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CuadroTexto 6"/>
          <p:cNvSpPr txBox="1"/>
          <p:nvPr/>
        </p:nvSpPr>
        <p:spPr>
          <a:xfrm>
            <a:off x="6840093" y="532263"/>
            <a:ext cx="208980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SE COMPLEMENTAN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334793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9A235-380B-4D1B-B7E4-3F04F4D4AC54}"/>
            </a:ext>
          </a:extLst>
        </p:cNvPr>
        <p:cNvGrpSpPr/>
        <p:nvPr/>
      </p:nvGrpSpPr>
      <p:grpSpPr>
        <a:xfrm>
          <a:off x="0" y="0"/>
          <a:ext cx="0" cy="0"/>
          <a:chOff x="0" y="0"/>
          <a:chExt cx="0" cy="0"/>
        </a:xfrm>
      </p:grpSpPr>
      <p:pic>
        <p:nvPicPr>
          <p:cNvPr id="2" name="Imagen 1">
            <a:extLst>
              <a:ext uri="{FF2B5EF4-FFF2-40B4-BE49-F238E27FC236}">
                <a16:creationId xmlns:a16="http://schemas.microsoft.com/office/drawing/2014/main" id="{12D9DD7D-448A-D75F-1CD6-703016F0DDD8}"/>
              </a:ext>
            </a:extLst>
          </p:cNvPr>
          <p:cNvPicPr>
            <a:picLocks noChangeAspect="1"/>
          </p:cNvPicPr>
          <p:nvPr/>
        </p:nvPicPr>
        <p:blipFill>
          <a:blip r:embed="rId2"/>
          <a:stretch>
            <a:fillRect/>
          </a:stretch>
        </p:blipFill>
        <p:spPr>
          <a:xfrm>
            <a:off x="3070899" y="1078523"/>
            <a:ext cx="5228492" cy="5228492"/>
          </a:xfrm>
          <a:prstGeom prst="rect">
            <a:avLst/>
          </a:prstGeom>
        </p:spPr>
      </p:pic>
      <p:sp>
        <p:nvSpPr>
          <p:cNvPr id="3" name="CuadroTexto 2">
            <a:extLst>
              <a:ext uri="{FF2B5EF4-FFF2-40B4-BE49-F238E27FC236}">
                <a16:creationId xmlns:a16="http://schemas.microsoft.com/office/drawing/2014/main" id="{E5298859-9107-9A7E-8973-1FE914C1B5EC}"/>
              </a:ext>
            </a:extLst>
          </p:cNvPr>
          <p:cNvSpPr txBox="1"/>
          <p:nvPr/>
        </p:nvSpPr>
        <p:spPr>
          <a:xfrm>
            <a:off x="4972836" y="5722240"/>
            <a:ext cx="1680012"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VALORES</a:t>
            </a:r>
          </a:p>
        </p:txBody>
      </p:sp>
      <p:sp>
        <p:nvSpPr>
          <p:cNvPr id="6" name="CuadroTexto 5">
            <a:extLst>
              <a:ext uri="{FF2B5EF4-FFF2-40B4-BE49-F238E27FC236}">
                <a16:creationId xmlns:a16="http://schemas.microsoft.com/office/drawing/2014/main" id="{F73FA0C2-62ED-79F0-7927-D9512B374B3D}"/>
              </a:ext>
            </a:extLst>
          </p:cNvPr>
          <p:cNvSpPr txBox="1"/>
          <p:nvPr/>
        </p:nvSpPr>
        <p:spPr>
          <a:xfrm>
            <a:off x="7762928" y="4702332"/>
            <a:ext cx="1585690"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Carácter</a:t>
            </a:r>
          </a:p>
        </p:txBody>
      </p:sp>
      <p:sp>
        <p:nvSpPr>
          <p:cNvPr id="7" name="CuadroTexto 6">
            <a:extLst>
              <a:ext uri="{FF2B5EF4-FFF2-40B4-BE49-F238E27FC236}">
                <a16:creationId xmlns:a16="http://schemas.microsoft.com/office/drawing/2014/main" id="{20565EE1-ADC1-D09B-5671-1AE07DF896CA}"/>
              </a:ext>
            </a:extLst>
          </p:cNvPr>
          <p:cNvSpPr txBox="1"/>
          <p:nvPr/>
        </p:nvSpPr>
        <p:spPr>
          <a:xfrm>
            <a:off x="1823476" y="4292024"/>
            <a:ext cx="1783886"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Identidad</a:t>
            </a:r>
          </a:p>
        </p:txBody>
      </p:sp>
      <p:sp>
        <p:nvSpPr>
          <p:cNvPr id="8" name="CuadroTexto 7">
            <a:extLst>
              <a:ext uri="{FF2B5EF4-FFF2-40B4-BE49-F238E27FC236}">
                <a16:creationId xmlns:a16="http://schemas.microsoft.com/office/drawing/2014/main" id="{C637E133-7FDA-B9CE-ACAA-C8E0131CF1B7}"/>
              </a:ext>
            </a:extLst>
          </p:cNvPr>
          <p:cNvSpPr txBox="1"/>
          <p:nvPr/>
        </p:nvSpPr>
        <p:spPr>
          <a:xfrm>
            <a:off x="6348584" y="3272116"/>
            <a:ext cx="2510816" cy="584775"/>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a:ln>
                  <a:noFill/>
                </a:ln>
                <a:solidFill>
                  <a:prstClr val="black"/>
                </a:solidFill>
                <a:effectLst/>
                <a:uLnTx/>
                <a:uFillTx/>
                <a:latin typeface="Calibri" panose="020F0502020204030204"/>
                <a:ea typeface="+mn-ea"/>
                <a:cs typeface="+mn-cs"/>
              </a:rPr>
              <a:t>Conocimiento</a:t>
            </a:r>
          </a:p>
        </p:txBody>
      </p:sp>
      <p:pic>
        <p:nvPicPr>
          <p:cNvPr id="4" name="Imagen 3">
            <a:extLst>
              <a:ext uri="{FF2B5EF4-FFF2-40B4-BE49-F238E27FC236}">
                <a16:creationId xmlns:a16="http://schemas.microsoft.com/office/drawing/2014/main" id="{2F1A0CFA-9339-7531-4458-D37B3E2D847D}"/>
              </a:ext>
            </a:extLst>
          </p:cNvPr>
          <p:cNvPicPr>
            <a:picLocks noChangeAspect="1"/>
          </p:cNvPicPr>
          <p:nvPr/>
        </p:nvPicPr>
        <p:blipFill>
          <a:blip r:embed="rId3"/>
          <a:stretch>
            <a:fillRect/>
          </a:stretch>
        </p:blipFill>
        <p:spPr>
          <a:xfrm>
            <a:off x="4113520" y="717994"/>
            <a:ext cx="3143250" cy="1457325"/>
          </a:xfrm>
          <a:prstGeom prst="rect">
            <a:avLst/>
          </a:prstGeom>
        </p:spPr>
      </p:pic>
      <p:sp>
        <p:nvSpPr>
          <p:cNvPr id="9" name="CuadroTexto 8">
            <a:extLst>
              <a:ext uri="{FF2B5EF4-FFF2-40B4-BE49-F238E27FC236}">
                <a16:creationId xmlns:a16="http://schemas.microsoft.com/office/drawing/2014/main" id="{65E72477-86C6-2B19-7320-1564EE3CE023}"/>
              </a:ext>
            </a:extLst>
          </p:cNvPr>
          <p:cNvSpPr txBox="1"/>
          <p:nvPr/>
        </p:nvSpPr>
        <p:spPr>
          <a:xfrm>
            <a:off x="6189598" y="233082"/>
            <a:ext cx="53396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Calibri" panose="020F0502020204030204"/>
                <a:ea typeface="+mn-ea"/>
                <a:cs typeface="+mn-cs"/>
              </a:rPr>
              <a:t>Las bases de todo Oficial de Marina</a:t>
            </a:r>
          </a:p>
        </p:txBody>
      </p:sp>
      <p:sp>
        <p:nvSpPr>
          <p:cNvPr id="10" name="Elipse 9">
            <a:extLst>
              <a:ext uri="{FF2B5EF4-FFF2-40B4-BE49-F238E27FC236}">
                <a16:creationId xmlns:a16="http://schemas.microsoft.com/office/drawing/2014/main" id="{20BEBEC3-5E53-830F-8FD2-6D050997D705}"/>
              </a:ext>
            </a:extLst>
          </p:cNvPr>
          <p:cNvSpPr/>
          <p:nvPr/>
        </p:nvSpPr>
        <p:spPr>
          <a:xfrm>
            <a:off x="963243" y="4014785"/>
            <a:ext cx="3147935" cy="113925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295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p:bldP spid="1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162F1-AAA3-194E-1F82-7FC3840E9E06}"/>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FB2D7A8A-FDE1-DE1B-8DEB-1E47B0C47DAB}"/>
              </a:ext>
            </a:extLst>
          </p:cNvPr>
          <p:cNvSpPr txBox="1"/>
          <p:nvPr/>
        </p:nvSpPr>
        <p:spPr>
          <a:xfrm>
            <a:off x="2187529" y="341947"/>
            <a:ext cx="7662034" cy="6370975"/>
          </a:xfrm>
          <a:prstGeom prst="rect">
            <a:avLst/>
          </a:prstGeom>
          <a:solidFill>
            <a:schemeClr val="bg1"/>
          </a:solidFill>
          <a:ln w="28575">
            <a:solidFill>
              <a:schemeClr val="tx1"/>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Contenidos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Conceptos generales de mando y 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Cualidades vinculadas a la carrera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carácter para ejercer el mando.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Estilo naval, una manera de lograr identidad.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conocimiento.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líder trabajo en equipo.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El oficial de marina.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Recomendaciones de comportamiento social.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Metodología en la toma de decisiones.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Liderazgos que ganan la guerra o superan la adversidad.</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Ceremonial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Documentación naval.</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rPr>
              <a:t>Reglamento de disciplina.</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rPr>
              <a:t>Calificación de Gente de </a:t>
            </a:r>
            <a:r>
              <a:rPr kumimoji="0" lang="es-CL" sz="2400" b="0" i="0" u="none" strike="noStrike" kern="1200" cap="none" spc="0" normalizeH="0" baseline="0" noProof="0">
                <a:ln>
                  <a:noFill/>
                </a:ln>
                <a:solidFill>
                  <a:srgbClr val="FF0000"/>
                </a:solidFill>
                <a:effectLst/>
                <a:uLnTx/>
                <a:uFillTx/>
                <a:latin typeface="Calibri" panose="020F0502020204030204"/>
                <a:ea typeface="+mn-ea"/>
                <a:cs typeface="+mn-cs"/>
              </a:rPr>
              <a:t>Mar.</a:t>
            </a:r>
            <a:endParaRPr kumimoji="0" lang="es-CL" sz="2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cxnSp>
        <p:nvCxnSpPr>
          <p:cNvPr id="3" name="Conector recto 2">
            <a:extLst>
              <a:ext uri="{FF2B5EF4-FFF2-40B4-BE49-F238E27FC236}">
                <a16:creationId xmlns:a16="http://schemas.microsoft.com/office/drawing/2014/main" id="{FD8ADCC7-08DD-36A6-3AB2-A1A84FE43607}"/>
              </a:ext>
            </a:extLst>
          </p:cNvPr>
          <p:cNvCxnSpPr/>
          <p:nvPr/>
        </p:nvCxnSpPr>
        <p:spPr>
          <a:xfrm flipV="1">
            <a:off x="2266094" y="4441320"/>
            <a:ext cx="7504904" cy="17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Flecha derecha 1">
            <a:extLst>
              <a:ext uri="{FF2B5EF4-FFF2-40B4-BE49-F238E27FC236}">
                <a16:creationId xmlns:a16="http://schemas.microsoft.com/office/drawing/2014/main" id="{5D3E334B-F3F4-E50B-42AE-3C05F2D6E044}"/>
              </a:ext>
            </a:extLst>
          </p:cNvPr>
          <p:cNvSpPr/>
          <p:nvPr/>
        </p:nvSpPr>
        <p:spPr>
          <a:xfrm rot="10800000">
            <a:off x="8483941" y="1912165"/>
            <a:ext cx="818865" cy="2593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800329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0" name="Imagen 9"/>
          <p:cNvPicPr>
            <a:picLocks noChangeAspect="1"/>
          </p:cNvPicPr>
          <p:nvPr/>
        </p:nvPicPr>
        <p:blipFill>
          <a:blip r:embed="rId2"/>
          <a:stretch>
            <a:fillRect/>
          </a:stretch>
        </p:blipFill>
        <p:spPr>
          <a:xfrm>
            <a:off x="1133426" y="264902"/>
            <a:ext cx="9925148" cy="6328196"/>
          </a:xfrm>
          <a:prstGeom prst="rect">
            <a:avLst/>
          </a:prstGeom>
        </p:spPr>
      </p:pic>
      <p:sp>
        <p:nvSpPr>
          <p:cNvPr id="11" name="Elipse 10"/>
          <p:cNvSpPr/>
          <p:nvPr/>
        </p:nvSpPr>
        <p:spPr>
          <a:xfrm>
            <a:off x="709684" y="4107976"/>
            <a:ext cx="2647665" cy="114641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66641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448B1-A2C2-0C21-4912-03CC541CB3B0}"/>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1B05A17B-169E-941A-ED13-6C05353FA356}"/>
              </a:ext>
            </a:extLst>
          </p:cNvPr>
          <p:cNvSpPr txBox="1"/>
          <p:nvPr/>
        </p:nvSpPr>
        <p:spPr>
          <a:xfrm>
            <a:off x="10125892" y="5608866"/>
            <a:ext cx="330540" cy="219291"/>
          </a:xfrm>
          <a:prstGeom prst="rect">
            <a:avLst/>
          </a:prstGeom>
          <a:noFill/>
        </p:spPr>
        <p:txBody>
          <a:bodyPr wrap="none" rtlCol="0">
            <a:spAutoFit/>
          </a:bodyPr>
          <a:lstStyle/>
          <a:p>
            <a:r>
              <a:rPr lang="es-ES" sz="825" dirty="0"/>
              <a:t>1/7</a:t>
            </a:r>
            <a:endParaRPr lang="en-US" sz="825" dirty="0"/>
          </a:p>
        </p:txBody>
      </p:sp>
      <p:sp>
        <p:nvSpPr>
          <p:cNvPr id="3" name="Rectángulo 2">
            <a:extLst>
              <a:ext uri="{FF2B5EF4-FFF2-40B4-BE49-F238E27FC236}">
                <a16:creationId xmlns:a16="http://schemas.microsoft.com/office/drawing/2014/main" id="{E011494E-C2F2-D342-228B-2A1A797CD5DD}"/>
              </a:ext>
            </a:extLst>
          </p:cNvPr>
          <p:cNvSpPr/>
          <p:nvPr/>
        </p:nvSpPr>
        <p:spPr>
          <a:xfrm>
            <a:off x="1704115" y="1149928"/>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2400" b="1" dirty="0">
                <a:solidFill>
                  <a:schemeClr val="tx1"/>
                </a:solidFill>
              </a:rPr>
              <a:t>UT 2: CUALIDADES VINCULADAS A LA CARRERA NAVAL</a:t>
            </a:r>
          </a:p>
          <a:p>
            <a:pPr algn="just"/>
            <a:endParaRPr lang="es-MX" sz="2400" b="1" dirty="0">
              <a:solidFill>
                <a:schemeClr val="tx1"/>
              </a:solidFill>
            </a:endParaRPr>
          </a:p>
          <a:p>
            <a:pPr marL="342900" indent="-342900" algn="just">
              <a:buFont typeface="Arial" panose="020B0604020202020204" pitchFamily="34" charset="0"/>
              <a:buChar char="•"/>
            </a:pPr>
            <a:r>
              <a:rPr lang="es-MX" sz="2400" b="1" dirty="0">
                <a:solidFill>
                  <a:schemeClr val="tx1"/>
                </a:solidFill>
              </a:rPr>
              <a:t>Las cualidades éticas</a:t>
            </a:r>
          </a:p>
          <a:p>
            <a:pPr marL="342900" indent="-342900" algn="just">
              <a:buFont typeface="Arial" panose="020B0604020202020204" pitchFamily="34" charset="0"/>
              <a:buChar char="•"/>
            </a:pPr>
            <a:r>
              <a:rPr lang="es-MX" sz="2400" b="1" dirty="0">
                <a:solidFill>
                  <a:schemeClr val="tx1"/>
                </a:solidFill>
              </a:rPr>
              <a:t>El carácter para ejercer el mando</a:t>
            </a:r>
          </a:p>
          <a:p>
            <a:pPr marL="342900" indent="-342900" algn="just">
              <a:buFont typeface="Arial" panose="020B0604020202020204" pitchFamily="34" charset="0"/>
              <a:buChar char="•"/>
            </a:pPr>
            <a:r>
              <a:rPr lang="es-MX" sz="2400" b="1" dirty="0">
                <a:solidFill>
                  <a:schemeClr val="tx1"/>
                </a:solidFill>
                <a:highlight>
                  <a:srgbClr val="FFFF00"/>
                </a:highlight>
              </a:rPr>
              <a:t>El estilo naval</a:t>
            </a:r>
          </a:p>
          <a:p>
            <a:pPr marL="342900" indent="-342900" algn="just">
              <a:buFont typeface="Arial" panose="020B0604020202020204" pitchFamily="34" charset="0"/>
              <a:buChar char="•"/>
            </a:pPr>
            <a:r>
              <a:rPr lang="es-MX" sz="2400" b="1" dirty="0">
                <a:solidFill>
                  <a:schemeClr val="tx1"/>
                </a:solidFill>
              </a:rPr>
              <a:t>El conocimiento </a:t>
            </a:r>
          </a:p>
          <a:p>
            <a:pPr algn="just"/>
            <a:r>
              <a:rPr lang="es-MX" sz="2400" dirty="0"/>
              <a:t> </a:t>
            </a:r>
            <a:endParaRPr lang="es-CL" sz="2400" dirty="0"/>
          </a:p>
        </p:txBody>
      </p:sp>
    </p:spTree>
    <p:extLst>
      <p:ext uri="{BB962C8B-B14F-4D97-AF65-F5344CB8AC3E}">
        <p14:creationId xmlns:p14="http://schemas.microsoft.com/office/powerpoint/2010/main" val="135082211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33233" y="271889"/>
            <a:ext cx="7474804" cy="4204577"/>
          </a:xfrm>
          <a:prstGeom prst="rect">
            <a:avLst/>
          </a:prstGeom>
        </p:spPr>
      </p:pic>
      <p:pic>
        <p:nvPicPr>
          <p:cNvPr id="3" name="Imagen 2"/>
          <p:cNvPicPr>
            <a:picLocks noChangeAspect="1"/>
          </p:cNvPicPr>
          <p:nvPr/>
        </p:nvPicPr>
        <p:blipFill>
          <a:blip r:embed="rId3"/>
          <a:stretch>
            <a:fillRect/>
          </a:stretch>
        </p:blipFill>
        <p:spPr>
          <a:xfrm>
            <a:off x="8658367" y="1321274"/>
            <a:ext cx="3200400" cy="5143500"/>
          </a:xfrm>
          <a:prstGeom prst="rect">
            <a:avLst/>
          </a:prstGeom>
        </p:spPr>
      </p:pic>
      <p:sp>
        <p:nvSpPr>
          <p:cNvPr id="4" name="Rectángulo 3"/>
          <p:cNvSpPr/>
          <p:nvPr/>
        </p:nvSpPr>
        <p:spPr>
          <a:xfrm>
            <a:off x="3029802" y="5145206"/>
            <a:ext cx="2702257"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prstClr val="white"/>
                </a:solidFill>
                <a:effectLst/>
                <a:uLnTx/>
                <a:uFillTx/>
                <a:latin typeface="Century Gothic" panose="020B0502020202020204"/>
                <a:ea typeface="+mn-ea"/>
                <a:cs typeface="+mn-cs"/>
              </a:rPr>
              <a:t>IDENTIDAD</a:t>
            </a:r>
            <a:endParaRPr kumimoji="0" lang="en-US" sz="3200" b="1"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1121590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0" y="0"/>
            <a:ext cx="8848578" cy="6858000"/>
          </a:xfrm>
          <a:prstGeom prst="rect">
            <a:avLst/>
          </a:prstGeom>
        </p:spPr>
      </p:pic>
      <p:sp>
        <p:nvSpPr>
          <p:cNvPr id="8" name="CuadroTexto 7"/>
          <p:cNvSpPr txBox="1"/>
          <p:nvPr/>
        </p:nvSpPr>
        <p:spPr>
          <a:xfrm>
            <a:off x="9480262" y="520505"/>
            <a:ext cx="2505814" cy="483209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rPr>
              <a:t>IDENTIDAD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rPr>
              <a:t>TRADICIONES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rPr>
              <a:t>Y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0" i="0" u="none" strike="noStrike" kern="1200" cap="none" spc="0" normalizeH="0" baseline="0" noProof="0" dirty="0">
                <a:ln>
                  <a:noFill/>
                </a:ln>
                <a:solidFill>
                  <a:prstClr val="black"/>
                </a:solidFill>
                <a:effectLst/>
                <a:uLnTx/>
                <a:uFillTx/>
                <a:latin typeface="FrankRuehl" panose="020E0503060101010101" pitchFamily="34" charset="-79"/>
                <a:ea typeface="+mn-ea"/>
                <a:cs typeface="FrankRuehl" panose="020E0503060101010101" pitchFamily="34" charset="-79"/>
              </a:rPr>
              <a:t>COSTUMBRES</a:t>
            </a:r>
          </a:p>
        </p:txBody>
      </p:sp>
    </p:spTree>
    <p:extLst>
      <p:ext uri="{BB962C8B-B14F-4D97-AF65-F5344CB8AC3E}">
        <p14:creationId xmlns:p14="http://schemas.microsoft.com/office/powerpoint/2010/main" val="118553894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1936"/>
            <a:ext cx="5134707" cy="6863392"/>
          </a:xfrm>
          <a:prstGeom prst="rect">
            <a:avLst/>
          </a:prstGeom>
        </p:spPr>
      </p:pic>
      <p:sp>
        <p:nvSpPr>
          <p:cNvPr id="3" name="Rectángulo 2"/>
          <p:cNvSpPr/>
          <p:nvPr/>
        </p:nvSpPr>
        <p:spPr>
          <a:xfrm>
            <a:off x="5683488" y="1448473"/>
            <a:ext cx="6096000" cy="4247317"/>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La Armada de Chile tiene tradiciones, que en su conjunto dan un sentido.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Es el “carácter” institucional (</a:t>
            </a:r>
            <a:r>
              <a:rPr kumimoji="0" lang="es-CL" sz="1800" b="1" i="0" u="none" strike="noStrike" kern="1200" cap="none" spc="0" normalizeH="0" baseline="0" noProof="0" dirty="0" err="1">
                <a:ln>
                  <a:noFill/>
                </a:ln>
                <a:solidFill>
                  <a:srgbClr val="5C6169"/>
                </a:solidFill>
                <a:effectLst/>
                <a:uLnTx/>
                <a:uFillTx/>
                <a:latin typeface="Open Sans"/>
                <a:ea typeface="+mn-ea"/>
                <a:cs typeface="+mn-cs"/>
              </a:rPr>
              <a:t>ethos</a:t>
            </a:r>
            <a:r>
              <a:rPr kumimoji="0" lang="es-CL" sz="1800" b="1" i="0" u="none" strike="noStrike" kern="1200" cap="none" spc="0" normalizeH="0" baseline="0" noProof="0" dirty="0">
                <a:ln>
                  <a:noFill/>
                </a:ln>
                <a:solidFill>
                  <a:srgbClr val="5C6169"/>
                </a:solidFill>
                <a:effectLst/>
                <a:uLnTx/>
                <a:uFillTx/>
                <a:latin typeface="Open Sans"/>
                <a:ea typeface="+mn-ea"/>
                <a:cs typeface="+mn-cs"/>
              </a:rPr>
              <a:t>) que se puede entender como un rasgo de la Marina.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Quienes pertenecen a la Armada actúan bajo normas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Ético – sociales específicas que se sustentan 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Su sentido de pertenencia, las tradiciones.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Su sentido de trascendencia, la historia.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Su sentido de referencia, los principios.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Su sentido de orientación, los manuales y reglamentos.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p:txBody>
      </p:sp>
    </p:spTree>
    <p:extLst>
      <p:ext uri="{BB962C8B-B14F-4D97-AF65-F5344CB8AC3E}">
        <p14:creationId xmlns:p14="http://schemas.microsoft.com/office/powerpoint/2010/main" val="29506293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sp>
        <p:nvSpPr>
          <p:cNvPr id="3" name="Rectángulo 2"/>
          <p:cNvSpPr/>
          <p:nvPr/>
        </p:nvSpPr>
        <p:spPr>
          <a:xfrm>
            <a:off x="3595380" y="187605"/>
            <a:ext cx="8305467" cy="230832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Este actuar ético – social se llama comúnmente  “estilo naval” que se puede entender como un concepto global y particular.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El estilo naval </a:t>
            </a:r>
            <a:r>
              <a:rPr kumimoji="0" lang="es-CL" sz="1800" b="1" i="0" u="sng" strike="noStrike" kern="1200" cap="none" spc="0" normalizeH="0" baseline="0" noProof="0" dirty="0">
                <a:ln>
                  <a:noFill/>
                </a:ln>
                <a:solidFill>
                  <a:srgbClr val="5C6169"/>
                </a:solidFill>
                <a:effectLst/>
                <a:uLnTx/>
                <a:uFillTx/>
                <a:latin typeface="Open Sans"/>
                <a:ea typeface="+mn-ea"/>
                <a:cs typeface="+mn-cs"/>
              </a:rPr>
              <a:t>define el carácter o </a:t>
            </a:r>
            <a:r>
              <a:rPr kumimoji="0" lang="es-CL" sz="1800" b="1" i="0" u="sng" strike="noStrike" kern="1200" cap="none" spc="0" normalizeH="0" baseline="0" noProof="0" dirty="0" err="1">
                <a:ln>
                  <a:noFill/>
                </a:ln>
                <a:solidFill>
                  <a:srgbClr val="5C6169"/>
                </a:solidFill>
                <a:effectLst/>
                <a:uLnTx/>
                <a:uFillTx/>
                <a:latin typeface="Open Sans"/>
                <a:ea typeface="+mn-ea"/>
                <a:cs typeface="+mn-cs"/>
              </a:rPr>
              <a:t>ethos</a:t>
            </a:r>
            <a:r>
              <a:rPr kumimoji="0" lang="es-CL" sz="1800" b="1" i="0" u="sng" strike="noStrike" kern="1200" cap="none" spc="0" normalizeH="0" baseline="0" noProof="0" dirty="0">
                <a:ln>
                  <a:noFill/>
                </a:ln>
                <a:solidFill>
                  <a:srgbClr val="5C6169"/>
                </a:solidFill>
                <a:effectLst/>
                <a:uLnTx/>
                <a:uFillTx/>
                <a:latin typeface="Open Sans"/>
                <a:ea typeface="+mn-ea"/>
                <a:cs typeface="+mn-cs"/>
              </a:rPr>
              <a:t> institucional</a:t>
            </a:r>
            <a:r>
              <a:rPr kumimoji="0" lang="es-CL" sz="1800" b="1" i="0" u="none" strike="noStrike" kern="1200" cap="none" spc="0" normalizeH="0" baseline="0" noProof="0" dirty="0">
                <a:ln>
                  <a:noFill/>
                </a:ln>
                <a:solidFill>
                  <a:srgbClr val="5C6169"/>
                </a:solidFill>
                <a:effectLst/>
                <a:uLnTx/>
                <a:uFillTx/>
                <a:latin typeface="Open Sans"/>
                <a:ea typeface="+mn-ea"/>
                <a:cs typeface="+mn-cs"/>
              </a:rPr>
              <a:t> y ayuda al comportamiento entre los marinos.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Es un concepto global y particular a la vez.</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p:txBody>
      </p:sp>
      <p:pic>
        <p:nvPicPr>
          <p:cNvPr id="4" name="Imagen 3"/>
          <p:cNvPicPr>
            <a:picLocks noChangeAspect="1"/>
          </p:cNvPicPr>
          <p:nvPr/>
        </p:nvPicPr>
        <p:blipFill>
          <a:blip r:embed="rId2"/>
          <a:stretch>
            <a:fillRect/>
          </a:stretch>
        </p:blipFill>
        <p:spPr>
          <a:xfrm>
            <a:off x="5481805" y="2715312"/>
            <a:ext cx="6541874" cy="4008440"/>
          </a:xfrm>
          <a:prstGeom prst="rect">
            <a:avLst/>
          </a:prstGeom>
          <a:ln w="76200">
            <a:solidFill>
              <a:schemeClr val="accent5"/>
            </a:solidFill>
          </a:ln>
        </p:spPr>
      </p:pic>
      <p:pic>
        <p:nvPicPr>
          <p:cNvPr id="5" name="Imagen 4"/>
          <p:cNvPicPr>
            <a:picLocks noChangeAspect="1"/>
          </p:cNvPicPr>
          <p:nvPr/>
        </p:nvPicPr>
        <p:blipFill>
          <a:blip r:embed="rId3"/>
          <a:stretch>
            <a:fillRect/>
          </a:stretch>
        </p:blipFill>
        <p:spPr>
          <a:xfrm>
            <a:off x="518614" y="60503"/>
            <a:ext cx="2934269" cy="4145237"/>
          </a:xfrm>
          <a:prstGeom prst="rect">
            <a:avLst/>
          </a:prstGeom>
        </p:spPr>
      </p:pic>
      <p:pic>
        <p:nvPicPr>
          <p:cNvPr id="6" name="Imagen 5"/>
          <p:cNvPicPr>
            <a:picLocks noChangeAspect="1"/>
          </p:cNvPicPr>
          <p:nvPr/>
        </p:nvPicPr>
        <p:blipFill>
          <a:blip r:embed="rId4"/>
          <a:stretch>
            <a:fillRect/>
          </a:stretch>
        </p:blipFill>
        <p:spPr>
          <a:xfrm>
            <a:off x="232011" y="4205740"/>
            <a:ext cx="4476466" cy="2518012"/>
          </a:xfrm>
          <a:prstGeom prst="rect">
            <a:avLst/>
          </a:prstGeom>
        </p:spPr>
      </p:pic>
    </p:spTree>
    <p:extLst>
      <p:ext uri="{BB962C8B-B14F-4D97-AF65-F5344CB8AC3E}">
        <p14:creationId xmlns:p14="http://schemas.microsoft.com/office/powerpoint/2010/main" val="250032623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0"/>
            <a:ext cx="6556549" cy="6858000"/>
          </a:xfrm>
          <a:prstGeom prst="rect">
            <a:avLst/>
          </a:prstGeom>
        </p:spPr>
      </p:pic>
      <p:sp>
        <p:nvSpPr>
          <p:cNvPr id="3" name="Rectángulo 2"/>
          <p:cNvSpPr/>
          <p:nvPr/>
        </p:nvSpPr>
        <p:spPr>
          <a:xfrm>
            <a:off x="6938192" y="402661"/>
            <a:ext cx="5123518" cy="495520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5C6169"/>
                </a:solidFill>
                <a:effectLst/>
                <a:uLnTx/>
                <a:uFillTx/>
                <a:latin typeface="Open Sans"/>
                <a:ea typeface="+mn-ea"/>
                <a:cs typeface="+mn-cs"/>
              </a:rPr>
              <a:t>¿Cuál es la importancia del estilo naval?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5C6169"/>
                </a:solidFill>
                <a:effectLst/>
                <a:uLnTx/>
                <a:uFillTx/>
                <a:latin typeface="Open Sans"/>
                <a:ea typeface="+mn-ea"/>
                <a:cs typeface="+mn-cs"/>
              </a:rPr>
              <a:t>Crea espíritu de cuerpo.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5C6169"/>
                </a:solidFill>
                <a:effectLst/>
                <a:uLnTx/>
                <a:uFillTx/>
                <a:latin typeface="Open Sans"/>
                <a:ea typeface="+mn-ea"/>
                <a:cs typeface="+mn-cs"/>
              </a:rPr>
              <a:t>Unidad.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5C6169"/>
                </a:solidFill>
                <a:effectLst/>
                <a:uLnTx/>
                <a:uFillTx/>
                <a:latin typeface="Open Sans"/>
                <a:ea typeface="+mn-ea"/>
                <a:cs typeface="+mn-cs"/>
              </a:rPr>
              <a:t>Resalta los principios institucionales.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5C6169"/>
                </a:solidFill>
                <a:effectLst/>
                <a:uLnTx/>
                <a:uFillTx/>
                <a:latin typeface="Open Sans"/>
                <a:ea typeface="+mn-ea"/>
                <a:cs typeface="+mn-cs"/>
              </a:rPr>
              <a:t>En síntesis: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sng" strike="noStrike" kern="1200" cap="none" spc="0" normalizeH="0" baseline="0" noProof="0" dirty="0">
                <a:ln>
                  <a:noFill/>
                </a:ln>
                <a:solidFill>
                  <a:srgbClr val="5C6169"/>
                </a:solidFill>
                <a:effectLst/>
                <a:uLnTx/>
                <a:uFillTx/>
                <a:latin typeface="Open Sans"/>
                <a:ea typeface="+mn-ea"/>
                <a:cs typeface="+mn-cs"/>
              </a:rPr>
              <a:t>Entrega identidad.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sng"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sng" strike="noStrike" kern="1200" cap="none" spc="0" normalizeH="0" baseline="0" noProof="0" dirty="0">
                <a:ln>
                  <a:noFill/>
                </a:ln>
                <a:solidFill>
                  <a:srgbClr val="5C6169"/>
                </a:solidFill>
                <a:effectLst/>
                <a:uLnTx/>
                <a:uFillTx/>
                <a:latin typeface="Open Sans"/>
                <a:ea typeface="+mn-ea"/>
                <a:cs typeface="+mn-cs"/>
              </a:rPr>
              <a:t>Entrega fidelidad.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sng"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sng" strike="noStrike" kern="1200" cap="none" spc="0" normalizeH="0" baseline="0" noProof="0" dirty="0">
                <a:ln>
                  <a:noFill/>
                </a:ln>
                <a:solidFill>
                  <a:srgbClr val="5C6169"/>
                </a:solidFill>
                <a:effectLst/>
                <a:uLnTx/>
                <a:uFillTx/>
                <a:latin typeface="Open Sans"/>
                <a:ea typeface="+mn-ea"/>
                <a:cs typeface="+mn-cs"/>
              </a:rPr>
              <a:t>Guía el comportamiento.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000" b="1" i="0" u="sng"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p:txBody>
      </p:sp>
    </p:spTree>
    <p:extLst>
      <p:ext uri="{BB962C8B-B14F-4D97-AF65-F5344CB8AC3E}">
        <p14:creationId xmlns:p14="http://schemas.microsoft.com/office/powerpoint/2010/main" val="242306549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 y="-1"/>
            <a:ext cx="5534695" cy="3168203"/>
          </a:xfrm>
          <a:prstGeom prst="rect">
            <a:avLst/>
          </a:prstGeom>
        </p:spPr>
      </p:pic>
      <p:pic>
        <p:nvPicPr>
          <p:cNvPr id="3" name="Imagen 2"/>
          <p:cNvPicPr>
            <a:picLocks noChangeAspect="1"/>
          </p:cNvPicPr>
          <p:nvPr/>
        </p:nvPicPr>
        <p:blipFill>
          <a:blip r:embed="rId3"/>
          <a:stretch>
            <a:fillRect/>
          </a:stretch>
        </p:blipFill>
        <p:spPr>
          <a:xfrm>
            <a:off x="-1" y="3168202"/>
            <a:ext cx="5534697" cy="3689798"/>
          </a:xfrm>
          <a:prstGeom prst="rect">
            <a:avLst/>
          </a:prstGeom>
        </p:spPr>
      </p:pic>
      <p:sp>
        <p:nvSpPr>
          <p:cNvPr id="8" name="Rectángulo 7"/>
          <p:cNvSpPr/>
          <p:nvPr/>
        </p:nvSpPr>
        <p:spPr>
          <a:xfrm>
            <a:off x="5795373" y="168563"/>
            <a:ext cx="6455613" cy="646330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La identidad entrega orgullo, acrecienta los principios,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genera espíritu de cuerpo, une y ayuda al trabajo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en equipo.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La fidelidad hace que el marino, al sentirse identificado,</a:t>
            </a: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vaya adquiriendo apego a los suyos y a la Marina.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Las personas de sienten cómodas.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Comportamiento, hay doctrina común, respeto, seriedad,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sobriedad, educación.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Los marinos actúan bien y de una manera determinada.</a:t>
            </a:r>
          </a:p>
        </p:txBody>
      </p:sp>
      <p:cxnSp>
        <p:nvCxnSpPr>
          <p:cNvPr id="5" name="Conector recto de flecha 4"/>
          <p:cNvCxnSpPr/>
          <p:nvPr/>
        </p:nvCxnSpPr>
        <p:spPr>
          <a:xfrm>
            <a:off x="6701051" y="491319"/>
            <a:ext cx="4299045" cy="2402006"/>
          </a:xfrm>
          <a:prstGeom prst="straightConnector1">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flipH="1">
            <a:off x="8461612" y="3821373"/>
            <a:ext cx="2101755" cy="167867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371961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31978" t="5624" r="14559" b="324"/>
          <a:stretch/>
        </p:blipFill>
        <p:spPr>
          <a:xfrm>
            <a:off x="0" y="0"/>
            <a:ext cx="6925308" cy="6858000"/>
          </a:xfrm>
          <a:prstGeom prst="rect">
            <a:avLst/>
          </a:prstGeom>
        </p:spPr>
      </p:pic>
      <p:sp>
        <p:nvSpPr>
          <p:cNvPr id="2" name="Rectángulo 1"/>
          <p:cNvSpPr/>
          <p:nvPr/>
        </p:nvSpPr>
        <p:spPr>
          <a:xfrm>
            <a:off x="7242622" y="295073"/>
            <a:ext cx="4685898" cy="286232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Liderazgo.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El estilo naval orienta al marino en cómo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se debe aplicar el mando, de una manera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diferente al resto.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La manera de mandar en la Marina tiene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un tinte distinto y especial.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srgbClr val="5C6169"/>
              </a:solidFill>
              <a:effectLst/>
              <a:uLnTx/>
              <a:uFillTx/>
              <a:latin typeface="Open Sans"/>
              <a:ea typeface="+mn-ea"/>
              <a:cs typeface="+mn-cs"/>
            </a:endParaRPr>
          </a:p>
        </p:txBody>
      </p:sp>
      <p:pic>
        <p:nvPicPr>
          <p:cNvPr id="3" name="Imagen 2"/>
          <p:cNvPicPr>
            <a:picLocks noChangeAspect="1"/>
          </p:cNvPicPr>
          <p:nvPr/>
        </p:nvPicPr>
        <p:blipFill>
          <a:blip r:embed="rId3"/>
          <a:stretch>
            <a:fillRect/>
          </a:stretch>
        </p:blipFill>
        <p:spPr>
          <a:xfrm>
            <a:off x="7442791" y="4018208"/>
            <a:ext cx="4186834" cy="2227039"/>
          </a:xfrm>
          <a:prstGeom prst="rect">
            <a:avLst/>
          </a:prstGeom>
        </p:spPr>
      </p:pic>
      <p:sp>
        <p:nvSpPr>
          <p:cNvPr id="4" name="CuadroTexto 3"/>
          <p:cNvSpPr txBox="1"/>
          <p:nvPr/>
        </p:nvSpPr>
        <p:spPr>
          <a:xfrm>
            <a:off x="1372370" y="1356902"/>
            <a:ext cx="8331188" cy="3418756"/>
          </a:xfrm>
          <a:prstGeom prst="rect">
            <a:avLst/>
          </a:prstGeom>
          <a:solidFill>
            <a:schemeClr val="bg1"/>
          </a:solid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El estilo naval, además de crear identidad, fidelidad y establecer un comportamiento común,  ayuda a formar equipos, ilumina u orienta al Oficial en cómo mandar, en base al carácter o </a:t>
            </a:r>
            <a:r>
              <a:rPr kumimoji="0" lang="es-ES" sz="2800" b="0" i="0" u="none" strike="noStrike" kern="1200" cap="none" spc="0" normalizeH="0" baseline="0" noProof="0" dirty="0" err="1">
                <a:ln>
                  <a:noFill/>
                </a:ln>
                <a:solidFill>
                  <a:prstClr val="black"/>
                </a:solidFill>
                <a:effectLst/>
                <a:uLnTx/>
                <a:uFillTx/>
                <a:latin typeface="Calibri" panose="020F0502020204030204"/>
                <a:ea typeface="+mn-ea"/>
                <a:cs typeface="+mn-cs"/>
              </a:rPr>
              <a:t>ethos</a:t>
            </a:r>
            <a:r>
              <a:rPr kumimoji="0" lang="es-ES" sz="2800" b="0" i="0" u="none" strike="noStrike" kern="1200" cap="none" spc="0" normalizeH="0" baseline="0" noProof="0" dirty="0">
                <a:ln>
                  <a:noFill/>
                </a:ln>
                <a:solidFill>
                  <a:prstClr val="black"/>
                </a:solidFill>
                <a:effectLst/>
                <a:uLnTx/>
                <a:uFillTx/>
                <a:latin typeface="Calibri" panose="020F0502020204030204"/>
                <a:ea typeface="+mn-ea"/>
                <a:cs typeface="+mn-cs"/>
              </a:rPr>
              <a:t> de la Marina.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CuadroTexto 5"/>
          <p:cNvSpPr txBox="1"/>
          <p:nvPr/>
        </p:nvSpPr>
        <p:spPr>
          <a:xfrm>
            <a:off x="6907156" y="6488668"/>
            <a:ext cx="537518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rPr>
              <a:t>Leer cualidades especiales de un Oficial de Marina. P 50</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787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8423413" y="140677"/>
            <a:ext cx="3646210" cy="3423138"/>
          </a:xfrm>
          <a:prstGeom prst="rect">
            <a:avLst/>
          </a:prstGeom>
        </p:spPr>
      </p:pic>
      <p:pic>
        <p:nvPicPr>
          <p:cNvPr id="6" name="Imagen 5"/>
          <p:cNvPicPr>
            <a:picLocks noChangeAspect="1"/>
          </p:cNvPicPr>
          <p:nvPr/>
        </p:nvPicPr>
        <p:blipFill>
          <a:blip r:embed="rId3"/>
          <a:stretch>
            <a:fillRect/>
          </a:stretch>
        </p:blipFill>
        <p:spPr>
          <a:xfrm>
            <a:off x="246184" y="237100"/>
            <a:ext cx="3341077" cy="4710037"/>
          </a:xfrm>
          <a:prstGeom prst="rect">
            <a:avLst/>
          </a:prstGeom>
        </p:spPr>
      </p:pic>
      <p:pic>
        <p:nvPicPr>
          <p:cNvPr id="7" name="Imagen 6"/>
          <p:cNvPicPr>
            <a:picLocks noChangeAspect="1"/>
          </p:cNvPicPr>
          <p:nvPr/>
        </p:nvPicPr>
        <p:blipFill>
          <a:blip r:embed="rId4"/>
          <a:stretch>
            <a:fillRect/>
          </a:stretch>
        </p:blipFill>
        <p:spPr>
          <a:xfrm>
            <a:off x="246184" y="4132384"/>
            <a:ext cx="3634154" cy="2725616"/>
          </a:xfrm>
          <a:prstGeom prst="rect">
            <a:avLst/>
          </a:prstGeom>
        </p:spPr>
      </p:pic>
      <p:pic>
        <p:nvPicPr>
          <p:cNvPr id="8" name="Imagen 7"/>
          <p:cNvPicPr>
            <a:picLocks noChangeAspect="1"/>
          </p:cNvPicPr>
          <p:nvPr/>
        </p:nvPicPr>
        <p:blipFill>
          <a:blip r:embed="rId5"/>
          <a:stretch>
            <a:fillRect/>
          </a:stretch>
        </p:blipFill>
        <p:spPr>
          <a:xfrm>
            <a:off x="3229702" y="237100"/>
            <a:ext cx="5193712" cy="3895284"/>
          </a:xfrm>
          <a:prstGeom prst="rect">
            <a:avLst/>
          </a:prstGeom>
        </p:spPr>
      </p:pic>
      <p:pic>
        <p:nvPicPr>
          <p:cNvPr id="9" name="Imagen 8"/>
          <p:cNvPicPr>
            <a:picLocks noChangeAspect="1"/>
          </p:cNvPicPr>
          <p:nvPr/>
        </p:nvPicPr>
        <p:blipFill>
          <a:blip r:embed="rId6"/>
          <a:stretch>
            <a:fillRect/>
          </a:stretch>
        </p:blipFill>
        <p:spPr>
          <a:xfrm>
            <a:off x="7006038" y="3419841"/>
            <a:ext cx="5063585" cy="3356097"/>
          </a:xfrm>
          <a:prstGeom prst="rect">
            <a:avLst/>
          </a:prstGeom>
        </p:spPr>
      </p:pic>
      <p:pic>
        <p:nvPicPr>
          <p:cNvPr id="10" name="Imagen 9"/>
          <p:cNvPicPr>
            <a:picLocks noChangeAspect="1"/>
          </p:cNvPicPr>
          <p:nvPr/>
        </p:nvPicPr>
        <p:blipFill>
          <a:blip r:embed="rId7"/>
          <a:stretch>
            <a:fillRect/>
          </a:stretch>
        </p:blipFill>
        <p:spPr>
          <a:xfrm>
            <a:off x="3876883" y="3778827"/>
            <a:ext cx="3111188" cy="2997111"/>
          </a:xfrm>
          <a:prstGeom prst="rect">
            <a:avLst/>
          </a:prstGeom>
        </p:spPr>
      </p:pic>
    </p:spTree>
    <p:extLst>
      <p:ext uri="{BB962C8B-B14F-4D97-AF65-F5344CB8AC3E}">
        <p14:creationId xmlns:p14="http://schemas.microsoft.com/office/powerpoint/2010/main" val="135340393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0"/>
            <a:ext cx="4613606" cy="3374265"/>
          </a:xfrm>
          <a:prstGeom prst="rect">
            <a:avLst/>
          </a:prstGeom>
        </p:spPr>
      </p:pic>
      <p:pic>
        <p:nvPicPr>
          <p:cNvPr id="5" name="Imagen 4"/>
          <p:cNvPicPr>
            <a:picLocks noChangeAspect="1"/>
          </p:cNvPicPr>
          <p:nvPr/>
        </p:nvPicPr>
        <p:blipFill>
          <a:blip r:embed="rId3"/>
          <a:stretch>
            <a:fillRect/>
          </a:stretch>
        </p:blipFill>
        <p:spPr>
          <a:xfrm>
            <a:off x="-1" y="3374265"/>
            <a:ext cx="4613607" cy="3483735"/>
          </a:xfrm>
          <a:prstGeom prst="rect">
            <a:avLst/>
          </a:prstGeom>
        </p:spPr>
      </p:pic>
      <p:sp>
        <p:nvSpPr>
          <p:cNvPr id="6" name="Rectángulo 5"/>
          <p:cNvSpPr/>
          <p:nvPr/>
        </p:nvSpPr>
        <p:spPr>
          <a:xfrm>
            <a:off x="5147750" y="295072"/>
            <a:ext cx="6418295" cy="584775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1" i="0" u="none" strike="noStrike" kern="1200" cap="none" spc="0" normalizeH="0" baseline="0" noProof="0" dirty="0">
                <a:ln>
                  <a:noFill/>
                </a:ln>
                <a:solidFill>
                  <a:srgbClr val="5C6169"/>
                </a:solidFill>
                <a:effectLst/>
                <a:uLnTx/>
                <a:uFillTx/>
                <a:latin typeface="Open Sans"/>
                <a:ea typeface="+mn-ea"/>
                <a:cs typeface="+mn-cs"/>
              </a:rPr>
              <a:t>TRADICIONES Y COSTUMBRES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Nudos marineros.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Maniobras de buques.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Recaladas y zarpes.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Situación por astros.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Visitas a bordo.</a:t>
            </a:r>
          </a:p>
        </p:txBody>
      </p:sp>
    </p:spTree>
    <p:extLst>
      <p:ext uri="{BB962C8B-B14F-4D97-AF65-F5344CB8AC3E}">
        <p14:creationId xmlns:p14="http://schemas.microsoft.com/office/powerpoint/2010/main" val="125663735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 y="3191350"/>
            <a:ext cx="4888868" cy="3666651"/>
          </a:xfrm>
          <a:prstGeom prst="rect">
            <a:avLst/>
          </a:prstGeom>
        </p:spPr>
      </p:pic>
      <p:pic>
        <p:nvPicPr>
          <p:cNvPr id="7" name="Imagen 6"/>
          <p:cNvPicPr>
            <a:picLocks noChangeAspect="1"/>
          </p:cNvPicPr>
          <p:nvPr/>
        </p:nvPicPr>
        <p:blipFill rotWithShape="1">
          <a:blip r:embed="rId3"/>
          <a:srcRect l="4615" t="6346" r="5000" b="5096"/>
          <a:stretch/>
        </p:blipFill>
        <p:spPr>
          <a:xfrm>
            <a:off x="0" y="0"/>
            <a:ext cx="4888867" cy="3193366"/>
          </a:xfrm>
          <a:prstGeom prst="rect">
            <a:avLst/>
          </a:prstGeom>
        </p:spPr>
      </p:pic>
      <p:sp>
        <p:nvSpPr>
          <p:cNvPr id="2" name="Rectángulo 1"/>
          <p:cNvSpPr/>
          <p:nvPr/>
        </p:nvSpPr>
        <p:spPr>
          <a:xfrm>
            <a:off x="5435958" y="179163"/>
            <a:ext cx="4044697" cy="674030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"Hoyos en la lona“</a:t>
            </a:r>
            <a:r>
              <a:rPr kumimoji="0" lang="es-CL" sz="1800" b="0" i="0" u="none" strike="noStrike" kern="1200" cap="none" spc="0" normalizeH="0" baseline="0" noProof="0" dirty="0">
                <a:ln>
                  <a:noFill/>
                </a:ln>
                <a:solidFill>
                  <a:srgbClr val="5C6169"/>
                </a:solidFill>
                <a:effectLst/>
                <a:uLnTx/>
                <a:uFillTx/>
                <a:latin typeface="Open Sans"/>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"Vencer o Morir“.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Escudos heráldicos.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800" b="1" i="0" u="none" strike="noStrike" kern="1200" cap="none" spc="0" normalizeH="0" baseline="0" noProof="0" dirty="0">
                <a:ln>
                  <a:noFill/>
                </a:ln>
                <a:solidFill>
                  <a:srgbClr val="5C6169"/>
                </a:solidFill>
                <a:effectLst/>
                <a:uLnTx/>
                <a:uFillTx/>
                <a:latin typeface="Open Sans"/>
                <a:ea typeface="+mn-ea"/>
                <a:cs typeface="+mn-cs"/>
              </a:rPr>
              <a:t>Honores de pito.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1800" b="1" i="0" u="none" strike="noStrike" kern="1200" cap="none" spc="0" normalizeH="0" baseline="0" noProof="0" dirty="0">
                <a:ln>
                  <a:noFill/>
                </a:ln>
                <a:solidFill>
                  <a:srgbClr val="5C6169"/>
                </a:solidFill>
                <a:effectLst/>
                <a:uLnTx/>
                <a:uFillTx/>
                <a:latin typeface="Open Sans"/>
                <a:ea typeface="+mn-ea"/>
                <a:cs typeface="+mn-cs"/>
              </a:rPr>
              <a:t>Jack Nacional.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pt-BR"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Precedencia en el embarque 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desembarque de una embarcación.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Picada de la hora con la Campana.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Salvas de cañones.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Color del Uniforme.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Cuello de los Marineros.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Lista de Coyes.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1" i="0" u="none" strike="noStrike" kern="1200" cap="none" spc="0" normalizeH="0" baseline="0" noProof="0" dirty="0">
              <a:ln>
                <a:noFill/>
              </a:ln>
              <a:solidFill>
                <a:srgbClr val="5C6169"/>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srgbClr val="5C6169"/>
                </a:solidFill>
                <a:effectLst/>
                <a:uLnTx/>
                <a:uFillTx/>
                <a:latin typeface="Open Sans"/>
                <a:ea typeface="+mn-ea"/>
                <a:cs typeface="+mn-cs"/>
              </a:rPr>
              <a:t>Prohibición de matar albatros.</a:t>
            </a:r>
          </a:p>
        </p:txBody>
      </p:sp>
      <p:pic>
        <p:nvPicPr>
          <p:cNvPr id="3" name="Imagen 2"/>
          <p:cNvPicPr>
            <a:picLocks noChangeAspect="1"/>
          </p:cNvPicPr>
          <p:nvPr/>
        </p:nvPicPr>
        <p:blipFill>
          <a:blip r:embed="rId4"/>
          <a:stretch>
            <a:fillRect/>
          </a:stretch>
        </p:blipFill>
        <p:spPr>
          <a:xfrm>
            <a:off x="10030796" y="-99455"/>
            <a:ext cx="1969394" cy="2588560"/>
          </a:xfrm>
          <a:prstGeom prst="rect">
            <a:avLst/>
          </a:prstGeom>
        </p:spPr>
      </p:pic>
      <p:pic>
        <p:nvPicPr>
          <p:cNvPr id="4" name="Imagen 3"/>
          <p:cNvPicPr>
            <a:picLocks noChangeAspect="1"/>
          </p:cNvPicPr>
          <p:nvPr/>
        </p:nvPicPr>
        <p:blipFill>
          <a:blip r:embed="rId5"/>
          <a:stretch>
            <a:fillRect/>
          </a:stretch>
        </p:blipFill>
        <p:spPr>
          <a:xfrm>
            <a:off x="10236959" y="2614408"/>
            <a:ext cx="1229294" cy="2081605"/>
          </a:xfrm>
          <a:prstGeom prst="rect">
            <a:avLst/>
          </a:prstGeom>
        </p:spPr>
      </p:pic>
      <p:pic>
        <p:nvPicPr>
          <p:cNvPr id="5" name="Imagen 4"/>
          <p:cNvPicPr>
            <a:picLocks noChangeAspect="1"/>
          </p:cNvPicPr>
          <p:nvPr/>
        </p:nvPicPr>
        <p:blipFill>
          <a:blip r:embed="rId6"/>
          <a:stretch>
            <a:fillRect/>
          </a:stretch>
        </p:blipFill>
        <p:spPr>
          <a:xfrm>
            <a:off x="10588612" y="5053136"/>
            <a:ext cx="1411578" cy="1952683"/>
          </a:xfrm>
          <a:prstGeom prst="rect">
            <a:avLst/>
          </a:prstGeom>
        </p:spPr>
      </p:pic>
    </p:spTree>
    <p:extLst>
      <p:ext uri="{BB962C8B-B14F-4D97-AF65-F5344CB8AC3E}">
        <p14:creationId xmlns:p14="http://schemas.microsoft.com/office/powerpoint/2010/main" val="419142170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alpha val="2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09432" y="7907"/>
            <a:ext cx="11245755" cy="6850093"/>
          </a:xfrm>
          <a:prstGeom prst="rect">
            <a:avLst/>
          </a:prstGeom>
        </p:spPr>
      </p:pic>
      <p:sp>
        <p:nvSpPr>
          <p:cNvPr id="3" name="Rectángulo 2">
            <a:extLst>
              <a:ext uri="{FF2B5EF4-FFF2-40B4-BE49-F238E27FC236}">
                <a16:creationId xmlns:a16="http://schemas.microsoft.com/office/drawing/2014/main" id="{1BCCD636-F7F9-E133-A5E4-DBC7EC0555B4}"/>
              </a:ext>
            </a:extLst>
          </p:cNvPr>
          <p:cNvSpPr/>
          <p:nvPr/>
        </p:nvSpPr>
        <p:spPr>
          <a:xfrm>
            <a:off x="2981739" y="225286"/>
            <a:ext cx="6069495" cy="4492487"/>
          </a:xfrm>
          <a:prstGeom prst="rect">
            <a:avLst/>
          </a:prstGeom>
          <a:solidFill>
            <a:schemeClr val="bg1">
              <a:lumMod val="85000"/>
            </a:schemeClr>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El ethos naval es el carácter institucional, con sus características, valores, tradiciones, etc.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El Ethos se transmite de generación en generación.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El ethos naval (el modo de ser del marino), se manifiesta en el “estilo naval”, entregando </a:t>
            </a: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identidad</a:t>
            </a:r>
            <a:r>
              <a:rPr kumimoji="0" lang="es-MX" sz="2400" b="0" i="0" u="none" strike="noStrike" kern="1200" cap="none" spc="0" normalizeH="0" baseline="0" noProof="0" dirty="0">
                <a:ln>
                  <a:noFill/>
                </a:ln>
                <a:solidFill>
                  <a:prstClr val="black"/>
                </a:solidFill>
                <a:effectLst/>
                <a:uLnTx/>
                <a:uFillTx/>
                <a:latin typeface="Calibri" panose="020F0502020204030204"/>
                <a:ea typeface="+mn-ea"/>
                <a:cs typeface="+mn-cs"/>
              </a:rPr>
              <a:t> a las personas de la Armada.</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951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alpha val="92000"/>
          </a:schemeClr>
        </a:solidFill>
        <a:effectLst/>
      </p:bgPr>
    </p:bg>
    <p:spTree>
      <p:nvGrpSpPr>
        <p:cNvPr id="1" name=""/>
        <p:cNvGrpSpPr/>
        <p:nvPr/>
      </p:nvGrpSpPr>
      <p:grpSpPr>
        <a:xfrm>
          <a:off x="0" y="0"/>
          <a:ext cx="0" cy="0"/>
          <a:chOff x="0" y="0"/>
          <a:chExt cx="0" cy="0"/>
        </a:xfrm>
      </p:grpSpPr>
      <p:sp>
        <p:nvSpPr>
          <p:cNvPr id="2" name="CuadroTexto 1"/>
          <p:cNvSpPr txBox="1"/>
          <p:nvPr/>
        </p:nvSpPr>
        <p:spPr>
          <a:xfrm>
            <a:off x="3848669" y="914400"/>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Imagen 3"/>
          <p:cNvPicPr>
            <a:picLocks noChangeAspect="1"/>
          </p:cNvPicPr>
          <p:nvPr/>
        </p:nvPicPr>
        <p:blipFill>
          <a:blip r:embed="rId2"/>
          <a:stretch>
            <a:fillRect/>
          </a:stretch>
        </p:blipFill>
        <p:spPr>
          <a:xfrm>
            <a:off x="0" y="-54429"/>
            <a:ext cx="12192000" cy="6966858"/>
          </a:xfrm>
          <a:prstGeom prst="rect">
            <a:avLst/>
          </a:prstGeom>
          <a:effectLst>
            <a:reflection stA="36000" endPos="65000" dist="50800" dir="5400000" sy="-100000" algn="bl" rotWithShape="0"/>
          </a:effectLst>
        </p:spPr>
      </p:pic>
      <p:sp>
        <p:nvSpPr>
          <p:cNvPr id="6" name="CuadroTexto 5"/>
          <p:cNvSpPr txBox="1"/>
          <p:nvPr/>
        </p:nvSpPr>
        <p:spPr>
          <a:xfrm>
            <a:off x="543390" y="1099066"/>
            <a:ext cx="11105220" cy="4093428"/>
          </a:xfrm>
          <a:prstGeom prst="rect">
            <a:avLst/>
          </a:prstGeom>
          <a:solidFill>
            <a:schemeClr val="bg2"/>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prstClr val="black"/>
                </a:solidFill>
                <a:effectLst/>
                <a:uLnTx/>
                <a:uFillTx/>
                <a:latin typeface="Calibri" panose="020F0502020204030204"/>
                <a:ea typeface="+mn-ea"/>
                <a:cs typeface="+mn-cs"/>
              </a:rPr>
              <a:t>ACTIVIDAD EN GRUPO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Identifique una actividad naval (de la Escuela o de la Armada) en donde estén presente: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 ética institucional – valores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carácter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La identidad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Argumente cuál es la importancia del estilo naval en el ejercicio del mando.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1897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 calcmode="lin" valueType="num">
                                      <p:cBhvr additive="base">
                                        <p:cTn id="2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 calcmode="lin" valueType="num">
                                      <p:cBhvr additive="base">
                                        <p:cTn id="2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6">
                                            <p:txEl>
                                              <p:pRg st="9" end="9"/>
                                            </p:txEl>
                                          </p:spTgt>
                                        </p:tgtEl>
                                        <p:attrNameLst>
                                          <p:attrName>style.visibility</p:attrName>
                                        </p:attrNameLst>
                                      </p:cBhvr>
                                      <p:to>
                                        <p:strVal val="visible"/>
                                      </p:to>
                                    </p:set>
                                    <p:anim calcmode="lin" valueType="num">
                                      <p:cBhvr additive="base">
                                        <p:cTn id="33"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2F8B8-935F-2D47-D95D-910D8C516599}"/>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B54C7B56-E9D5-0747-8A7E-15E2217E50C7}"/>
              </a:ext>
            </a:extLst>
          </p:cNvPr>
          <p:cNvSpPr txBox="1"/>
          <p:nvPr/>
        </p:nvSpPr>
        <p:spPr>
          <a:xfrm>
            <a:off x="10125892" y="5608866"/>
            <a:ext cx="330540" cy="21929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825" b="0" i="0" u="none" strike="noStrike" kern="1200" cap="none" spc="0" normalizeH="0" baseline="0" noProof="0" dirty="0">
                <a:ln>
                  <a:noFill/>
                </a:ln>
                <a:solidFill>
                  <a:prstClr val="black"/>
                </a:solidFill>
                <a:effectLst/>
                <a:uLnTx/>
                <a:uFillTx/>
                <a:latin typeface="Calibri" panose="020F0502020204030204"/>
                <a:ea typeface="+mn-ea"/>
                <a:cs typeface="+mn-cs"/>
              </a:rPr>
              <a:t>1/7</a:t>
            </a:r>
            <a:endParaRPr kumimoji="0" lang="en-US" sz="825"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E58709E9-BAD5-3EFB-82BC-490EA6EDD544}"/>
              </a:ext>
            </a:extLst>
          </p:cNvPr>
          <p:cNvSpPr/>
          <p:nvPr/>
        </p:nvSpPr>
        <p:spPr>
          <a:xfrm>
            <a:off x="1704115" y="1149928"/>
            <a:ext cx="8932432" cy="3823855"/>
          </a:xfrm>
          <a:prstGeom prst="rect">
            <a:avLst/>
          </a:prstGeom>
          <a:solidFill>
            <a:schemeClr val="bg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UT 2: CUALIDADES VINCULADAS A LA CARRERA NAVAL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Las cualidades éticas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El carácter para ejercer el mando</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uLnTx/>
                <a:uFillTx/>
                <a:latin typeface="Calibri" panose="020F0502020204030204"/>
                <a:ea typeface="+mn-ea"/>
                <a:cs typeface="+mn-cs"/>
              </a:rPr>
              <a:t>El estilo naval</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400" b="1"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El conocimiento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1894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0" name="Imagen 9"/>
          <p:cNvPicPr>
            <a:picLocks noChangeAspect="1"/>
          </p:cNvPicPr>
          <p:nvPr/>
        </p:nvPicPr>
        <p:blipFill>
          <a:blip r:embed="rId2"/>
          <a:stretch>
            <a:fillRect/>
          </a:stretch>
        </p:blipFill>
        <p:spPr>
          <a:xfrm>
            <a:off x="1133426" y="264902"/>
            <a:ext cx="9925148" cy="6328196"/>
          </a:xfrm>
          <a:prstGeom prst="rect">
            <a:avLst/>
          </a:prstGeom>
        </p:spPr>
      </p:pic>
      <p:sp>
        <p:nvSpPr>
          <p:cNvPr id="11" name="Elipse 10"/>
          <p:cNvSpPr/>
          <p:nvPr/>
        </p:nvSpPr>
        <p:spPr>
          <a:xfrm>
            <a:off x="5636526" y="3070746"/>
            <a:ext cx="3029802" cy="114641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43620071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00877" y="117346"/>
            <a:ext cx="11061320" cy="821029"/>
          </a:xfrm>
        </p:spPr>
        <p:txBody>
          <a:bodyPr>
            <a:normAutofit fontScale="90000"/>
          </a:bodyPr>
          <a:lstStyle/>
          <a:p>
            <a:r>
              <a:rPr lang="es-CL" dirty="0"/>
              <a:t>EL CONOCIMIENTO</a:t>
            </a:r>
          </a:p>
        </p:txBody>
      </p:sp>
      <p:pic>
        <p:nvPicPr>
          <p:cNvPr id="5" name="Imagen 4"/>
          <p:cNvPicPr>
            <a:picLocks noChangeAspect="1"/>
          </p:cNvPicPr>
          <p:nvPr/>
        </p:nvPicPr>
        <p:blipFill>
          <a:blip r:embed="rId2"/>
          <a:stretch>
            <a:fillRect/>
          </a:stretch>
        </p:blipFill>
        <p:spPr>
          <a:xfrm>
            <a:off x="2577352" y="1802732"/>
            <a:ext cx="6096000" cy="4048125"/>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116697082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1" y="117346"/>
            <a:ext cx="8001000" cy="821029"/>
          </a:xfrm>
        </p:spPr>
        <p:txBody>
          <a:bodyPr>
            <a:normAutofit fontScale="90000"/>
          </a:bodyPr>
          <a:lstStyle/>
          <a:p>
            <a:r>
              <a:rPr lang="es-CL" dirty="0"/>
              <a:t>El SABER PROFESIONAL</a:t>
            </a:r>
          </a:p>
        </p:txBody>
      </p:sp>
      <p:sp>
        <p:nvSpPr>
          <p:cNvPr id="3" name="Subtítulo 2"/>
          <p:cNvSpPr>
            <a:spLocks noGrp="1"/>
          </p:cNvSpPr>
          <p:nvPr>
            <p:ph type="subTitle" idx="1"/>
          </p:nvPr>
        </p:nvSpPr>
        <p:spPr>
          <a:xfrm>
            <a:off x="684211" y="1127193"/>
            <a:ext cx="11366761" cy="1947333"/>
          </a:xfrm>
        </p:spPr>
        <p:txBody>
          <a:bodyPr>
            <a:noAutofit/>
          </a:bodyPr>
          <a:lstStyle/>
          <a:p>
            <a:pPr marL="457200" indent="-457200">
              <a:buAutoNum type="alphaLcParenR"/>
            </a:pPr>
            <a:r>
              <a:rPr lang="es-CL" sz="2800" dirty="0">
                <a:solidFill>
                  <a:schemeClr val="tx1"/>
                </a:solidFill>
              </a:rPr>
              <a:t>La Carrera Naval</a:t>
            </a:r>
          </a:p>
          <a:p>
            <a:pPr marL="457200" indent="-457200">
              <a:buAutoNum type="alphaLcParenR"/>
            </a:pPr>
            <a:r>
              <a:rPr lang="es-CL" sz="2800" dirty="0">
                <a:solidFill>
                  <a:schemeClr val="tx1"/>
                </a:solidFill>
              </a:rPr>
              <a:t>Proceso de Juntas Calificadoras</a:t>
            </a:r>
          </a:p>
          <a:p>
            <a:pPr marL="457200" indent="-457200">
              <a:buAutoNum type="alphaLcParenR"/>
            </a:pPr>
            <a:r>
              <a:rPr lang="es-CL" sz="2800" dirty="0">
                <a:solidFill>
                  <a:schemeClr val="tx1"/>
                </a:solidFill>
              </a:rPr>
              <a:t>Servicio de Bienestar</a:t>
            </a:r>
          </a:p>
          <a:p>
            <a:pPr marL="457200" indent="-457200">
              <a:buAutoNum type="alphaLcParenR"/>
            </a:pPr>
            <a:r>
              <a:rPr lang="es-CL" sz="2800" dirty="0">
                <a:solidFill>
                  <a:schemeClr val="tx1"/>
                </a:solidFill>
              </a:rPr>
              <a:t>Sistema de Salud Naval</a:t>
            </a:r>
          </a:p>
          <a:p>
            <a:pPr marL="457200" indent="-457200">
              <a:buAutoNum type="alphaLcParenR"/>
            </a:pPr>
            <a:r>
              <a:rPr lang="es-CL" sz="2800" dirty="0">
                <a:solidFill>
                  <a:schemeClr val="tx1"/>
                </a:solidFill>
              </a:rPr>
              <a:t>Proceso de justicia</a:t>
            </a:r>
          </a:p>
          <a:p>
            <a:pPr marL="457200" indent="-457200">
              <a:buAutoNum type="alphaLcParenR"/>
            </a:pPr>
            <a:r>
              <a:rPr lang="es-CL" sz="2800" dirty="0">
                <a:solidFill>
                  <a:schemeClr val="tx1"/>
                </a:solidFill>
              </a:rPr>
              <a:t>Aspectos generales sobre la función del Oficial de División</a:t>
            </a:r>
          </a:p>
          <a:p>
            <a:pPr marL="457200" indent="-457200">
              <a:buAutoNum type="alphaLcParenR"/>
            </a:pPr>
            <a:r>
              <a:rPr lang="es-CL" sz="2800" dirty="0">
                <a:solidFill>
                  <a:schemeClr val="tx1"/>
                </a:solidFill>
              </a:rPr>
              <a:t>Aspectos generales sobre la función de Oficial de Cargo</a:t>
            </a:r>
          </a:p>
          <a:p>
            <a:pPr marL="457200" indent="-457200">
              <a:buAutoNum type="alphaLcParenR"/>
            </a:pPr>
            <a:r>
              <a:rPr lang="es-CL" sz="2800" dirty="0">
                <a:solidFill>
                  <a:schemeClr val="tx1"/>
                </a:solidFill>
              </a:rPr>
              <a:t>Reglamentos y Directivas</a:t>
            </a:r>
          </a:p>
          <a:p>
            <a:pPr marL="457200" indent="-457200">
              <a:buAutoNum type="alphaLcParenR"/>
            </a:pPr>
            <a:r>
              <a:rPr lang="es-CL" sz="2800" dirty="0">
                <a:solidFill>
                  <a:schemeClr val="tx1"/>
                </a:solidFill>
              </a:rPr>
              <a:t>Saber operar sistemas</a:t>
            </a:r>
          </a:p>
        </p:txBody>
      </p:sp>
      <p:pic>
        <p:nvPicPr>
          <p:cNvPr id="4" name="Imagen 3"/>
          <p:cNvPicPr>
            <a:picLocks noChangeAspect="1"/>
          </p:cNvPicPr>
          <p:nvPr/>
        </p:nvPicPr>
        <p:blipFill>
          <a:blip r:embed="rId2"/>
          <a:stretch>
            <a:fillRect/>
          </a:stretch>
        </p:blipFill>
        <p:spPr>
          <a:xfrm>
            <a:off x="7508382" y="938375"/>
            <a:ext cx="4327301" cy="2535528"/>
          </a:xfrm>
          <a:prstGeom prst="rect">
            <a:avLst/>
          </a:prstGeom>
          <a:ln>
            <a:noFill/>
          </a:ln>
          <a:effectLst>
            <a:glow rad="139700">
              <a:schemeClr val="accent1">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extLst>
      <p:ext uri="{BB962C8B-B14F-4D97-AF65-F5344CB8AC3E}">
        <p14:creationId xmlns:p14="http://schemas.microsoft.com/office/powerpoint/2010/main" val="45298825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1" y="117346"/>
            <a:ext cx="8001000" cy="821029"/>
          </a:xfrm>
        </p:spPr>
        <p:txBody>
          <a:bodyPr>
            <a:normAutofit fontScale="90000"/>
          </a:bodyPr>
          <a:lstStyle/>
          <a:p>
            <a:r>
              <a:rPr lang="es-CL" dirty="0"/>
              <a:t>El SABER PROFESIONAL</a:t>
            </a:r>
          </a:p>
        </p:txBody>
      </p:sp>
      <p:sp>
        <p:nvSpPr>
          <p:cNvPr id="3" name="Subtítulo 2"/>
          <p:cNvSpPr>
            <a:spLocks noGrp="1"/>
          </p:cNvSpPr>
          <p:nvPr>
            <p:ph type="subTitle" idx="1"/>
          </p:nvPr>
        </p:nvSpPr>
        <p:spPr>
          <a:xfrm>
            <a:off x="684211" y="1127193"/>
            <a:ext cx="11366761" cy="1947333"/>
          </a:xfrm>
        </p:spPr>
        <p:txBody>
          <a:bodyPr>
            <a:noAutofit/>
          </a:bodyPr>
          <a:lstStyle/>
          <a:p>
            <a:pPr marL="514350" indent="-514350">
              <a:buFont typeface="+mj-lt"/>
              <a:buAutoNum type="alphaLcParenR" startAt="10"/>
            </a:pPr>
            <a:r>
              <a:rPr lang="es-CL" sz="2800" dirty="0">
                <a:solidFill>
                  <a:schemeClr val="tx1"/>
                </a:solidFill>
              </a:rPr>
              <a:t>Saber planificar una navegación</a:t>
            </a:r>
          </a:p>
          <a:p>
            <a:pPr marL="514350" indent="-514350">
              <a:buFont typeface="+mj-lt"/>
              <a:buAutoNum type="alphaLcParenR" startAt="10"/>
            </a:pPr>
            <a:r>
              <a:rPr lang="es-CL" sz="2800" dirty="0">
                <a:solidFill>
                  <a:schemeClr val="tx1"/>
                </a:solidFill>
              </a:rPr>
              <a:t>Saber navegar y cubrir como ODG</a:t>
            </a:r>
          </a:p>
          <a:p>
            <a:pPr marL="514350" indent="-514350">
              <a:buFont typeface="+mj-lt"/>
              <a:buAutoNum type="alphaLcParenR" startAt="10"/>
            </a:pPr>
            <a:r>
              <a:rPr lang="es-CL" sz="2800" dirty="0">
                <a:solidFill>
                  <a:schemeClr val="tx1"/>
                </a:solidFill>
              </a:rPr>
              <a:t>Conocer las  comunicaciones marítimas</a:t>
            </a:r>
          </a:p>
          <a:p>
            <a:pPr marL="514350" indent="-514350">
              <a:buFont typeface="+mj-lt"/>
              <a:buAutoNum type="alphaLcParenR" startAt="10"/>
            </a:pPr>
            <a:r>
              <a:rPr lang="es-CL" sz="2800" dirty="0">
                <a:solidFill>
                  <a:schemeClr val="tx1"/>
                </a:solidFill>
              </a:rPr>
              <a:t>Conocer los zafarranchos</a:t>
            </a:r>
          </a:p>
          <a:p>
            <a:pPr marL="514350" indent="-514350">
              <a:buFont typeface="+mj-lt"/>
              <a:buAutoNum type="alphaLcParenR" startAt="10"/>
            </a:pPr>
            <a:r>
              <a:rPr lang="es-CL" sz="2800" dirty="0">
                <a:solidFill>
                  <a:schemeClr val="tx1"/>
                </a:solidFill>
              </a:rPr>
              <a:t>Saber aspectos básicos de la maquinaria</a:t>
            </a:r>
          </a:p>
          <a:p>
            <a:pPr marL="514350" indent="-514350">
              <a:buFont typeface="+mj-lt"/>
              <a:buAutoNum type="alphaLcParenR" startAt="10"/>
            </a:pPr>
            <a:r>
              <a:rPr lang="es-CL" sz="2800" dirty="0">
                <a:solidFill>
                  <a:schemeClr val="tx1"/>
                </a:solidFill>
              </a:rPr>
              <a:t>Conocer normas de seguridad MRO</a:t>
            </a:r>
          </a:p>
          <a:p>
            <a:pPr marL="514350" indent="-514350">
              <a:buFont typeface="+mj-lt"/>
              <a:buAutoNum type="alphaLcParenR" startAt="10"/>
            </a:pPr>
            <a:r>
              <a:rPr lang="es-CL" sz="2800" dirty="0">
                <a:solidFill>
                  <a:schemeClr val="tx1"/>
                </a:solidFill>
              </a:rPr>
              <a:t>Conocer señales visuales</a:t>
            </a:r>
          </a:p>
          <a:p>
            <a:pPr marL="514350" indent="-514350">
              <a:buFont typeface="+mj-lt"/>
              <a:buAutoNum type="alphaLcParenR" startAt="10"/>
            </a:pPr>
            <a:r>
              <a:rPr lang="es-CL" sz="2800" dirty="0">
                <a:solidFill>
                  <a:schemeClr val="tx1"/>
                </a:solidFill>
              </a:rPr>
              <a:t>Conocer normas de operaciones de paz</a:t>
            </a:r>
          </a:p>
          <a:p>
            <a:pPr marL="514350" indent="-514350">
              <a:buFont typeface="+mj-lt"/>
              <a:buAutoNum type="alphaLcParenR" startAt="10"/>
            </a:pPr>
            <a:r>
              <a:rPr lang="es-CL" sz="2800" dirty="0">
                <a:solidFill>
                  <a:schemeClr val="tx1"/>
                </a:solidFill>
              </a:rPr>
              <a:t>Comprende el empleo táctico de sus sistemas </a:t>
            </a:r>
          </a:p>
          <a:p>
            <a:pPr marL="514350" indent="-514350">
              <a:buFont typeface="+mj-lt"/>
              <a:buAutoNum type="alphaLcParenR" startAt="10"/>
            </a:pPr>
            <a:endParaRPr lang="es-CL" sz="2800" dirty="0">
              <a:solidFill>
                <a:schemeClr val="tx1"/>
              </a:solidFill>
            </a:endParaRPr>
          </a:p>
        </p:txBody>
      </p:sp>
    </p:spTree>
    <p:extLst>
      <p:ext uri="{BB962C8B-B14F-4D97-AF65-F5344CB8AC3E}">
        <p14:creationId xmlns:p14="http://schemas.microsoft.com/office/powerpoint/2010/main" val="327936916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ctrTitle"/>
          </p:nvPr>
        </p:nvSpPr>
        <p:spPr>
          <a:xfrm>
            <a:off x="341194" y="998206"/>
            <a:ext cx="4981434" cy="803298"/>
          </a:xfrm>
        </p:spPr>
        <p:txBody>
          <a:bodyPr>
            <a:noAutofit/>
          </a:bodyPr>
          <a:lstStyle/>
          <a:p>
            <a:r>
              <a:rPr lang="es-ES" sz="3600" cap="none" dirty="0">
                <a:solidFill>
                  <a:srgbClr val="FF0000"/>
                </a:solidFill>
              </a:rPr>
              <a:t>Para lograr esto, se necesita mucho saber profesional.</a:t>
            </a:r>
            <a:endParaRPr lang="en-US" sz="3600" cap="none" dirty="0">
              <a:solidFill>
                <a:srgbClr val="FF0000"/>
              </a:solidFill>
            </a:endParaRPr>
          </a:p>
        </p:txBody>
      </p:sp>
      <p:pic>
        <p:nvPicPr>
          <p:cNvPr id="7" name="Imagen 6"/>
          <p:cNvPicPr>
            <a:picLocks noChangeAspect="1"/>
          </p:cNvPicPr>
          <p:nvPr/>
        </p:nvPicPr>
        <p:blipFill>
          <a:blip r:embed="rId2"/>
          <a:stretch>
            <a:fillRect/>
          </a:stretch>
        </p:blipFill>
        <p:spPr>
          <a:xfrm>
            <a:off x="547734" y="2448991"/>
            <a:ext cx="6096000" cy="4133850"/>
          </a:xfrm>
          <a:prstGeom prst="rect">
            <a:avLst/>
          </a:prstGeom>
        </p:spPr>
      </p:pic>
      <p:pic>
        <p:nvPicPr>
          <p:cNvPr id="8" name="Imagen 7"/>
          <p:cNvPicPr>
            <a:picLocks noChangeAspect="1"/>
          </p:cNvPicPr>
          <p:nvPr/>
        </p:nvPicPr>
        <p:blipFill>
          <a:blip r:embed="rId3"/>
          <a:stretch>
            <a:fillRect/>
          </a:stretch>
        </p:blipFill>
        <p:spPr>
          <a:xfrm>
            <a:off x="8126957" y="3947615"/>
            <a:ext cx="3501663" cy="2635226"/>
          </a:xfrm>
          <a:prstGeom prst="rect">
            <a:avLst/>
          </a:prstGeom>
        </p:spPr>
      </p:pic>
      <p:pic>
        <p:nvPicPr>
          <p:cNvPr id="9" name="Imagen 8"/>
          <p:cNvPicPr>
            <a:picLocks noChangeAspect="1"/>
          </p:cNvPicPr>
          <p:nvPr/>
        </p:nvPicPr>
        <p:blipFill>
          <a:blip r:embed="rId4"/>
          <a:stretch>
            <a:fillRect/>
          </a:stretch>
        </p:blipFill>
        <p:spPr>
          <a:xfrm>
            <a:off x="6105541" y="578324"/>
            <a:ext cx="5523079" cy="3092924"/>
          </a:xfrm>
          <a:prstGeom prst="rect">
            <a:avLst/>
          </a:prstGeom>
        </p:spPr>
      </p:pic>
    </p:spTree>
    <p:extLst>
      <p:ext uri="{BB962C8B-B14F-4D97-AF65-F5344CB8AC3E}">
        <p14:creationId xmlns:p14="http://schemas.microsoft.com/office/powerpoint/2010/main" val="248120282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00877" y="117346"/>
            <a:ext cx="11061320" cy="821029"/>
          </a:xfrm>
        </p:spPr>
        <p:txBody>
          <a:bodyPr>
            <a:normAutofit fontScale="90000"/>
          </a:bodyPr>
          <a:lstStyle/>
          <a:p>
            <a:r>
              <a:rPr lang="es-CL" dirty="0"/>
              <a:t>La cultura</a:t>
            </a:r>
          </a:p>
        </p:txBody>
      </p:sp>
      <p:sp>
        <p:nvSpPr>
          <p:cNvPr id="3" name="Subtítulo 2"/>
          <p:cNvSpPr>
            <a:spLocks noGrp="1"/>
          </p:cNvSpPr>
          <p:nvPr>
            <p:ph type="subTitle" idx="1"/>
          </p:nvPr>
        </p:nvSpPr>
        <p:spPr>
          <a:xfrm>
            <a:off x="684212" y="2027945"/>
            <a:ext cx="6400800" cy="1947333"/>
          </a:xfrm>
        </p:spPr>
        <p:txBody>
          <a:bodyPr>
            <a:noAutofit/>
          </a:bodyPr>
          <a:lstStyle/>
          <a:p>
            <a:pPr marL="457200" indent="-457200">
              <a:buAutoNum type="alphaLcParenR"/>
            </a:pPr>
            <a:r>
              <a:rPr lang="es-CL" sz="2800" dirty="0">
                <a:solidFill>
                  <a:schemeClr val="tx1"/>
                </a:solidFill>
              </a:rPr>
              <a:t>Poder opinar con argumentos</a:t>
            </a:r>
          </a:p>
          <a:p>
            <a:pPr marL="457200" indent="-457200">
              <a:buAutoNum type="alphaLcParenR"/>
            </a:pPr>
            <a:r>
              <a:rPr lang="es-CL" sz="2800" dirty="0">
                <a:solidFill>
                  <a:schemeClr val="tx1"/>
                </a:solidFill>
              </a:rPr>
              <a:t>Leer la prensa</a:t>
            </a:r>
          </a:p>
          <a:p>
            <a:pPr marL="457200" indent="-457200">
              <a:buAutoNum type="alphaLcParenR"/>
            </a:pPr>
            <a:r>
              <a:rPr lang="es-CL" sz="2800" dirty="0">
                <a:solidFill>
                  <a:schemeClr val="tx1"/>
                </a:solidFill>
              </a:rPr>
              <a:t>Estar preparados para las reuniones divisionales</a:t>
            </a:r>
          </a:p>
          <a:p>
            <a:pPr marL="457200" indent="-457200">
              <a:buAutoNum type="alphaLcParenR"/>
            </a:pPr>
            <a:r>
              <a:rPr lang="es-CL" sz="2800" dirty="0">
                <a:solidFill>
                  <a:schemeClr val="tx1"/>
                </a:solidFill>
              </a:rPr>
              <a:t>Conocer sobre la historia naval</a:t>
            </a:r>
          </a:p>
          <a:p>
            <a:pPr marL="457200" indent="-457200">
              <a:buAutoNum type="alphaLcParenR"/>
            </a:pPr>
            <a:r>
              <a:rPr lang="es-CL" sz="2800" dirty="0">
                <a:solidFill>
                  <a:schemeClr val="tx1"/>
                </a:solidFill>
              </a:rPr>
              <a:t>El idioma español e inglés</a:t>
            </a:r>
          </a:p>
          <a:p>
            <a:pPr marL="457200" indent="-457200">
              <a:buAutoNum type="alphaLcParenR"/>
            </a:pPr>
            <a:r>
              <a:rPr lang="es-CL" sz="2800" dirty="0">
                <a:solidFill>
                  <a:schemeClr val="tx1"/>
                </a:solidFill>
              </a:rPr>
              <a:t>Saber redactar y escribir bien</a:t>
            </a:r>
          </a:p>
        </p:txBody>
      </p:sp>
      <p:pic>
        <p:nvPicPr>
          <p:cNvPr id="5" name="Imagen 4"/>
          <p:cNvPicPr>
            <a:picLocks noChangeAspect="1"/>
          </p:cNvPicPr>
          <p:nvPr/>
        </p:nvPicPr>
        <p:blipFill>
          <a:blip r:embed="rId2"/>
          <a:stretch>
            <a:fillRect/>
          </a:stretch>
        </p:blipFill>
        <p:spPr>
          <a:xfrm>
            <a:off x="7652197" y="1851338"/>
            <a:ext cx="3810000" cy="2743200"/>
          </a:xfrm>
          <a:prstGeom prst="rect">
            <a:avLst/>
          </a:prstGeom>
          <a:ln>
            <a:noFill/>
          </a:ln>
          <a:effectLst>
            <a:outerShdw blurRad="107950" dist="12700" dir="5400000" algn="ctr">
              <a:srgbClr val="000000"/>
            </a:outerShdw>
            <a:reflection blurRad="6350" stA="50000" endA="300" endPos="5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extLst>
      <p:ext uri="{BB962C8B-B14F-4D97-AF65-F5344CB8AC3E}">
        <p14:creationId xmlns:p14="http://schemas.microsoft.com/office/powerpoint/2010/main" val="413388764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00877" y="117346"/>
            <a:ext cx="11061320" cy="821029"/>
          </a:xfrm>
        </p:spPr>
        <p:txBody>
          <a:bodyPr>
            <a:normAutofit fontScale="90000"/>
          </a:bodyPr>
          <a:lstStyle/>
          <a:p>
            <a:r>
              <a:rPr lang="es-CL" dirty="0"/>
              <a:t>Las competencias</a:t>
            </a:r>
          </a:p>
        </p:txBody>
      </p:sp>
      <p:sp>
        <p:nvSpPr>
          <p:cNvPr id="3" name="Subtítulo 2"/>
          <p:cNvSpPr>
            <a:spLocks noGrp="1"/>
          </p:cNvSpPr>
          <p:nvPr>
            <p:ph type="subTitle" idx="1"/>
          </p:nvPr>
        </p:nvSpPr>
        <p:spPr>
          <a:xfrm>
            <a:off x="684212" y="2027945"/>
            <a:ext cx="6400800" cy="1947333"/>
          </a:xfrm>
        </p:spPr>
        <p:txBody>
          <a:bodyPr>
            <a:noAutofit/>
          </a:bodyPr>
          <a:lstStyle/>
          <a:p>
            <a:pPr marL="457200" indent="-457200">
              <a:buAutoNum type="alphaLcParenR"/>
            </a:pPr>
            <a:r>
              <a:rPr lang="es-CL" sz="2800" dirty="0">
                <a:solidFill>
                  <a:schemeClr val="tx1"/>
                </a:solidFill>
              </a:rPr>
              <a:t>Ser competente, conocer el cargo</a:t>
            </a:r>
          </a:p>
          <a:p>
            <a:pPr marL="457200" indent="-457200">
              <a:buAutoNum type="alphaLcParenR"/>
            </a:pPr>
            <a:r>
              <a:rPr lang="es-CL" sz="2800" dirty="0">
                <a:solidFill>
                  <a:schemeClr val="tx1"/>
                </a:solidFill>
              </a:rPr>
              <a:t>Saber ser Oficial de División</a:t>
            </a:r>
          </a:p>
          <a:p>
            <a:pPr marL="457200" indent="-457200">
              <a:buAutoNum type="alphaLcParenR"/>
            </a:pPr>
            <a:r>
              <a:rPr lang="es-CL" sz="2800" dirty="0">
                <a:solidFill>
                  <a:schemeClr val="tx1"/>
                </a:solidFill>
              </a:rPr>
              <a:t>Saber buscar información</a:t>
            </a:r>
          </a:p>
          <a:p>
            <a:pPr marL="457200" indent="-457200">
              <a:buAutoNum type="alphaLcParenR"/>
            </a:pPr>
            <a:r>
              <a:rPr lang="es-CL" sz="2800" dirty="0">
                <a:solidFill>
                  <a:schemeClr val="tx1"/>
                </a:solidFill>
              </a:rPr>
              <a:t>Aprobar los cursos – CPO</a:t>
            </a:r>
          </a:p>
          <a:p>
            <a:pPr marL="457200" indent="-457200">
              <a:buAutoNum type="alphaLcParenR"/>
            </a:pPr>
            <a:r>
              <a:rPr lang="es-CL" sz="2800" dirty="0">
                <a:solidFill>
                  <a:schemeClr val="tx1"/>
                </a:solidFill>
              </a:rPr>
              <a:t>El ser – saber – saber hacer</a:t>
            </a:r>
          </a:p>
        </p:txBody>
      </p:sp>
      <p:pic>
        <p:nvPicPr>
          <p:cNvPr id="5" name="Imagen 4"/>
          <p:cNvPicPr>
            <a:picLocks noChangeAspect="1"/>
          </p:cNvPicPr>
          <p:nvPr/>
        </p:nvPicPr>
        <p:blipFill>
          <a:blip r:embed="rId2"/>
          <a:stretch>
            <a:fillRect/>
          </a:stretch>
        </p:blipFill>
        <p:spPr>
          <a:xfrm>
            <a:off x="6611960" y="2027945"/>
            <a:ext cx="4502508" cy="3001672"/>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8926969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00877" y="117346"/>
            <a:ext cx="11061320" cy="821029"/>
          </a:xfrm>
        </p:spPr>
        <p:txBody>
          <a:bodyPr>
            <a:normAutofit fontScale="90000"/>
          </a:bodyPr>
          <a:lstStyle/>
          <a:p>
            <a:r>
              <a:rPr lang="es-CL" dirty="0"/>
              <a:t>Las competencias</a:t>
            </a:r>
          </a:p>
        </p:txBody>
      </p:sp>
      <p:sp>
        <p:nvSpPr>
          <p:cNvPr id="3" name="Subtítulo 2"/>
          <p:cNvSpPr>
            <a:spLocks noGrp="1"/>
          </p:cNvSpPr>
          <p:nvPr>
            <p:ph type="subTitle" idx="1"/>
          </p:nvPr>
        </p:nvSpPr>
        <p:spPr>
          <a:xfrm>
            <a:off x="400877" y="1195432"/>
            <a:ext cx="6400800" cy="1947333"/>
          </a:xfrm>
          <a:solidFill>
            <a:schemeClr val="tx1">
              <a:lumMod val="65000"/>
            </a:schemeClr>
          </a:solidFill>
        </p:spPr>
        <p:txBody>
          <a:bodyPr>
            <a:noAutofit/>
          </a:bodyPr>
          <a:lstStyle/>
          <a:p>
            <a:r>
              <a:rPr lang="es-CL" sz="2800" dirty="0">
                <a:solidFill>
                  <a:schemeClr val="tx1"/>
                </a:solidFill>
              </a:rPr>
              <a:t>El oficial debe ir poco a poco adquiriendo competencias, para lograr cubrir ciertos puestos acorde a su experiencia y grado.</a:t>
            </a:r>
          </a:p>
        </p:txBody>
      </p:sp>
      <p:pic>
        <p:nvPicPr>
          <p:cNvPr id="4" name="Imagen 3"/>
          <p:cNvPicPr>
            <a:picLocks noChangeAspect="1"/>
          </p:cNvPicPr>
          <p:nvPr/>
        </p:nvPicPr>
        <p:blipFill>
          <a:blip r:embed="rId2"/>
          <a:stretch>
            <a:fillRect/>
          </a:stretch>
        </p:blipFill>
        <p:spPr>
          <a:xfrm>
            <a:off x="7110484" y="2726785"/>
            <a:ext cx="4627115" cy="3069320"/>
          </a:xfrm>
          <a:prstGeom prst="rect">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spTree>
    <p:extLst>
      <p:ext uri="{BB962C8B-B14F-4D97-AF65-F5344CB8AC3E}">
        <p14:creationId xmlns:p14="http://schemas.microsoft.com/office/powerpoint/2010/main" val="396520095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00877" y="117346"/>
            <a:ext cx="11061320" cy="821029"/>
          </a:xfrm>
        </p:spPr>
        <p:txBody>
          <a:bodyPr>
            <a:normAutofit fontScale="90000"/>
          </a:bodyPr>
          <a:lstStyle/>
          <a:p>
            <a:r>
              <a:rPr lang="es-CL" dirty="0"/>
              <a:t>EL CONOCIMIENTO</a:t>
            </a:r>
          </a:p>
        </p:txBody>
      </p:sp>
      <p:sp>
        <p:nvSpPr>
          <p:cNvPr id="3" name="Subtítulo 2"/>
          <p:cNvSpPr>
            <a:spLocks noGrp="1"/>
          </p:cNvSpPr>
          <p:nvPr>
            <p:ph type="subTitle" idx="1"/>
          </p:nvPr>
        </p:nvSpPr>
        <p:spPr>
          <a:xfrm>
            <a:off x="684212" y="2027945"/>
            <a:ext cx="6400800" cy="1947333"/>
          </a:xfrm>
        </p:spPr>
        <p:txBody>
          <a:bodyPr>
            <a:noAutofit/>
          </a:bodyPr>
          <a:lstStyle/>
          <a:p>
            <a:pPr marL="514350" indent="-514350">
              <a:buFont typeface="+mj-lt"/>
              <a:buAutoNum type="alphaLcParenR"/>
            </a:pPr>
            <a:r>
              <a:rPr lang="es-CL" sz="2800" dirty="0">
                <a:solidFill>
                  <a:schemeClr val="tx1"/>
                </a:solidFill>
              </a:rPr>
              <a:t>Saber profesional (saber aplicar)</a:t>
            </a:r>
          </a:p>
          <a:p>
            <a:pPr marL="514350" indent="-514350">
              <a:buFont typeface="+mj-lt"/>
              <a:buAutoNum type="alphaLcParenR"/>
            </a:pPr>
            <a:r>
              <a:rPr lang="es-CL" sz="2800" dirty="0">
                <a:solidFill>
                  <a:schemeClr val="tx1"/>
                </a:solidFill>
              </a:rPr>
              <a:t>Nivel cultural adecuado</a:t>
            </a:r>
          </a:p>
          <a:p>
            <a:pPr marL="514350" indent="-514350">
              <a:buFont typeface="+mj-lt"/>
              <a:buAutoNum type="alphaLcParenR"/>
            </a:pPr>
            <a:r>
              <a:rPr lang="es-CL" sz="2800" dirty="0">
                <a:solidFill>
                  <a:schemeClr val="tx1"/>
                </a:solidFill>
              </a:rPr>
              <a:t>Ser competente</a:t>
            </a:r>
          </a:p>
          <a:p>
            <a:pPr marL="514350" indent="-514350">
              <a:buFont typeface="+mj-lt"/>
              <a:buAutoNum type="alphaLcParenR"/>
            </a:pPr>
            <a:endParaRPr lang="es-CL" sz="2800" dirty="0">
              <a:solidFill>
                <a:schemeClr val="tx1"/>
              </a:solidFill>
            </a:endParaRPr>
          </a:p>
          <a:p>
            <a:r>
              <a:rPr lang="es-CL" sz="2800" dirty="0">
                <a:solidFill>
                  <a:schemeClr val="tx1"/>
                </a:solidFill>
              </a:rPr>
              <a:t>Quien sabe debe además entregar lo que sabe. Con esto se está sirviendo.</a:t>
            </a:r>
          </a:p>
        </p:txBody>
      </p:sp>
      <p:pic>
        <p:nvPicPr>
          <p:cNvPr id="4" name="Imagen 3"/>
          <p:cNvPicPr>
            <a:picLocks noChangeAspect="1"/>
          </p:cNvPicPr>
          <p:nvPr/>
        </p:nvPicPr>
        <p:blipFill>
          <a:blip r:embed="rId2"/>
          <a:stretch>
            <a:fillRect/>
          </a:stretch>
        </p:blipFill>
        <p:spPr>
          <a:xfrm rot="711950">
            <a:off x="7787401" y="1787173"/>
            <a:ext cx="3789870" cy="2428875"/>
          </a:xfrm>
          <a:prstGeom prst="rect">
            <a:avLst/>
          </a:prstGeom>
          <a:ln w="57150">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spTree>
    <p:extLst>
      <p:ext uri="{BB962C8B-B14F-4D97-AF65-F5344CB8AC3E}">
        <p14:creationId xmlns:p14="http://schemas.microsoft.com/office/powerpoint/2010/main" val="116541598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42963" y="42857"/>
            <a:ext cx="3523722" cy="101566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rPr>
              <a:t>VALORES</a:t>
            </a:r>
            <a:endParaRPr kumimoji="0" lang="en-U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endParaRPr>
          </a:p>
        </p:txBody>
      </p:sp>
      <p:sp>
        <p:nvSpPr>
          <p:cNvPr id="6" name="CuadroTexto 5"/>
          <p:cNvSpPr txBox="1"/>
          <p:nvPr/>
        </p:nvSpPr>
        <p:spPr>
          <a:xfrm>
            <a:off x="7624763" y="42857"/>
            <a:ext cx="4137671" cy="101566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rPr>
              <a:t>CARÁCTER</a:t>
            </a:r>
            <a:endParaRPr kumimoji="0" lang="en-U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endParaRPr>
          </a:p>
        </p:txBody>
      </p:sp>
      <p:sp>
        <p:nvSpPr>
          <p:cNvPr id="4" name="Flecha abajo 3"/>
          <p:cNvSpPr/>
          <p:nvPr/>
        </p:nvSpPr>
        <p:spPr>
          <a:xfrm rot="10800000">
            <a:off x="2127471" y="916893"/>
            <a:ext cx="557211" cy="106712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5" name="CuadroTexto 4"/>
          <p:cNvSpPr txBox="1"/>
          <p:nvPr/>
        </p:nvSpPr>
        <p:spPr>
          <a:xfrm>
            <a:off x="1743075" y="2112610"/>
            <a:ext cx="1326004" cy="523220"/>
          </a:xfrm>
          <a:prstGeom prst="rect">
            <a:avLst/>
          </a:prstGeom>
          <a:solidFill>
            <a:schemeClr val="tx1"/>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entury Gothic" panose="020B0502020202020204"/>
                <a:ea typeface="+mn-ea"/>
                <a:cs typeface="+mn-cs"/>
              </a:rPr>
              <a:t>Hábito</a:t>
            </a:r>
            <a:endParaRPr kumimoji="0" lang="en-US" sz="28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pic>
        <p:nvPicPr>
          <p:cNvPr id="7" name="Imagen 6"/>
          <p:cNvPicPr>
            <a:picLocks noChangeAspect="1"/>
          </p:cNvPicPr>
          <p:nvPr/>
        </p:nvPicPr>
        <p:blipFill>
          <a:blip r:embed="rId2"/>
          <a:stretch>
            <a:fillRect/>
          </a:stretch>
        </p:blipFill>
        <p:spPr>
          <a:xfrm>
            <a:off x="9563073" y="931181"/>
            <a:ext cx="609653" cy="1091279"/>
          </a:xfrm>
          <a:prstGeom prst="rect">
            <a:avLst/>
          </a:prstGeom>
        </p:spPr>
      </p:pic>
      <p:sp>
        <p:nvSpPr>
          <p:cNvPr id="12" name="CuadroTexto 11"/>
          <p:cNvSpPr txBox="1"/>
          <p:nvPr/>
        </p:nvSpPr>
        <p:spPr>
          <a:xfrm>
            <a:off x="8867464" y="2155471"/>
            <a:ext cx="2000869" cy="954107"/>
          </a:xfrm>
          <a:prstGeom prst="rect">
            <a:avLst/>
          </a:prstGeom>
          <a:solidFill>
            <a:schemeClr val="tx1"/>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entury Gothic" panose="020B0502020202020204"/>
                <a:ea typeface="+mn-ea"/>
                <a:cs typeface="+mn-cs"/>
              </a:rPr>
              <a:t>Disciplina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entury Gothic" panose="020B0502020202020204"/>
                <a:ea typeface="+mn-ea"/>
                <a:cs typeface="+mn-cs"/>
              </a:rPr>
              <a:t>(Régimen)</a:t>
            </a:r>
            <a:endParaRPr kumimoji="0" lang="en-US" sz="28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13" name="CuadroTexto 12"/>
          <p:cNvSpPr txBox="1"/>
          <p:nvPr/>
        </p:nvSpPr>
        <p:spPr>
          <a:xfrm>
            <a:off x="1322285" y="3728352"/>
            <a:ext cx="2167581" cy="523220"/>
          </a:xfrm>
          <a:prstGeom prst="rect">
            <a:avLst/>
          </a:prstGeom>
          <a:solidFill>
            <a:schemeClr val="tx1"/>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entury Gothic" panose="020B0502020202020204"/>
                <a:ea typeface="+mn-ea"/>
                <a:cs typeface="+mn-cs"/>
              </a:rPr>
              <a:t>Estilo Naval</a:t>
            </a:r>
            <a:endParaRPr kumimoji="0" lang="en-US" sz="28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pic>
        <p:nvPicPr>
          <p:cNvPr id="9" name="Imagen 8"/>
          <p:cNvPicPr>
            <a:picLocks noChangeAspect="1"/>
          </p:cNvPicPr>
          <p:nvPr/>
        </p:nvPicPr>
        <p:blipFill>
          <a:blip r:embed="rId2"/>
          <a:stretch>
            <a:fillRect/>
          </a:stretch>
        </p:blipFill>
        <p:spPr>
          <a:xfrm rot="10800000">
            <a:off x="2131969" y="4398393"/>
            <a:ext cx="609653" cy="1091279"/>
          </a:xfrm>
          <a:prstGeom prst="rect">
            <a:avLst/>
          </a:prstGeom>
        </p:spPr>
      </p:pic>
      <p:sp>
        <p:nvSpPr>
          <p:cNvPr id="14" name="CuadroTexto 13"/>
          <p:cNvSpPr txBox="1"/>
          <p:nvPr/>
        </p:nvSpPr>
        <p:spPr>
          <a:xfrm>
            <a:off x="359681" y="5375941"/>
            <a:ext cx="4092787" cy="101566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rPr>
              <a:t>IDENTIDAD</a:t>
            </a:r>
            <a:endParaRPr kumimoji="0" lang="en-U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endParaRPr>
          </a:p>
        </p:txBody>
      </p:sp>
      <p:sp>
        <p:nvSpPr>
          <p:cNvPr id="15" name="CuadroTexto 14"/>
          <p:cNvSpPr txBox="1"/>
          <p:nvPr/>
        </p:nvSpPr>
        <p:spPr>
          <a:xfrm>
            <a:off x="9165622" y="3750824"/>
            <a:ext cx="1404552" cy="523220"/>
          </a:xfrm>
          <a:prstGeom prst="rect">
            <a:avLst/>
          </a:prstGeom>
          <a:solidFill>
            <a:schemeClr val="tx1"/>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entury Gothic" panose="020B0502020202020204"/>
                <a:ea typeface="+mn-ea"/>
                <a:cs typeface="+mn-cs"/>
              </a:rPr>
              <a:t>Estudio</a:t>
            </a:r>
            <a:endParaRPr kumimoji="0" lang="en-US" sz="2800" b="1"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16" name="CuadroTexto 15"/>
          <p:cNvSpPr txBox="1"/>
          <p:nvPr/>
        </p:nvSpPr>
        <p:spPr>
          <a:xfrm>
            <a:off x="5912338" y="5375940"/>
            <a:ext cx="6306535" cy="101566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rPr>
              <a:t>CONOCIMIENTO</a:t>
            </a:r>
            <a:endParaRPr kumimoji="0" lang="en-US" sz="6000" b="1" i="0" u="none" strike="noStrike" kern="1200" cap="none" spc="0" normalizeH="0" baseline="0" noProof="0" dirty="0">
              <a:ln>
                <a:noFill/>
              </a:ln>
              <a:solidFill>
                <a:srgbClr val="C62324"/>
              </a:solidFill>
              <a:effectLst>
                <a:outerShdw blurRad="38100" dist="38100" dir="2700000" algn="tl">
                  <a:srgbClr val="000000">
                    <a:alpha val="43137"/>
                  </a:srgbClr>
                </a:outerShdw>
              </a:effectLst>
              <a:uLnTx/>
              <a:uFillTx/>
              <a:latin typeface="Century Gothic" panose="020B0502020202020204"/>
              <a:ea typeface="+mn-ea"/>
              <a:cs typeface="+mn-cs"/>
            </a:endParaRPr>
          </a:p>
        </p:txBody>
      </p:sp>
      <p:pic>
        <p:nvPicPr>
          <p:cNvPr id="17" name="Imagen 16"/>
          <p:cNvPicPr>
            <a:picLocks noChangeAspect="1"/>
          </p:cNvPicPr>
          <p:nvPr/>
        </p:nvPicPr>
        <p:blipFill>
          <a:blip r:embed="rId2"/>
          <a:stretch>
            <a:fillRect/>
          </a:stretch>
        </p:blipFill>
        <p:spPr>
          <a:xfrm rot="10800000">
            <a:off x="9575992" y="4398393"/>
            <a:ext cx="609653" cy="1091279"/>
          </a:xfrm>
          <a:prstGeom prst="rect">
            <a:avLst/>
          </a:prstGeom>
        </p:spPr>
      </p:pic>
    </p:spTree>
    <p:extLst>
      <p:ext uri="{BB962C8B-B14F-4D97-AF65-F5344CB8AC3E}">
        <p14:creationId xmlns:p14="http://schemas.microsoft.com/office/powerpoint/2010/main" val="251707149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Sector">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7.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ector">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otalTime>7379</TotalTime>
  <Words>4498</Words>
  <Application>Microsoft Office PowerPoint</Application>
  <PresentationFormat>Panorámica</PresentationFormat>
  <Paragraphs>812</Paragraphs>
  <Slides>109</Slides>
  <Notes>0</Notes>
  <HiddenSlides>0</HiddenSlides>
  <MMClips>0</MMClips>
  <ScaleCrop>false</ScaleCrop>
  <HeadingPairs>
    <vt:vector size="6" baseType="variant">
      <vt:variant>
        <vt:lpstr>Fuentes usadas</vt:lpstr>
      </vt:variant>
      <vt:variant>
        <vt:i4>10</vt:i4>
      </vt:variant>
      <vt:variant>
        <vt:lpstr>Tema</vt:lpstr>
      </vt:variant>
      <vt:variant>
        <vt:i4>8</vt:i4>
      </vt:variant>
      <vt:variant>
        <vt:lpstr>Títulos de diapositiva</vt:lpstr>
      </vt:variant>
      <vt:variant>
        <vt:i4>109</vt:i4>
      </vt:variant>
    </vt:vector>
  </HeadingPairs>
  <TitlesOfParts>
    <vt:vector size="127" baseType="lpstr">
      <vt:lpstr>Adelle</vt:lpstr>
      <vt:lpstr>Arial</vt:lpstr>
      <vt:lpstr>Arial Black</vt:lpstr>
      <vt:lpstr>Calibri</vt:lpstr>
      <vt:lpstr>Calibri Light</vt:lpstr>
      <vt:lpstr>Century Gothic</vt:lpstr>
      <vt:lpstr>FrankRuehl</vt:lpstr>
      <vt:lpstr>Lucida Console</vt:lpstr>
      <vt:lpstr>Open Sans</vt:lpstr>
      <vt:lpstr>Wingdings 3</vt:lpstr>
      <vt:lpstr>Tema de Office</vt:lpstr>
      <vt:lpstr>4_Tema de Office</vt:lpstr>
      <vt:lpstr>2_Tema de Office</vt:lpstr>
      <vt:lpstr>3_Tema de Office</vt:lpstr>
      <vt:lpstr>Diseño predeterminado</vt:lpstr>
      <vt:lpstr>5_Sector</vt:lpstr>
      <vt:lpstr>5_Tema de Office</vt:lpstr>
      <vt:lpstr>Sector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carácter</vt:lpstr>
      <vt:lpstr>El carácter</vt:lpstr>
      <vt:lpstr>El carácter</vt:lpstr>
      <vt:lpstr>El carácter</vt:lpstr>
      <vt:lpstr>El carácter</vt:lpstr>
      <vt:lpstr>El carácter</vt:lpstr>
      <vt:lpstr>Presentación de PowerPoint</vt:lpstr>
      <vt:lpstr>La Inteligencia emocional. El octavo rasgo de personalidad</vt:lpstr>
      <vt:lpstr>La Inteligencia emocional</vt:lpstr>
      <vt:lpstr>La Inteligencia emocional</vt:lpstr>
      <vt:lpstr>Presentación de PowerPoint</vt:lpstr>
      <vt:lpstr>Presentación de PowerPoint</vt:lpstr>
      <vt:lpstr>La Inteligencia emocional</vt:lpstr>
      <vt:lpstr>La Inteligencia emocional</vt:lpstr>
      <vt:lpstr>La emoción</vt:lpstr>
      <vt:lpstr>La emoción</vt:lpstr>
      <vt:lpstr>Presentación de PowerPoint</vt:lpstr>
      <vt:lpstr>Presentación de PowerPoint</vt:lpstr>
      <vt:lpstr>La emoción</vt:lpstr>
      <vt:lpstr>Presentación de PowerPoint</vt:lpstr>
      <vt:lpstr>La Inteligencia emocional</vt:lpstr>
      <vt:lpstr>El carácter para ejercer el mando</vt:lpstr>
      <vt:lpstr>El carácter para ejercer el mando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CONOCIMIENTO</vt:lpstr>
      <vt:lpstr>El SABER PROFESIONAL</vt:lpstr>
      <vt:lpstr>El SABER PROFESIONAL</vt:lpstr>
      <vt:lpstr>Para lograr esto, se necesita mucho saber profesional.</vt:lpstr>
      <vt:lpstr>La cultura</vt:lpstr>
      <vt:lpstr>Las competencias</vt:lpstr>
      <vt:lpstr>Las competencias</vt:lpstr>
      <vt:lpstr>EL CONOCIMIENTO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dc:creator>
  <cp:lastModifiedBy>Eduardo Sims</cp:lastModifiedBy>
  <cp:revision>84</cp:revision>
  <dcterms:created xsi:type="dcterms:W3CDTF">2018-03-12T12:22:28Z</dcterms:created>
  <dcterms:modified xsi:type="dcterms:W3CDTF">2025-04-06T23:14:06Z</dcterms:modified>
</cp:coreProperties>
</file>