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4" r:id="rId21"/>
    <p:sldId id="276" r:id="rId2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138" d="100"/>
          <a:sy n="138" d="100"/>
        </p:scale>
        <p:origin x="-516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97066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Consolidado de 5 materias. El temario se repite como hoja separadora antes de cada tema.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F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457200" y="1920240"/>
            <a:ext cx="82296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REUNIÓN DE DIRECTORES TÉCNICOS</a:t>
            </a:r>
            <a:endParaRPr lang="en-US" sz="3400" dirty="0"/>
          </a:p>
        </p:txBody>
      </p:sp>
      <p:sp>
        <p:nvSpPr>
          <p:cNvPr id="10" name="Shape 6"/>
          <p:cNvSpPr/>
          <p:nvPr/>
        </p:nvSpPr>
        <p:spPr>
          <a:xfrm>
            <a:off x="4114800" y="3163824"/>
            <a:ext cx="914400" cy="0"/>
          </a:xfrm>
          <a:prstGeom prst="line">
            <a:avLst/>
          </a:prstGeom>
          <a:noFill/>
          <a:ln w="1905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11" name="Text 7"/>
          <p:cNvSpPr/>
          <p:nvPr/>
        </p:nvSpPr>
        <p:spPr>
          <a:xfrm>
            <a:off x="914400" y="329184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Dirección de Abastecimiento  ·  09 de julio de 2026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64208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1463040" y="188819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Clasificación aduanera de pertrechos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1463040" y="2275027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1463040" y="249901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Equipos, software (MC Catalogue) y proyecto VIEL</a:t>
            </a:r>
            <a:endParaRPr lang="en-US" sz="105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288584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600" dirty="0"/>
          </a:p>
        </p:txBody>
      </p:sp>
      <p:sp>
        <p:nvSpPr>
          <p:cNvPr id="19" name="Text 15"/>
          <p:cNvSpPr/>
          <p:nvPr/>
        </p:nvSpPr>
        <p:spPr>
          <a:xfrm>
            <a:off x="1463040" y="3109838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Digitalización del proceso de inscripción</a:t>
            </a:r>
            <a:endParaRPr lang="en-US" sz="1050" dirty="0"/>
          </a:p>
        </p:txBody>
      </p:sp>
      <p:sp>
        <p:nvSpPr>
          <p:cNvPr id="20" name="Text 16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1" name="Text 17"/>
          <p:cNvSpPr/>
          <p:nvPr/>
        </p:nvSpPr>
        <p:spPr>
          <a:xfrm>
            <a:off x="1463040" y="349666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600" dirty="0"/>
          </a:p>
        </p:txBody>
      </p:sp>
      <p:sp>
        <p:nvSpPr>
          <p:cNvPr id="22" name="Text 18"/>
          <p:cNvSpPr/>
          <p:nvPr/>
        </p:nvSpPr>
        <p:spPr>
          <a:xfrm>
            <a:off x="1463040" y="3720657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de trabajo con la FACH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4" name="Text 20"/>
          <p:cNvSpPr/>
          <p:nvPr/>
        </p:nvSpPr>
        <p:spPr>
          <a:xfrm>
            <a:off x="1463040" y="4107485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600" dirty="0"/>
          </a:p>
        </p:txBody>
      </p:sp>
      <p:sp>
        <p:nvSpPr>
          <p:cNvPr id="25" name="Text 21"/>
          <p:cNvSpPr/>
          <p:nvPr/>
        </p:nvSpPr>
        <p:spPr>
          <a:xfrm>
            <a:off x="1463040" y="4331476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Declaración de Intereses y Patrimonio en compras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Shape 7"/>
          <p:cNvSpPr/>
          <p:nvPr/>
        </p:nvSpPr>
        <p:spPr>
          <a:xfrm>
            <a:off x="658368" y="1594714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12" name="Text 8"/>
          <p:cNvSpPr/>
          <p:nvPr/>
        </p:nvSpPr>
        <p:spPr>
          <a:xfrm>
            <a:off x="658368" y="1594714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3" name="Text 9"/>
          <p:cNvSpPr/>
          <p:nvPr/>
        </p:nvSpPr>
        <p:spPr>
          <a:xfrm>
            <a:off x="1463040" y="1664208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700" dirty="0"/>
          </a:p>
        </p:txBody>
      </p:sp>
      <p:sp>
        <p:nvSpPr>
          <p:cNvPr id="14" name="Text 10"/>
          <p:cNvSpPr/>
          <p:nvPr/>
        </p:nvSpPr>
        <p:spPr>
          <a:xfrm>
            <a:off x="1463040" y="188819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Clasificación aduanera de pertrechos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500" dirty="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Gestiones realizadas — Resolución N° 1054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8000"/>
              </a:lnSpc>
            </a:pPr>
            <a:r>
              <a:rPr lang="es-CL" sz="1300" b="1" dirty="0" smtClean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Listado de mercancías calificadas</a:t>
            </a:r>
            <a:endParaRPr lang="es-CL" sz="1300" dirty="0" smtClean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just"/>
            <a:r>
              <a:rPr lang="es-CL" sz="1150" dirty="0" smtClean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JUN: Entrega de listados de mercancías calificadas como pertrecho, con su partida arancelaria. Por solicitud de ASMAR y Ejército, los listados de la Armada fueron compartidos con esas instituciones.</a:t>
            </a:r>
            <a:endParaRPr lang="es-CL" sz="1150" dirty="0" smtClean="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pPr algn="ctr">
              <a:lnSpc>
                <a:spcPct val="98000"/>
              </a:lnSpc>
            </a:pPr>
            <a:endParaRPr lang="es-CL" sz="1200" b="1" dirty="0" smtClean="0">
              <a:solidFill>
                <a:srgbClr val="FFFFFF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  <a:p>
            <a:pPr algn="ctr">
              <a:lnSpc>
                <a:spcPct val="98000"/>
              </a:lnSpc>
            </a:pPr>
            <a:r>
              <a:rPr lang="es-CL" sz="1300" b="1" dirty="0" smtClean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Secreto y reserva de la información</a:t>
            </a:r>
            <a:endParaRPr lang="es-CL" sz="1300" dirty="0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pPr algn="just"/>
            <a:r>
              <a:rPr lang="es-CL" sz="1150" dirty="0" smtClean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JUL: Se entregó minuta de protocolo con procedimientos complementarios para el resguardo y manejo de la información secreta, según la legislación y los estándares institucionales.</a:t>
            </a:r>
            <a:endParaRPr lang="es-CL" sz="1150" dirty="0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endParaRPr lang="en-US" sz="1150" dirty="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Informes técnicos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s-CL" sz="1150" dirty="0" smtClean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mensaje DIRECABAS 070938 JUL informa a las DDTT la entrega de listados a la D.N.A. y solicita informes técnicos de lo no calificado. Se coordinarán reuniones con cada DDTT según se requiera.</a:t>
            </a:r>
            <a:endParaRPr lang="es-CL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Gestiones pendientes — Resolución N° 1054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09 AGO 2026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Fecha límite para remitir los listados de mercancías autorizadas por la D.N.A. Tarea ya realizada por la institución; a la espera de las observaciones a los listados.</a:t>
            </a:r>
            <a:endParaRPr lang="en-US" sz="1150" dirty="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Informes técnicos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Según requieran las DDTT, se solicitarán reuniones con la Subdirección Técnica de la D.N.A. para presentar sistemas o mercancías consideradas pertrecho.</a:t>
            </a:r>
            <a:endParaRPr lang="en-US" sz="1150" dirty="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Códigos de mercancías calificadas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Resolución N° 1054 entra en vigencia el 09 MAY 2027. La D.N.A. entregará los códigos, que deberán integrarse en Órdenes de Compra, Contratos y Bases de licitación.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Vehículos militares KIA Tasman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Clasificación aduanera y recurso interpuesto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1293876"/>
          </a:xfrm>
          <a:prstGeom prst="roundRect">
            <a:avLst>
              <a:gd name="adj" fmla="val 4947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1293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D.N.A. N° 98-2026-00476  ·  22 JUN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1293876"/>
          </a:xfrm>
          <a:prstGeom prst="roundRect">
            <a:avLst>
              <a:gd name="adj" fmla="val 4947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12207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D.N.A. rechaza la solicitud de importación bajo partida 00.01: el vehículo militar KIA Tasman se clasifica como automóvil, expresamente excluido de dicha partida.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3296412"/>
            <a:ext cx="2331720" cy="1293876"/>
          </a:xfrm>
          <a:prstGeom prst="roundRect">
            <a:avLst>
              <a:gd name="adj" fmla="val 4947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3296412"/>
            <a:ext cx="2185416" cy="1293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Recurso de reposición  ·  02 JUL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3296412"/>
            <a:ext cx="5394960" cy="1293876"/>
          </a:xfrm>
          <a:prstGeom prst="roundRect">
            <a:avLst>
              <a:gd name="adj" fmla="val 4947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3332988"/>
            <a:ext cx="5029200" cy="12207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interpone recurso: el uso tiene doble función civil–militar y forma parte de un Sistema de Mando y Control, según los informes técnicos remitidos por MARINFATEC.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 dirty="0"/>
          </a:p>
        </p:txBody>
      </p:sp>
      <p:sp>
        <p:nvSpPr>
          <p:cNvPr id="13" name="Shape 9"/>
          <p:cNvSpPr/>
          <p:nvPr/>
        </p:nvSpPr>
        <p:spPr>
          <a:xfrm>
            <a:off x="658368" y="2205533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658368" y="2205533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1463040" y="2275027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700" dirty="0"/>
          </a:p>
        </p:txBody>
      </p:sp>
      <p:sp>
        <p:nvSpPr>
          <p:cNvPr id="16" name="Text 12"/>
          <p:cNvSpPr/>
          <p:nvPr/>
        </p:nvSpPr>
        <p:spPr>
          <a:xfrm>
            <a:off x="1463040" y="249901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Equipos, software (MC Catalogue) y proyecto VIEL</a:t>
            </a:r>
            <a:endParaRPr lang="en-US" sz="110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500" dirty="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 de la Armada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Ascenso Nivel 2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Silencio en la línea hasta el 14 JUL; posteriormente se informarán las fechas tentativas del compliance test (posiblemente agosto), el cual tiene una duración de entre 2 y 4 semanas. Una vez aprobado y notificado al Estado de Chile, se pasará a Nivel Tier II.</a:t>
            </a:r>
            <a:endParaRPr lang="en-US" sz="1050" dirty="0"/>
          </a:p>
        </p:txBody>
      </p:sp>
      <p:sp>
        <p:nvSpPr>
          <p:cNvPr id="29" name="Shape 25"/>
          <p:cNvSpPr/>
          <p:nvPr/>
        </p:nvSpPr>
        <p:spPr>
          <a:xfrm>
            <a:off x="640080" y="2416302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416302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Capacitación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416302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452878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10 AGO al 05 SEP se realizará curso de capacitación en instalaciones del CASLODE, en Brasil, objeto que la Jefa OCA quede certificada y autorizada para operar el software de catalogación MC Catalogue.</a:t>
            </a:r>
            <a:endParaRPr lang="en-US" sz="1050" dirty="0"/>
          </a:p>
        </p:txBody>
      </p:sp>
      <p:sp>
        <p:nvSpPr>
          <p:cNvPr id="33" name="Shape 29"/>
          <p:cNvSpPr/>
          <p:nvPr/>
        </p:nvSpPr>
        <p:spPr>
          <a:xfrm>
            <a:off x="640080" y="3186684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186684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Equipos computacionales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186684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223260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usar en forma directa el software de catalogación se solicitó la factibilidad de conexión directa y segura, vía internet; se deberá contar con el V°B° de DIRINTA. Se aprobó la adquisición de 10 computadores i7 con 2 pantallas c/u para la OCA.</a:t>
            </a:r>
            <a:endParaRPr lang="en-US" sz="1050" dirty="0"/>
          </a:p>
        </p:txBody>
      </p:sp>
      <p:sp>
        <p:nvSpPr>
          <p:cNvPr id="37" name="Shape 33"/>
          <p:cNvSpPr/>
          <p:nvPr/>
        </p:nvSpPr>
        <p:spPr>
          <a:xfrm>
            <a:off x="640080" y="3957066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8" name="Text 34"/>
          <p:cNvSpPr/>
          <p:nvPr/>
        </p:nvSpPr>
        <p:spPr>
          <a:xfrm>
            <a:off x="713232" y="3957066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Software de catalogación</a:t>
            </a:r>
            <a:endParaRPr lang="en-US" sz="1300" dirty="0"/>
          </a:p>
        </p:txBody>
      </p:sp>
      <p:sp>
        <p:nvSpPr>
          <p:cNvPr id="39" name="Shape 35"/>
          <p:cNvSpPr/>
          <p:nvPr/>
        </p:nvSpPr>
        <p:spPr>
          <a:xfrm>
            <a:off x="3108960" y="3957066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0" name="Text 36"/>
          <p:cNvSpPr/>
          <p:nvPr/>
        </p:nvSpPr>
        <p:spPr>
          <a:xfrm>
            <a:off x="3291840" y="3993642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 Catalogue, de procedencia checa, es el software de catalogación adquirido por MINDEF, certificado y aprobado por la OTAN. Objeto: iniciar la catalogación de unidades como VIEL, LCM y Proyecto Escotillón, todas con equipos COTS no catalogados por la OTAN.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Catalogación VIEL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Verificación de la data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verificación de la data entregada por DIPRIDA. La última semana de julio se realizará visita in situ a VIEL, en Talcahuano, para instruir sobre catalogación y cooperar en la correcta identificación de los artículos de abastecimiento, objeto ingresarlos a SALINO.</a:t>
            </a:r>
            <a:endParaRPr lang="en-US" sz="1100" dirty="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Relación repuesto–equipo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Debe tenerse el listado completo de la relación repuesto–equipo, el cual debe ser definido y entregado por las DD.TT. A la fecha, DIRISNAV entregó un listado de 2.122 equipos.</a:t>
            </a:r>
            <a:endParaRPr lang="en-US" sz="1100" dirty="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Proyecto Antártica I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Vía DIPRIDA se entregó un listado de manuales de equipos: algunos no se pueden leer o abrir; otros sin números de parte (solo data técnica de operación y layout de circuitos) y otros con data logística y descripción, con lo cual se pueden obtener los NOC o un NUP.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 dirty="0"/>
          </a:p>
        </p:txBody>
      </p:sp>
      <p:sp>
        <p:nvSpPr>
          <p:cNvPr id="15" name="Shape 11"/>
          <p:cNvSpPr/>
          <p:nvPr/>
        </p:nvSpPr>
        <p:spPr>
          <a:xfrm>
            <a:off x="658368" y="2816352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6" name="Text 12"/>
          <p:cNvSpPr/>
          <p:nvPr/>
        </p:nvSpPr>
        <p:spPr>
          <a:xfrm>
            <a:off x="658368" y="281635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7" name="Text 13"/>
          <p:cNvSpPr/>
          <p:nvPr/>
        </p:nvSpPr>
        <p:spPr>
          <a:xfrm>
            <a:off x="1463040" y="288584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700" dirty="0"/>
          </a:p>
        </p:txBody>
      </p:sp>
      <p:sp>
        <p:nvSpPr>
          <p:cNvPr id="18" name="Text 14"/>
          <p:cNvSpPr/>
          <p:nvPr/>
        </p:nvSpPr>
        <p:spPr>
          <a:xfrm>
            <a:off x="1463040" y="3109838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Digitalización del proceso de inscripción</a:t>
            </a:r>
            <a:endParaRPr lang="en-US" sz="1100" dirty="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y marco normativo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actual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revisión de los antecedentes aportados por los proveedores para el Registro y el Registro Especial, con el objeto de evitar duplicados e inconsistencias de información.</a:t>
            </a:r>
            <a:endParaRPr lang="en-US" sz="1150" dirty="0"/>
          </a:p>
        </p:txBody>
      </p:sp>
      <p:sp>
        <p:nvSpPr>
          <p:cNvPr id="29" name="Shape 25"/>
          <p:cNvSpPr/>
          <p:nvPr/>
        </p:nvSpPr>
        <p:spPr>
          <a:xfrm>
            <a:off x="640080" y="245364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45364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futura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45364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49021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Implementar la digitalización del proceso de inscripción, renovación y reincorporación de las empresas nacionales en el Registro Especial de Proveedores.</a:t>
            </a:r>
            <a:endParaRPr lang="en-US" sz="1150" dirty="0"/>
          </a:p>
        </p:txBody>
      </p:sp>
      <p:sp>
        <p:nvSpPr>
          <p:cNvPr id="33" name="Shape 29"/>
          <p:cNvSpPr/>
          <p:nvPr/>
        </p:nvSpPr>
        <p:spPr>
          <a:xfrm>
            <a:off x="640080" y="326136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26136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Decreto 746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26136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29793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D.S. N° 746 mantiene su vigencia. El 30 ENE 2026 el MINDEF ingresó a la CGR el D.S. N° 290 (Reglamento del Registro Único Especial de Proveedores del Sector Defensa).</a:t>
            </a:r>
            <a:endParaRPr lang="en-US" sz="1150" dirty="0"/>
          </a:p>
        </p:txBody>
      </p:sp>
      <p:sp>
        <p:nvSpPr>
          <p:cNvPr id="37" name="Shape 33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8" name="Text 34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r>
              <a:rPr lang="en-US" sz="930" b="1" kern="0" spc="100" dirty="0" smtClean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OBS:   </a:t>
            </a:r>
            <a:r>
              <a:rPr lang="en-US" sz="93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D.S. N° 290 fue retirado sin tramitar el 06 MAR 2026, mediante el oficio N° 1396 (05/03/26) de la Subsecretaría para las Fuerzas Armadas. A la fecha no se ha presentado a la CGR otro avance en la materia.</a:t>
            </a:r>
            <a:endParaRPr lang="en-US" sz="93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Hoja de ruta de digitalización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Fases del proceso de desarrollo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1572768" y="2240280"/>
            <a:ext cx="5998464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7" name="Shape 23"/>
          <p:cNvSpPr/>
          <p:nvPr/>
        </p:nvSpPr>
        <p:spPr>
          <a:xfrm>
            <a:off x="1261872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1261872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900" dirty="0"/>
          </a:p>
        </p:txBody>
      </p:sp>
      <p:sp>
        <p:nvSpPr>
          <p:cNvPr id="29" name="Text 25"/>
          <p:cNvSpPr/>
          <p:nvPr/>
        </p:nvSpPr>
        <p:spPr>
          <a:xfrm>
            <a:off x="868680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 dirty="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Capacitar personal y completar kit inicial</a:t>
            </a:r>
            <a:endParaRPr lang="en-US" sz="1000" dirty="0"/>
          </a:p>
        </p:txBody>
      </p:sp>
      <p:sp>
        <p:nvSpPr>
          <p:cNvPr id="30" name="Shape 26"/>
          <p:cNvSpPr/>
          <p:nvPr/>
        </p:nvSpPr>
        <p:spPr>
          <a:xfrm>
            <a:off x="2761488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2761488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900" dirty="0"/>
          </a:p>
        </p:txBody>
      </p:sp>
      <p:sp>
        <p:nvSpPr>
          <p:cNvPr id="32" name="Text 28"/>
          <p:cNvSpPr/>
          <p:nvPr/>
        </p:nvSpPr>
        <p:spPr>
          <a:xfrm>
            <a:off x="2368296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 dirty="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Iniciar desarrollo y digitalización del sistema</a:t>
            </a:r>
            <a:endParaRPr lang="en-US" sz="1000" dirty="0"/>
          </a:p>
        </p:txBody>
      </p:sp>
      <p:sp>
        <p:nvSpPr>
          <p:cNvPr id="33" name="Shape 29"/>
          <p:cNvSpPr/>
          <p:nvPr/>
        </p:nvSpPr>
        <p:spPr>
          <a:xfrm>
            <a:off x="4261104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4261104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900" dirty="0"/>
          </a:p>
        </p:txBody>
      </p:sp>
      <p:sp>
        <p:nvSpPr>
          <p:cNvPr id="35" name="Text 31"/>
          <p:cNvSpPr/>
          <p:nvPr/>
        </p:nvSpPr>
        <p:spPr>
          <a:xfrm>
            <a:off x="3867912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 dirty="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Certificación por Gobierno Digital</a:t>
            </a:r>
            <a:endParaRPr lang="en-US" sz="1000" dirty="0"/>
          </a:p>
        </p:txBody>
      </p:sp>
      <p:sp>
        <p:nvSpPr>
          <p:cNvPr id="36" name="Shape 32"/>
          <p:cNvSpPr/>
          <p:nvPr/>
        </p:nvSpPr>
        <p:spPr>
          <a:xfrm>
            <a:off x="5760720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5760720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900" dirty="0"/>
          </a:p>
        </p:txBody>
      </p:sp>
      <p:sp>
        <p:nvSpPr>
          <p:cNvPr id="38" name="Text 34"/>
          <p:cNvSpPr/>
          <p:nvPr/>
        </p:nvSpPr>
        <p:spPr>
          <a:xfrm>
            <a:off x="5367528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 dirty="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Solicitud de soporte por trámite certificado</a:t>
            </a:r>
            <a:endParaRPr lang="en-US" sz="1000" dirty="0"/>
          </a:p>
        </p:txBody>
      </p:sp>
      <p:sp>
        <p:nvSpPr>
          <p:cNvPr id="39" name="Shape 35"/>
          <p:cNvSpPr/>
          <p:nvPr/>
        </p:nvSpPr>
        <p:spPr>
          <a:xfrm>
            <a:off x="7260336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0" name="Text 36"/>
          <p:cNvSpPr/>
          <p:nvPr/>
        </p:nvSpPr>
        <p:spPr>
          <a:xfrm>
            <a:off x="7260336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900" dirty="0"/>
          </a:p>
        </p:txBody>
      </p:sp>
      <p:sp>
        <p:nvSpPr>
          <p:cNvPr id="41" name="Text 37"/>
          <p:cNvSpPr/>
          <p:nvPr/>
        </p:nvSpPr>
        <p:spPr>
          <a:xfrm>
            <a:off x="6867144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 dirty="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permanente con mesa de ayuda</a:t>
            </a:r>
            <a:endParaRPr lang="en-US" sz="1000" dirty="0"/>
          </a:p>
        </p:txBody>
      </p:sp>
      <p:sp>
        <p:nvSpPr>
          <p:cNvPr id="42" name="Shape 38"/>
          <p:cNvSpPr/>
          <p:nvPr/>
        </p:nvSpPr>
        <p:spPr>
          <a:xfrm>
            <a:off x="640080" y="3584448"/>
            <a:ext cx="3840480" cy="932688"/>
          </a:xfrm>
          <a:prstGeom prst="roundRect">
            <a:avLst>
              <a:gd name="adj" fmla="val 6863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841248" y="3730752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PROCESO</a:t>
            </a:r>
            <a:endParaRPr lang="en-US" sz="1100" dirty="0"/>
          </a:p>
        </p:txBody>
      </p:sp>
      <p:sp>
        <p:nvSpPr>
          <p:cNvPr id="44" name="Text 40"/>
          <p:cNvSpPr/>
          <p:nvPr/>
        </p:nvSpPr>
        <p:spPr>
          <a:xfrm>
            <a:off x="841248" y="4023360"/>
            <a:ext cx="343814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Corrección de observaciones en los formularios.</a:t>
            </a:r>
            <a:endParaRPr lang="en-US" sz="1050" dirty="0"/>
          </a:p>
        </p:txBody>
      </p:sp>
      <p:sp>
        <p:nvSpPr>
          <p:cNvPr id="45" name="Shape 41"/>
          <p:cNvSpPr/>
          <p:nvPr/>
        </p:nvSpPr>
        <p:spPr>
          <a:xfrm>
            <a:off x="4663440" y="3584448"/>
            <a:ext cx="3840480" cy="932688"/>
          </a:xfrm>
          <a:prstGeom prst="roundRect">
            <a:avLst>
              <a:gd name="adj" fmla="val 6863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6" name="Text 42"/>
          <p:cNvSpPr/>
          <p:nvPr/>
        </p:nvSpPr>
        <p:spPr>
          <a:xfrm>
            <a:off x="4864608" y="3730752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PENDIENTE</a:t>
            </a:r>
            <a:endParaRPr lang="en-US" sz="1100" dirty="0"/>
          </a:p>
        </p:txBody>
      </p:sp>
      <p:sp>
        <p:nvSpPr>
          <p:cNvPr id="47" name="Text 43"/>
          <p:cNvSpPr/>
          <p:nvPr/>
        </p:nvSpPr>
        <p:spPr>
          <a:xfrm>
            <a:off x="4864608" y="4023360"/>
            <a:ext cx="343814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1) Validar correcciones con Gobierno Digital para la certificación del desarrollo.  2) Publicar el desarrollo e informar a la D.G.S.A. la plataforma en operación.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 dirty="0"/>
          </a:p>
        </p:txBody>
      </p:sp>
      <p:sp>
        <p:nvSpPr>
          <p:cNvPr id="15" name="Text 11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500" dirty="0"/>
          </a:p>
        </p:txBody>
      </p:sp>
      <p:sp>
        <p:nvSpPr>
          <p:cNvPr id="17" name="Shape 13"/>
          <p:cNvSpPr/>
          <p:nvPr/>
        </p:nvSpPr>
        <p:spPr>
          <a:xfrm>
            <a:off x="658368" y="3427171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4"/>
          <p:cNvSpPr/>
          <p:nvPr/>
        </p:nvSpPr>
        <p:spPr>
          <a:xfrm>
            <a:off x="658368" y="3427171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19" name="Text 15"/>
          <p:cNvSpPr/>
          <p:nvPr/>
        </p:nvSpPr>
        <p:spPr>
          <a:xfrm>
            <a:off x="1463040" y="349666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700" dirty="0"/>
          </a:p>
        </p:txBody>
      </p:sp>
      <p:sp>
        <p:nvSpPr>
          <p:cNvPr id="20" name="Text 16"/>
          <p:cNvSpPr/>
          <p:nvPr/>
        </p:nvSpPr>
        <p:spPr>
          <a:xfrm>
            <a:off x="1463040" y="3720657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de trabajo con la FACH</a:t>
            </a:r>
            <a:endParaRPr lang="en-US" sz="11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Contexto y aspectos favorables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preliminar con la FACH — 01 JUL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1293876"/>
          </a:xfrm>
          <a:prstGeom prst="roundRect">
            <a:avLst>
              <a:gd name="adj" fmla="val 4947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1293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Origen de la instrucción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1293876"/>
          </a:xfrm>
          <a:prstGeom prst="roundRect">
            <a:avLst>
              <a:gd name="adj" fmla="val 4947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12207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análisis de la compra conjunta de combustible de aviación emana del JEMCO; a la fecha no se ha recibido una orden institucional puntual. Se levantará un informe preliminar de pros y contras.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3296412"/>
            <a:ext cx="2331720" cy="1293876"/>
          </a:xfrm>
          <a:prstGeom prst="roundRect">
            <a:avLst>
              <a:gd name="adj" fmla="val 4947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3296412"/>
            <a:ext cx="2185416" cy="1293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Ventajas de la propuesta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3296412"/>
            <a:ext cx="5394960" cy="1293876"/>
          </a:xfrm>
          <a:prstGeom prst="roundRect">
            <a:avLst>
              <a:gd name="adj" fmla="val 4947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3332988"/>
            <a:ext cx="5029200" cy="12207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Mejor precio por m³ al importar. Vía MPB (L.C.E.E.) se exime de la toma de razón de la CGR y del pago de IVA en la internación. Considera el pago del servicio de almacenamiento y distribución.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contractual de la Armada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Contrato vigente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JET A-1 a granel de propuesta privada, con plazo de 2 años + 2 vía adendum (vence en junio de 2027). Incluye JET A-1 y AVGAS 100LL nacionalizados, con cobertura en gran parte del territorio nacional, incluidos muelles navales y civiles.</a:t>
            </a:r>
            <a:endParaRPr lang="en-US" sz="1150" dirty="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Financiamiento y demanda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 Ley de Presupuesto Anual (AFL dólar); el presupuesto 2027 ya se encuentra formulado. Necesidad ≈ 3.000 m³ anuales, con parte de la carga en enero de 2027.</a:t>
            </a:r>
            <a:endParaRPr lang="en-US" sz="1150" dirty="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Nuevo contrato proyectado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Licitación privada para reemplazar el actual: plazo de 3 años + 3 vía adendum y multifondos (Ley de Ppto, Ley C.E.E., FO.R.A. y fondos en administración), dando robustez y continuidad.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Conclusión — Combustible JET A-1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64208"/>
            <a:ext cx="7863840" cy="786384"/>
          </a:xfrm>
          <a:prstGeom prst="roundRect">
            <a:avLst>
              <a:gd name="adj" fmla="val 814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868680" y="1664208"/>
            <a:ext cx="74066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300" b="1" kern="0" spc="2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RECOMENDACIÓN  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Mantener la estructura actual del contrato de JET A-1 a granel de la Armada.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640080" y="2596896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804672" y="2706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29" name="Text 25"/>
          <p:cNvSpPr/>
          <p:nvPr/>
        </p:nvSpPr>
        <p:spPr>
          <a:xfrm>
            <a:off x="1207008" y="2688336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Mayor plazo de ejecución contractual, robustez, cobertura, servicios y financiamiento en AFL.</a:t>
            </a:r>
            <a:endParaRPr lang="en-US" sz="1080" dirty="0"/>
          </a:p>
        </p:txBody>
      </p:sp>
      <p:sp>
        <p:nvSpPr>
          <p:cNvPr id="30" name="Shape 26"/>
          <p:cNvSpPr/>
          <p:nvPr/>
        </p:nvSpPr>
        <p:spPr>
          <a:xfrm>
            <a:off x="4663440" y="2596896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4828032" y="2706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32" name="Text 28"/>
          <p:cNvSpPr/>
          <p:nvPr/>
        </p:nvSpPr>
        <p:spPr>
          <a:xfrm>
            <a:off x="5230368" y="2688336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financiamiento AFL es para compra nacional a granel; el contrato no consigna la modalidad de importación.</a:t>
            </a:r>
            <a:endParaRPr lang="en-US" sz="1080" dirty="0"/>
          </a:p>
        </p:txBody>
      </p:sp>
      <p:sp>
        <p:nvSpPr>
          <p:cNvPr id="33" name="Shape 29"/>
          <p:cNvSpPr/>
          <p:nvPr/>
        </p:nvSpPr>
        <p:spPr>
          <a:xfrm>
            <a:off x="640080" y="3657600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804672" y="37673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 dirty="0"/>
          </a:p>
        </p:txBody>
      </p:sp>
      <p:sp>
        <p:nvSpPr>
          <p:cNvPr id="35" name="Text 31"/>
          <p:cNvSpPr/>
          <p:nvPr/>
        </p:nvSpPr>
        <p:spPr>
          <a:xfrm>
            <a:off x="1207008" y="3749040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formulación presupuestaria 2027 (AFL) no consideró compra internacional; solicitarla ahora sería extemporáneo.</a:t>
            </a:r>
            <a:endParaRPr lang="en-US" sz="1080" dirty="0"/>
          </a:p>
        </p:txBody>
      </p:sp>
      <p:sp>
        <p:nvSpPr>
          <p:cNvPr id="36" name="Shape 32"/>
          <p:cNvSpPr/>
          <p:nvPr/>
        </p:nvSpPr>
        <p:spPr>
          <a:xfrm>
            <a:off x="4663440" y="3657600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4828032" y="37673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 dirty="0"/>
          </a:p>
        </p:txBody>
      </p:sp>
      <p:sp>
        <p:nvSpPr>
          <p:cNvPr id="38" name="Text 34"/>
          <p:cNvSpPr/>
          <p:nvPr/>
        </p:nvSpPr>
        <p:spPr>
          <a:xfrm>
            <a:off x="5230368" y="3749040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planifica gestionar un contrato JET A-1 a 3 años, extensible y multifondos.</a:t>
            </a:r>
            <a:endParaRPr lang="en-US" sz="108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 dirty="0"/>
          </a:p>
        </p:txBody>
      </p:sp>
      <p:sp>
        <p:nvSpPr>
          <p:cNvPr id="15" name="Text 11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500" dirty="0"/>
          </a:p>
        </p:txBody>
      </p:sp>
      <p:sp>
        <p:nvSpPr>
          <p:cNvPr id="17" name="Text 13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500" dirty="0"/>
          </a:p>
        </p:txBody>
      </p:sp>
      <p:sp>
        <p:nvSpPr>
          <p:cNvPr id="19" name="Shape 15"/>
          <p:cNvSpPr/>
          <p:nvPr/>
        </p:nvSpPr>
        <p:spPr>
          <a:xfrm>
            <a:off x="658368" y="4037990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658368" y="403799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1" name="Text 17"/>
          <p:cNvSpPr/>
          <p:nvPr/>
        </p:nvSpPr>
        <p:spPr>
          <a:xfrm>
            <a:off x="1463040" y="4107485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700" dirty="0"/>
          </a:p>
        </p:txBody>
      </p:sp>
      <p:sp>
        <p:nvSpPr>
          <p:cNvPr id="22" name="Text 18"/>
          <p:cNvSpPr/>
          <p:nvPr/>
        </p:nvSpPr>
        <p:spPr>
          <a:xfrm>
            <a:off x="1463040" y="4331476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Declaración de Intereses y Patrimonio en compras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Documentos de referencia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Mensajes e instructivo asociados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2057400"/>
            <a:ext cx="2496312" cy="1828800"/>
          </a:xfrm>
          <a:prstGeom prst="roundRect">
            <a:avLst>
              <a:gd name="adj" fmla="val 400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822960" y="2423160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2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</a:t>
            </a:r>
            <a:endParaRPr lang="en-US" sz="1050" dirty="0"/>
          </a:p>
        </p:txBody>
      </p:sp>
      <p:sp>
        <p:nvSpPr>
          <p:cNvPr id="28" name="Shape 24"/>
          <p:cNvSpPr/>
          <p:nvPr/>
        </p:nvSpPr>
        <p:spPr>
          <a:xfrm>
            <a:off x="1568196" y="2807208"/>
            <a:ext cx="640080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822960" y="2953512"/>
            <a:ext cx="21305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JEFMAYOR</a:t>
            </a:r>
            <a:endParaRPr lang="en-US" sz="16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181516 MAY</a:t>
            </a:r>
            <a:endParaRPr lang="en-US" sz="1600" dirty="0"/>
          </a:p>
        </p:txBody>
      </p:sp>
      <p:sp>
        <p:nvSpPr>
          <p:cNvPr id="30" name="Shape 26"/>
          <p:cNvSpPr/>
          <p:nvPr/>
        </p:nvSpPr>
        <p:spPr>
          <a:xfrm>
            <a:off x="3319272" y="2057400"/>
            <a:ext cx="2496312" cy="1828800"/>
          </a:xfrm>
          <a:prstGeom prst="roundRect">
            <a:avLst>
              <a:gd name="adj" fmla="val 400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3502152" y="2423160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2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</a:t>
            </a:r>
            <a:endParaRPr lang="en-US" sz="1050" dirty="0"/>
          </a:p>
        </p:txBody>
      </p:sp>
      <p:sp>
        <p:nvSpPr>
          <p:cNvPr id="32" name="Shape 28"/>
          <p:cNvSpPr/>
          <p:nvPr/>
        </p:nvSpPr>
        <p:spPr>
          <a:xfrm>
            <a:off x="4247388" y="2807208"/>
            <a:ext cx="640080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502152" y="2953512"/>
            <a:ext cx="21305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DIRECPERS</a:t>
            </a:r>
            <a:endParaRPr lang="en-US" sz="16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251154 JUN</a:t>
            </a:r>
            <a:endParaRPr lang="en-US" sz="1600" dirty="0"/>
          </a:p>
        </p:txBody>
      </p:sp>
      <p:sp>
        <p:nvSpPr>
          <p:cNvPr id="34" name="Shape 30"/>
          <p:cNvSpPr/>
          <p:nvPr/>
        </p:nvSpPr>
        <p:spPr>
          <a:xfrm>
            <a:off x="5998464" y="2057400"/>
            <a:ext cx="2496312" cy="1828800"/>
          </a:xfrm>
          <a:prstGeom prst="roundRect">
            <a:avLst>
              <a:gd name="adj" fmla="val 400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6181344" y="2423160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2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C.G.R.</a:t>
            </a:r>
            <a:endParaRPr lang="en-US" sz="1050" dirty="0"/>
          </a:p>
        </p:txBody>
      </p:sp>
      <p:sp>
        <p:nvSpPr>
          <p:cNvPr id="36" name="Shape 32"/>
          <p:cNvSpPr/>
          <p:nvPr/>
        </p:nvSpPr>
        <p:spPr>
          <a:xfrm>
            <a:off x="6926580" y="2807208"/>
            <a:ext cx="640080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6181344" y="2953512"/>
            <a:ext cx="21305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N° IN18N26</a:t>
            </a:r>
            <a:endParaRPr lang="en-US" sz="1600" dirty="0"/>
          </a:p>
        </p:txBody>
      </p:sp>
      <p:sp>
        <p:nvSpPr>
          <p:cNvPr id="38" name="Text 34"/>
          <p:cNvSpPr/>
          <p:nvPr/>
        </p:nvSpPr>
        <p:spPr>
          <a:xfrm>
            <a:off x="640080" y="4069080"/>
            <a:ext cx="7863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</a:t>
            </a:r>
            <a:r>
              <a:rPr lang="en-US" sz="1100" i="1" dirty="0">
                <a:solidFill>
                  <a:srgbClr val="4450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Marco de referencia para los procesos de adquisiciones de la Dirección de Abastecimiento.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Contraloría General de la República · División Jurídica · 12 MAY 2026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Imparte instrucciones sobre las Declaraciones de Intereses y Patrimonio (DIP) de quienes participan en los procedimientos de contratación o ejecución contractual regidos por la Ley N° 19.886.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2819400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819400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Base legal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819400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855976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Obligación del artículo 4°, N° 14 de la Ley N° 20.880, en el marco de la Ley N° 21.634 que moderniza la Ley N° 19.886 (calidad del gasto público, probidad, transparencia y economía circular). Reglamento: D.S. N° 661/2024 de Hacienda, que deja sin efecto el D.S. N° 250 de 2004.</a:t>
            </a:r>
            <a:endParaRPr lang="en-US" sz="1150" dirty="0"/>
          </a:p>
        </p:txBody>
      </p:sp>
      <p:sp>
        <p:nvSpPr>
          <p:cNvPr id="34" name="Shape 30"/>
          <p:cNvSpPr/>
          <p:nvPr/>
        </p:nvSpPr>
        <p:spPr>
          <a:xfrm>
            <a:off x="640080" y="3773424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3773424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Sujetos obligados</a:t>
            </a:r>
            <a:endParaRPr lang="en-US" sz="1300" dirty="0"/>
          </a:p>
        </p:txBody>
      </p:sp>
      <p:sp>
        <p:nvSpPr>
          <p:cNvPr id="36" name="Shape 32"/>
          <p:cNvSpPr/>
          <p:nvPr/>
        </p:nvSpPr>
        <p:spPr>
          <a:xfrm>
            <a:off x="3108960" y="3773424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810000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organismos deben registrar en el Sistema de Información y Gestión de Compras una nómina del personal que participa en la contratación o ejecución contractual; dichas personas deben realizar y mantener actualizada su DIP.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 obligado a realizar la DIP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Segregación de funciones — art. 13 del Reglamento (D.S. N° 661/2024)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82296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28" name="Text 24"/>
          <p:cNvSpPr/>
          <p:nvPr/>
        </p:nvSpPr>
        <p:spPr>
          <a:xfrm>
            <a:off x="82296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Requirente de compra</a:t>
            </a:r>
            <a:endParaRPr lang="en-US" sz="1250" dirty="0"/>
          </a:p>
        </p:txBody>
      </p:sp>
      <p:sp>
        <p:nvSpPr>
          <p:cNvPr id="29" name="Text 25"/>
          <p:cNvSpPr/>
          <p:nvPr/>
        </p:nvSpPr>
        <p:spPr>
          <a:xfrm>
            <a:off x="82296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Efectúa formalmente el requerimiento para adquirir un producto y/o servicio.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333756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352044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32" name="Text 28"/>
          <p:cNvSpPr/>
          <p:nvPr/>
        </p:nvSpPr>
        <p:spPr>
          <a:xfrm>
            <a:off x="352044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Participantes de la unidad de compra</a:t>
            </a:r>
            <a:endParaRPr lang="en-US" sz="1250" dirty="0"/>
          </a:p>
        </p:txBody>
      </p:sp>
      <p:sp>
        <p:nvSpPr>
          <p:cNvPr id="33" name="Text 29"/>
          <p:cNvSpPr/>
          <p:nvPr/>
        </p:nvSpPr>
        <p:spPr>
          <a:xfrm>
            <a:off x="352044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Integran la unidad de compra e intervienen en los procesos de compra.</a:t>
            </a:r>
            <a:endParaRPr lang="en-US" sz="900" dirty="0"/>
          </a:p>
        </p:txBody>
      </p:sp>
      <p:sp>
        <p:nvSpPr>
          <p:cNvPr id="34" name="Shape 30"/>
          <p:cNvSpPr/>
          <p:nvPr/>
        </p:nvSpPr>
        <p:spPr>
          <a:xfrm>
            <a:off x="603504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621792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 dirty="0"/>
          </a:p>
        </p:txBody>
      </p:sp>
      <p:sp>
        <p:nvSpPr>
          <p:cNvPr id="36" name="Text 32"/>
          <p:cNvSpPr/>
          <p:nvPr/>
        </p:nvSpPr>
        <p:spPr>
          <a:xfrm>
            <a:off x="621792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Evaluador o comisión evaluadora</a:t>
            </a:r>
            <a:endParaRPr lang="en-US" sz="1250" dirty="0"/>
          </a:p>
        </p:txBody>
      </p:sp>
      <p:sp>
        <p:nvSpPr>
          <p:cNvPr id="37" name="Text 33"/>
          <p:cNvSpPr/>
          <p:nvPr/>
        </p:nvSpPr>
        <p:spPr>
          <a:xfrm>
            <a:off x="621792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Evalúa y propone al adjudicatario o contratista seleccionado.</a:t>
            </a:r>
            <a:endParaRPr lang="en-US" sz="900" dirty="0"/>
          </a:p>
        </p:txBody>
      </p:sp>
      <p:sp>
        <p:nvSpPr>
          <p:cNvPr id="38" name="Shape 34"/>
          <p:cNvSpPr/>
          <p:nvPr/>
        </p:nvSpPr>
        <p:spPr>
          <a:xfrm>
            <a:off x="64008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82296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 dirty="0"/>
          </a:p>
        </p:txBody>
      </p:sp>
      <p:sp>
        <p:nvSpPr>
          <p:cNvPr id="40" name="Text 36"/>
          <p:cNvSpPr/>
          <p:nvPr/>
        </p:nvSpPr>
        <p:spPr>
          <a:xfrm>
            <a:off x="82296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Visador jurídico</a:t>
            </a:r>
            <a:endParaRPr lang="en-US" sz="1250" dirty="0"/>
          </a:p>
        </p:txBody>
      </p:sp>
      <p:sp>
        <p:nvSpPr>
          <p:cNvPr id="41" name="Text 37"/>
          <p:cNvSpPr/>
          <p:nvPr/>
        </p:nvSpPr>
        <p:spPr>
          <a:xfrm>
            <a:off x="82296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 los aspectos jurídicos del acto administrativo.</a:t>
            </a:r>
            <a:endParaRPr lang="en-US" sz="900" dirty="0"/>
          </a:p>
        </p:txBody>
      </p:sp>
      <p:sp>
        <p:nvSpPr>
          <p:cNvPr id="42" name="Shape 38"/>
          <p:cNvSpPr/>
          <p:nvPr/>
        </p:nvSpPr>
        <p:spPr>
          <a:xfrm>
            <a:off x="333756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352044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700" dirty="0"/>
          </a:p>
        </p:txBody>
      </p:sp>
      <p:sp>
        <p:nvSpPr>
          <p:cNvPr id="44" name="Text 40"/>
          <p:cNvSpPr/>
          <p:nvPr/>
        </p:nvSpPr>
        <p:spPr>
          <a:xfrm>
            <a:off x="352044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Administrador de contrato</a:t>
            </a:r>
            <a:endParaRPr lang="en-US" sz="1250" dirty="0"/>
          </a:p>
        </p:txBody>
      </p:sp>
      <p:sp>
        <p:nvSpPr>
          <p:cNvPr id="45" name="Text 41"/>
          <p:cNvSpPr/>
          <p:nvPr/>
        </p:nvSpPr>
        <p:spPr>
          <a:xfrm>
            <a:off x="352044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Realiza todas las gestiones del contrato.</a:t>
            </a:r>
            <a:endParaRPr lang="en-US" sz="900" dirty="0"/>
          </a:p>
        </p:txBody>
      </p:sp>
      <p:sp>
        <p:nvSpPr>
          <p:cNvPr id="46" name="Shape 42"/>
          <p:cNvSpPr/>
          <p:nvPr/>
        </p:nvSpPr>
        <p:spPr>
          <a:xfrm>
            <a:off x="603504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7" name="Text 43"/>
          <p:cNvSpPr/>
          <p:nvPr/>
        </p:nvSpPr>
        <p:spPr>
          <a:xfrm>
            <a:off x="621792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700" dirty="0"/>
          </a:p>
        </p:txBody>
      </p:sp>
      <p:sp>
        <p:nvSpPr>
          <p:cNvPr id="48" name="Text 44"/>
          <p:cNvSpPr/>
          <p:nvPr/>
        </p:nvSpPr>
        <p:spPr>
          <a:xfrm>
            <a:off x="621792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Firmante</a:t>
            </a:r>
            <a:endParaRPr lang="en-US" sz="1250" dirty="0"/>
          </a:p>
        </p:txBody>
      </p:sp>
      <p:sp>
        <p:nvSpPr>
          <p:cNvPr id="49" name="Text 45"/>
          <p:cNvSpPr/>
          <p:nvPr/>
        </p:nvSpPr>
        <p:spPr>
          <a:xfrm>
            <a:off x="621792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Jefatura que firma el acto administrativo y autoriza la compra, o quien tenga esa función delegada.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0B1F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914400" y="1965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kern="0" spc="4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 DE LA PRESENTACIÓN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914400" y="2304288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Dirección de Abastecimiento</a:t>
            </a:r>
            <a:endParaRPr lang="en-US" sz="3200" dirty="0"/>
          </a:p>
        </p:txBody>
      </p:sp>
      <p:sp>
        <p:nvSpPr>
          <p:cNvPr id="11" name="Shape 7"/>
          <p:cNvSpPr/>
          <p:nvPr/>
        </p:nvSpPr>
        <p:spPr>
          <a:xfrm>
            <a:off x="4114800" y="3246120"/>
            <a:ext cx="914400" cy="0"/>
          </a:xfrm>
          <a:prstGeom prst="line">
            <a:avLst/>
          </a:prstGeom>
          <a:noFill/>
          <a:ln w="1905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2" name="Text 8"/>
          <p:cNvSpPr/>
          <p:nvPr/>
        </p:nvSpPr>
        <p:spPr>
          <a:xfrm>
            <a:off x="914400" y="336499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de julio de 2026</a:t>
            </a:r>
            <a:endParaRPr lang="en-US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2461</Words>
  <Application>Microsoft Macintosh PowerPoint</Application>
  <PresentationFormat>Presentación en pantalla (16:9)</PresentationFormat>
  <Paragraphs>425</Paragraphs>
  <Slides>21</Slides>
  <Notes>21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Consolidado de Materias — Directores Técnicos</dc:title>
  <dc:subject>PptxGenJS Presentation</dc:subject>
  <dc:creator>Dirección de Abastecimiento</dc:creator>
  <cp:lastModifiedBy>170602285</cp:lastModifiedBy>
  <cp:revision>14</cp:revision>
  <dcterms:created xsi:type="dcterms:W3CDTF">2026-07-07T23:09:37Z</dcterms:created>
  <dcterms:modified xsi:type="dcterms:W3CDTF">2026-07-08T13:31:53Z</dcterms:modified>
</cp:coreProperties>
</file>