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Arvo" panose="020B0604020202020204" charset="0"/>
      <p:regular r:id="rId15"/>
      <p:bold r:id="rId16"/>
      <p:italic r:id="rId17"/>
      <p:boldItalic r:id="rId18"/>
    </p:embeddedFont>
    <p:embeddedFont>
      <p:font typeface="Cabin" panose="020B06040202020202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Roboto Condensed" panose="020B0604020202020204" charset="0"/>
      <p:regular r:id="rId27"/>
      <p:bold r:id="rId28"/>
      <p:italic r:id="rId29"/>
      <p:boldItalic r:id="rId30"/>
    </p:embeddedFont>
    <p:embeddedFont>
      <p:font typeface="Roboto Condensed Light" panose="020B060402020202020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camp" initials="v" lastIdx="1" clrIdx="0">
    <p:extLst>
      <p:ext uri="{19B8F6BF-5375-455C-9EA6-DF929625EA0E}">
        <p15:presenceInfo xmlns:p15="http://schemas.microsoft.com/office/powerpoint/2012/main" userId="vcam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50" autoAdjust="0"/>
    <p:restoredTop sz="94226" autoAdjust="0"/>
  </p:normalViewPr>
  <p:slideViewPr>
    <p:cSldViewPr snapToGrid="0">
      <p:cViewPr varScale="1">
        <p:scale>
          <a:sx n="108" d="100"/>
          <a:sy n="108" d="100"/>
        </p:scale>
        <p:origin x="8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tableStyles" Target="tableStyles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D848F1-F9CA-4423-8100-9734F8268A0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7DCEF07-0E76-4C24-AE30-69D98CB7B045}">
      <dgm:prSet phldrT="[Texto]"/>
      <dgm:spPr/>
      <dgm:t>
        <a:bodyPr/>
        <a:lstStyle/>
        <a:p>
          <a:r>
            <a:rPr lang="es-CL" b="1" dirty="0">
              <a:solidFill>
                <a:schemeClr val="bg1"/>
              </a:solidFill>
            </a:rPr>
            <a:t>Causa – consecuencia</a:t>
          </a:r>
        </a:p>
      </dgm:t>
    </dgm:pt>
    <dgm:pt modelId="{615F2C53-D401-4E5E-94BD-5EA09396FBE1}" type="parTrans" cxnId="{4617816A-2809-4815-86F8-1F38B3C2DC2D}">
      <dgm:prSet/>
      <dgm:spPr/>
      <dgm:t>
        <a:bodyPr/>
        <a:lstStyle/>
        <a:p>
          <a:endParaRPr lang="es-CL"/>
        </a:p>
      </dgm:t>
    </dgm:pt>
    <dgm:pt modelId="{A0123843-484B-406C-963F-A01AC5EA7A57}" type="sibTrans" cxnId="{4617816A-2809-4815-86F8-1F38B3C2DC2D}">
      <dgm:prSet/>
      <dgm:spPr/>
      <dgm:t>
        <a:bodyPr/>
        <a:lstStyle/>
        <a:p>
          <a:endParaRPr lang="es-CL"/>
        </a:p>
      </dgm:t>
    </dgm:pt>
    <dgm:pt modelId="{07D41482-1286-491F-92AB-70363263D19E}">
      <dgm:prSet phldrT="[Texto]"/>
      <dgm:spPr/>
      <dgm:t>
        <a:bodyPr/>
        <a:lstStyle/>
        <a:p>
          <a:r>
            <a:rPr lang="es-CL" b="1" i="0" dirty="0"/>
            <a:t>Problema – solución </a:t>
          </a:r>
        </a:p>
      </dgm:t>
    </dgm:pt>
    <dgm:pt modelId="{F74AC555-F40A-4776-B924-D6CE4F3CA2D4}" type="parTrans" cxnId="{CC8B6729-0DF2-4262-94FD-7106AC160359}">
      <dgm:prSet/>
      <dgm:spPr/>
      <dgm:t>
        <a:bodyPr/>
        <a:lstStyle/>
        <a:p>
          <a:endParaRPr lang="es-CL"/>
        </a:p>
      </dgm:t>
    </dgm:pt>
    <dgm:pt modelId="{E04ED864-56E6-4FC9-AB9C-E67B4A7F8D8A}" type="sibTrans" cxnId="{CC8B6729-0DF2-4262-94FD-7106AC160359}">
      <dgm:prSet/>
      <dgm:spPr/>
      <dgm:t>
        <a:bodyPr/>
        <a:lstStyle/>
        <a:p>
          <a:endParaRPr lang="es-CL"/>
        </a:p>
      </dgm:t>
    </dgm:pt>
    <dgm:pt modelId="{5DC62780-982E-46B4-8DB6-D17B9B55C09A}">
      <dgm:prSet phldrT="[Texto]"/>
      <dgm:spPr/>
      <dgm:t>
        <a:bodyPr/>
        <a:lstStyle/>
        <a:p>
          <a:r>
            <a:rPr lang="es-CL" b="1" dirty="0"/>
            <a:t>Comparación – contraste.</a:t>
          </a:r>
        </a:p>
      </dgm:t>
    </dgm:pt>
    <dgm:pt modelId="{57C5C12C-89DC-4F15-BA18-6BF176D146EB}" type="parTrans" cxnId="{58391D49-8CD8-40A9-8FFD-A299D90AFB9D}">
      <dgm:prSet/>
      <dgm:spPr/>
      <dgm:t>
        <a:bodyPr/>
        <a:lstStyle/>
        <a:p>
          <a:endParaRPr lang="es-CL"/>
        </a:p>
      </dgm:t>
    </dgm:pt>
    <dgm:pt modelId="{BA858053-362B-4E77-82A7-ED1CD592C97A}" type="sibTrans" cxnId="{58391D49-8CD8-40A9-8FFD-A299D90AFB9D}">
      <dgm:prSet/>
      <dgm:spPr/>
      <dgm:t>
        <a:bodyPr/>
        <a:lstStyle/>
        <a:p>
          <a:endParaRPr lang="es-CL"/>
        </a:p>
      </dgm:t>
    </dgm:pt>
    <dgm:pt modelId="{2749198B-BD39-45C7-BAB8-C8AD4A54A942}">
      <dgm:prSet phldrT="[Texto]"/>
      <dgm:spPr/>
      <dgm:t>
        <a:bodyPr/>
        <a:lstStyle/>
        <a:p>
          <a:r>
            <a:rPr lang="es-CL" b="1" dirty="0"/>
            <a:t>Secuencia- temporal </a:t>
          </a:r>
        </a:p>
      </dgm:t>
    </dgm:pt>
    <dgm:pt modelId="{E51A93B1-C865-4CAD-B0EF-108D16A3287C}" type="parTrans" cxnId="{AA25588A-A13D-49AC-A002-4F5C8E931C8E}">
      <dgm:prSet/>
      <dgm:spPr/>
      <dgm:t>
        <a:bodyPr/>
        <a:lstStyle/>
        <a:p>
          <a:endParaRPr lang="es-CL"/>
        </a:p>
      </dgm:t>
    </dgm:pt>
    <dgm:pt modelId="{711003F0-939B-4694-9DDE-47D376B494C5}" type="sibTrans" cxnId="{AA25588A-A13D-49AC-A002-4F5C8E931C8E}">
      <dgm:prSet/>
      <dgm:spPr/>
      <dgm:t>
        <a:bodyPr/>
        <a:lstStyle/>
        <a:p>
          <a:endParaRPr lang="es-CL"/>
        </a:p>
      </dgm:t>
    </dgm:pt>
    <dgm:pt modelId="{D09ABA92-E1E1-4FD7-9BDE-D6713F8DC820}">
      <dgm:prSet phldrT="[Texto]"/>
      <dgm:spPr/>
      <dgm:t>
        <a:bodyPr/>
        <a:lstStyle/>
        <a:p>
          <a:r>
            <a:rPr lang="es-CL" b="1" dirty="0"/>
            <a:t>Enumeración descriptiva. </a:t>
          </a:r>
        </a:p>
      </dgm:t>
    </dgm:pt>
    <dgm:pt modelId="{BE27B1E0-316C-4F71-8153-35469871C684}" type="parTrans" cxnId="{49AFB350-F61B-457E-ADB5-FFEFD83555EE}">
      <dgm:prSet/>
      <dgm:spPr/>
      <dgm:t>
        <a:bodyPr/>
        <a:lstStyle/>
        <a:p>
          <a:endParaRPr lang="es-CL"/>
        </a:p>
      </dgm:t>
    </dgm:pt>
    <dgm:pt modelId="{9253D803-1CF3-40A5-9436-AEF35E0BF878}" type="sibTrans" cxnId="{49AFB350-F61B-457E-ADB5-FFEFD83555EE}">
      <dgm:prSet/>
      <dgm:spPr/>
      <dgm:t>
        <a:bodyPr/>
        <a:lstStyle/>
        <a:p>
          <a:endParaRPr lang="es-CL"/>
        </a:p>
      </dgm:t>
    </dgm:pt>
    <dgm:pt modelId="{F86DB81F-618D-4FB5-809B-8A0D4318BAF6}" type="pres">
      <dgm:prSet presAssocID="{26D848F1-F9CA-4423-8100-9734F8268A04}" presName="diagram" presStyleCnt="0">
        <dgm:presLayoutVars>
          <dgm:dir/>
          <dgm:resizeHandles val="exact"/>
        </dgm:presLayoutVars>
      </dgm:prSet>
      <dgm:spPr/>
    </dgm:pt>
    <dgm:pt modelId="{53760565-8F2E-4CE8-AD7A-C65C812E8D80}" type="pres">
      <dgm:prSet presAssocID="{27DCEF07-0E76-4C24-AE30-69D98CB7B045}" presName="node" presStyleLbl="node1" presStyleIdx="0" presStyleCnt="5">
        <dgm:presLayoutVars>
          <dgm:bulletEnabled val="1"/>
        </dgm:presLayoutVars>
      </dgm:prSet>
      <dgm:spPr/>
    </dgm:pt>
    <dgm:pt modelId="{77D7369B-3078-435D-8F25-16BC368CEE3D}" type="pres">
      <dgm:prSet presAssocID="{A0123843-484B-406C-963F-A01AC5EA7A57}" presName="sibTrans" presStyleCnt="0"/>
      <dgm:spPr/>
    </dgm:pt>
    <dgm:pt modelId="{4183FE58-4DC9-4C33-A618-94E2EFF9EF6B}" type="pres">
      <dgm:prSet presAssocID="{07D41482-1286-491F-92AB-70363263D19E}" presName="node" presStyleLbl="node1" presStyleIdx="1" presStyleCnt="5">
        <dgm:presLayoutVars>
          <dgm:bulletEnabled val="1"/>
        </dgm:presLayoutVars>
      </dgm:prSet>
      <dgm:spPr/>
    </dgm:pt>
    <dgm:pt modelId="{0798D736-0BA5-4D58-80B0-CCD4FB6039FB}" type="pres">
      <dgm:prSet presAssocID="{E04ED864-56E6-4FC9-AB9C-E67B4A7F8D8A}" presName="sibTrans" presStyleCnt="0"/>
      <dgm:spPr/>
    </dgm:pt>
    <dgm:pt modelId="{636A0F5C-35AF-491D-8921-4CAF032D4672}" type="pres">
      <dgm:prSet presAssocID="{5DC62780-982E-46B4-8DB6-D17B9B55C09A}" presName="node" presStyleLbl="node1" presStyleIdx="2" presStyleCnt="5">
        <dgm:presLayoutVars>
          <dgm:bulletEnabled val="1"/>
        </dgm:presLayoutVars>
      </dgm:prSet>
      <dgm:spPr/>
    </dgm:pt>
    <dgm:pt modelId="{112CB699-4CEC-4838-A6BC-A125702082FE}" type="pres">
      <dgm:prSet presAssocID="{BA858053-362B-4E77-82A7-ED1CD592C97A}" presName="sibTrans" presStyleCnt="0"/>
      <dgm:spPr/>
    </dgm:pt>
    <dgm:pt modelId="{6F981545-C38F-4980-99CF-72593074D01F}" type="pres">
      <dgm:prSet presAssocID="{2749198B-BD39-45C7-BAB8-C8AD4A54A942}" presName="node" presStyleLbl="node1" presStyleIdx="3" presStyleCnt="5">
        <dgm:presLayoutVars>
          <dgm:bulletEnabled val="1"/>
        </dgm:presLayoutVars>
      </dgm:prSet>
      <dgm:spPr/>
    </dgm:pt>
    <dgm:pt modelId="{B1E02CBC-DCB8-4202-B6AC-7AAEEFF39B34}" type="pres">
      <dgm:prSet presAssocID="{711003F0-939B-4694-9DDE-47D376B494C5}" presName="sibTrans" presStyleCnt="0"/>
      <dgm:spPr/>
    </dgm:pt>
    <dgm:pt modelId="{A2847167-18FB-4EB3-B9B7-C08CEA1FD68E}" type="pres">
      <dgm:prSet presAssocID="{D09ABA92-E1E1-4FD7-9BDE-D6713F8DC820}" presName="node" presStyleLbl="node1" presStyleIdx="4" presStyleCnt="5">
        <dgm:presLayoutVars>
          <dgm:bulletEnabled val="1"/>
        </dgm:presLayoutVars>
      </dgm:prSet>
      <dgm:spPr/>
    </dgm:pt>
  </dgm:ptLst>
  <dgm:cxnLst>
    <dgm:cxn modelId="{92CA1802-275F-4BA3-B2D8-D16BF5011379}" type="presOf" srcId="{D09ABA92-E1E1-4FD7-9BDE-D6713F8DC820}" destId="{A2847167-18FB-4EB3-B9B7-C08CEA1FD68E}" srcOrd="0" destOrd="0" presId="urn:microsoft.com/office/officeart/2005/8/layout/default"/>
    <dgm:cxn modelId="{CC8B6729-0DF2-4262-94FD-7106AC160359}" srcId="{26D848F1-F9CA-4423-8100-9734F8268A04}" destId="{07D41482-1286-491F-92AB-70363263D19E}" srcOrd="1" destOrd="0" parTransId="{F74AC555-F40A-4776-B924-D6CE4F3CA2D4}" sibTransId="{E04ED864-56E6-4FC9-AB9C-E67B4A7F8D8A}"/>
    <dgm:cxn modelId="{58391D49-8CD8-40A9-8FFD-A299D90AFB9D}" srcId="{26D848F1-F9CA-4423-8100-9734F8268A04}" destId="{5DC62780-982E-46B4-8DB6-D17B9B55C09A}" srcOrd="2" destOrd="0" parTransId="{57C5C12C-89DC-4F15-BA18-6BF176D146EB}" sibTransId="{BA858053-362B-4E77-82A7-ED1CD592C97A}"/>
    <dgm:cxn modelId="{4617816A-2809-4815-86F8-1F38B3C2DC2D}" srcId="{26D848F1-F9CA-4423-8100-9734F8268A04}" destId="{27DCEF07-0E76-4C24-AE30-69D98CB7B045}" srcOrd="0" destOrd="0" parTransId="{615F2C53-D401-4E5E-94BD-5EA09396FBE1}" sibTransId="{A0123843-484B-406C-963F-A01AC5EA7A57}"/>
    <dgm:cxn modelId="{49AFB350-F61B-457E-ADB5-FFEFD83555EE}" srcId="{26D848F1-F9CA-4423-8100-9734F8268A04}" destId="{D09ABA92-E1E1-4FD7-9BDE-D6713F8DC820}" srcOrd="4" destOrd="0" parTransId="{BE27B1E0-316C-4F71-8153-35469871C684}" sibTransId="{9253D803-1CF3-40A5-9436-AEF35E0BF878}"/>
    <dgm:cxn modelId="{074DF072-351F-41E1-8A13-DD3ED26FD3A4}" type="presOf" srcId="{07D41482-1286-491F-92AB-70363263D19E}" destId="{4183FE58-4DC9-4C33-A618-94E2EFF9EF6B}" srcOrd="0" destOrd="0" presId="urn:microsoft.com/office/officeart/2005/8/layout/default"/>
    <dgm:cxn modelId="{C449965A-8565-4B09-A902-F07AFF3F33E4}" type="presOf" srcId="{5DC62780-982E-46B4-8DB6-D17B9B55C09A}" destId="{636A0F5C-35AF-491D-8921-4CAF032D4672}" srcOrd="0" destOrd="0" presId="urn:microsoft.com/office/officeart/2005/8/layout/default"/>
    <dgm:cxn modelId="{AA25588A-A13D-49AC-A002-4F5C8E931C8E}" srcId="{26D848F1-F9CA-4423-8100-9734F8268A04}" destId="{2749198B-BD39-45C7-BAB8-C8AD4A54A942}" srcOrd="3" destOrd="0" parTransId="{E51A93B1-C865-4CAD-B0EF-108D16A3287C}" sibTransId="{711003F0-939B-4694-9DDE-47D376B494C5}"/>
    <dgm:cxn modelId="{E4340291-EF67-4466-9F10-7E8294583BF6}" type="presOf" srcId="{26D848F1-F9CA-4423-8100-9734F8268A04}" destId="{F86DB81F-618D-4FB5-809B-8A0D4318BAF6}" srcOrd="0" destOrd="0" presId="urn:microsoft.com/office/officeart/2005/8/layout/default"/>
    <dgm:cxn modelId="{674DB3C0-1F2A-4BFD-B895-B6DB2A47D7B3}" type="presOf" srcId="{27DCEF07-0E76-4C24-AE30-69D98CB7B045}" destId="{53760565-8F2E-4CE8-AD7A-C65C812E8D80}" srcOrd="0" destOrd="0" presId="urn:microsoft.com/office/officeart/2005/8/layout/default"/>
    <dgm:cxn modelId="{F99846D2-7FC6-4EB0-A9B1-6779FF790220}" type="presOf" srcId="{2749198B-BD39-45C7-BAB8-C8AD4A54A942}" destId="{6F981545-C38F-4980-99CF-72593074D01F}" srcOrd="0" destOrd="0" presId="urn:microsoft.com/office/officeart/2005/8/layout/default"/>
    <dgm:cxn modelId="{20702D61-B3D2-422A-BFD9-511E28039013}" type="presParOf" srcId="{F86DB81F-618D-4FB5-809B-8A0D4318BAF6}" destId="{53760565-8F2E-4CE8-AD7A-C65C812E8D80}" srcOrd="0" destOrd="0" presId="urn:microsoft.com/office/officeart/2005/8/layout/default"/>
    <dgm:cxn modelId="{93904FCC-172E-468B-A3B3-3D6FCA9C6133}" type="presParOf" srcId="{F86DB81F-618D-4FB5-809B-8A0D4318BAF6}" destId="{77D7369B-3078-435D-8F25-16BC368CEE3D}" srcOrd="1" destOrd="0" presId="urn:microsoft.com/office/officeart/2005/8/layout/default"/>
    <dgm:cxn modelId="{A238518D-E68D-4766-9A6A-53D6685B1E1D}" type="presParOf" srcId="{F86DB81F-618D-4FB5-809B-8A0D4318BAF6}" destId="{4183FE58-4DC9-4C33-A618-94E2EFF9EF6B}" srcOrd="2" destOrd="0" presId="urn:microsoft.com/office/officeart/2005/8/layout/default"/>
    <dgm:cxn modelId="{59404DA9-D375-496A-B366-ADDC531E7890}" type="presParOf" srcId="{F86DB81F-618D-4FB5-809B-8A0D4318BAF6}" destId="{0798D736-0BA5-4D58-80B0-CCD4FB6039FB}" srcOrd="3" destOrd="0" presId="urn:microsoft.com/office/officeart/2005/8/layout/default"/>
    <dgm:cxn modelId="{04F1B282-2379-49DC-BE0A-9E4962D46127}" type="presParOf" srcId="{F86DB81F-618D-4FB5-809B-8A0D4318BAF6}" destId="{636A0F5C-35AF-491D-8921-4CAF032D4672}" srcOrd="4" destOrd="0" presId="urn:microsoft.com/office/officeart/2005/8/layout/default"/>
    <dgm:cxn modelId="{B2555F31-2C6B-4EC9-BAB1-E8243DC877F1}" type="presParOf" srcId="{F86DB81F-618D-4FB5-809B-8A0D4318BAF6}" destId="{112CB699-4CEC-4838-A6BC-A125702082FE}" srcOrd="5" destOrd="0" presId="urn:microsoft.com/office/officeart/2005/8/layout/default"/>
    <dgm:cxn modelId="{E9B6E679-32C6-4D83-83D8-35966F5BE1B4}" type="presParOf" srcId="{F86DB81F-618D-4FB5-809B-8A0D4318BAF6}" destId="{6F981545-C38F-4980-99CF-72593074D01F}" srcOrd="6" destOrd="0" presId="urn:microsoft.com/office/officeart/2005/8/layout/default"/>
    <dgm:cxn modelId="{DADC48EF-4153-409C-8D3C-2022D4E6900C}" type="presParOf" srcId="{F86DB81F-618D-4FB5-809B-8A0D4318BAF6}" destId="{B1E02CBC-DCB8-4202-B6AC-7AAEEFF39B34}" srcOrd="7" destOrd="0" presId="urn:microsoft.com/office/officeart/2005/8/layout/default"/>
    <dgm:cxn modelId="{2BBFE54F-B5C3-4D96-83C1-B0323BA29F87}" type="presParOf" srcId="{F86DB81F-618D-4FB5-809B-8A0D4318BAF6}" destId="{A2847167-18FB-4EB3-B9B7-C08CEA1FD68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60565-8F2E-4CE8-AD7A-C65C812E8D80}">
      <dsp:nvSpPr>
        <dsp:cNvPr id="0" name=""/>
        <dsp:cNvSpPr/>
      </dsp:nvSpPr>
      <dsp:spPr>
        <a:xfrm>
          <a:off x="0" y="377601"/>
          <a:ext cx="2117824" cy="12706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>
              <a:solidFill>
                <a:schemeClr val="bg1"/>
              </a:solidFill>
            </a:rPr>
            <a:t>Causa – consecuencia</a:t>
          </a:r>
        </a:p>
      </dsp:txBody>
      <dsp:txXfrm>
        <a:off x="0" y="377601"/>
        <a:ext cx="2117824" cy="1270694"/>
      </dsp:txXfrm>
    </dsp:sp>
    <dsp:sp modelId="{4183FE58-4DC9-4C33-A618-94E2EFF9EF6B}">
      <dsp:nvSpPr>
        <dsp:cNvPr id="0" name=""/>
        <dsp:cNvSpPr/>
      </dsp:nvSpPr>
      <dsp:spPr>
        <a:xfrm>
          <a:off x="2329606" y="377601"/>
          <a:ext cx="2117824" cy="12706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i="0" kern="1200" dirty="0"/>
            <a:t>Problema – solución </a:t>
          </a:r>
        </a:p>
      </dsp:txBody>
      <dsp:txXfrm>
        <a:off x="2329606" y="377601"/>
        <a:ext cx="2117824" cy="1270694"/>
      </dsp:txXfrm>
    </dsp:sp>
    <dsp:sp modelId="{636A0F5C-35AF-491D-8921-4CAF032D4672}">
      <dsp:nvSpPr>
        <dsp:cNvPr id="0" name=""/>
        <dsp:cNvSpPr/>
      </dsp:nvSpPr>
      <dsp:spPr>
        <a:xfrm>
          <a:off x="4659212" y="377601"/>
          <a:ext cx="2117824" cy="12706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Comparación – contraste.</a:t>
          </a:r>
        </a:p>
      </dsp:txBody>
      <dsp:txXfrm>
        <a:off x="4659212" y="377601"/>
        <a:ext cx="2117824" cy="1270694"/>
      </dsp:txXfrm>
    </dsp:sp>
    <dsp:sp modelId="{6F981545-C38F-4980-99CF-72593074D01F}">
      <dsp:nvSpPr>
        <dsp:cNvPr id="0" name=""/>
        <dsp:cNvSpPr/>
      </dsp:nvSpPr>
      <dsp:spPr>
        <a:xfrm>
          <a:off x="1164803" y="1860078"/>
          <a:ext cx="2117824" cy="12706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Secuencia- temporal </a:t>
          </a:r>
        </a:p>
      </dsp:txBody>
      <dsp:txXfrm>
        <a:off x="1164803" y="1860078"/>
        <a:ext cx="2117824" cy="1270694"/>
      </dsp:txXfrm>
    </dsp:sp>
    <dsp:sp modelId="{A2847167-18FB-4EB3-B9B7-C08CEA1FD68E}">
      <dsp:nvSpPr>
        <dsp:cNvPr id="0" name=""/>
        <dsp:cNvSpPr/>
      </dsp:nvSpPr>
      <dsp:spPr>
        <a:xfrm>
          <a:off x="3494409" y="1860078"/>
          <a:ext cx="2117824" cy="12706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/>
            <a:t>Enumeración descriptiva. </a:t>
          </a:r>
        </a:p>
      </dsp:txBody>
      <dsp:txXfrm>
        <a:off x="3494409" y="1860078"/>
        <a:ext cx="2117824" cy="1270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Comprensión de textos expositivos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/>
              <a:t>Objetivo</a:t>
            </a:r>
            <a:endParaRPr sz="2800"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1364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8956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Times New Roman" panose="02020603050405020304" pitchFamily="18" charset="0"/>
                <a:cs typeface="Cabin"/>
                <a:sym typeface="Cabin"/>
              </a:rPr>
              <a:t>Comprender textos expositivos, aplicando diferentes estrategias.</a:t>
            </a:r>
          </a:p>
          <a:p>
            <a:pPr marL="365760" indent="-28956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Times New Roman" panose="02020603050405020304" pitchFamily="18" charset="0"/>
                <a:cs typeface="Cabin"/>
                <a:sym typeface="Cabin"/>
              </a:rPr>
              <a:t>Reconocer los mecanismos de redacción presentes en variados textos expositivos.</a:t>
            </a:r>
            <a:endParaRPr lang="es-ES" sz="18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E04D65-A1E1-4E9D-8B62-9925718AB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243" y="392575"/>
            <a:ext cx="5732432" cy="766200"/>
          </a:xfrm>
        </p:spPr>
        <p:txBody>
          <a:bodyPr/>
          <a:lstStyle/>
          <a:p>
            <a:r>
              <a:rPr lang="es-MX" sz="2800" dirty="0"/>
              <a:t>Observemos la siguiente imagen</a:t>
            </a:r>
            <a:endParaRPr lang="es-CL" sz="28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0D6B4C8-82A8-4F86-AB25-0A2A2427EC3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742121" y="1537987"/>
            <a:ext cx="4061636" cy="2823019"/>
          </a:xfrm>
        </p:spPr>
        <p:txBody>
          <a:bodyPr/>
          <a:lstStyle/>
          <a:p>
            <a:r>
              <a:rPr lang="es-MX" dirty="0"/>
              <a:t>¿Qué tipo de mascarilla usa actualmente? </a:t>
            </a:r>
          </a:p>
          <a:p>
            <a:pPr marL="101600" indent="0">
              <a:buNone/>
            </a:pPr>
            <a:endParaRPr lang="es-MX" dirty="0"/>
          </a:p>
          <a:p>
            <a:r>
              <a:rPr lang="es-MX" dirty="0"/>
              <a:t>¿Tiene alguna información con respecto al uso de mascarillas desechables? 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CFAF65-A595-4C20-A8D8-84EF98B55DA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3D3CC83-0A11-4539-A1C7-D20571B02E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33" t="38725" r="43954" b="16073"/>
          <a:stretch/>
        </p:blipFill>
        <p:spPr>
          <a:xfrm>
            <a:off x="340243" y="1537987"/>
            <a:ext cx="4139608" cy="2823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22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EF277D-D64B-41CF-A039-638EC028C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479" y="392575"/>
            <a:ext cx="5633196" cy="766200"/>
          </a:xfrm>
        </p:spPr>
        <p:txBody>
          <a:bodyPr/>
          <a:lstStyle/>
          <a:p>
            <a:r>
              <a:rPr lang="es-MX" sz="2800" dirty="0"/>
              <a:t>Leamos el siguiente texto </a:t>
            </a:r>
            <a:endParaRPr lang="es-CL" sz="2800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089F3FF-7314-4D03-BCE6-32E74048F30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39479" y="1537987"/>
            <a:ext cx="7953154" cy="3212937"/>
          </a:xfrm>
        </p:spPr>
        <p:txBody>
          <a:bodyPr/>
          <a:lstStyle/>
          <a:p>
            <a:pPr marL="101600" indent="0" algn="l">
              <a:buNone/>
            </a:pP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1. La pandemia de COVID-19 puede haber dado al planeta un respiro temporal, aunque no duradero, en lo que respecta a la contaminación del aire y las emisiones de gases de efecto invernadero. </a:t>
            </a:r>
            <a:r>
              <a:rPr lang="es-MX" sz="1600" b="1" i="0" u="sng" dirty="0">
                <a:solidFill>
                  <a:srgbClr val="000000"/>
                </a:solidFill>
                <a:effectLst/>
                <a:latin typeface="Barlow"/>
              </a:rPr>
              <a:t>Pero</a:t>
            </a:r>
            <a:r>
              <a:rPr lang="es-MX" sz="1600" b="1" i="0" dirty="0">
                <a:solidFill>
                  <a:srgbClr val="000000"/>
                </a:solidFill>
                <a:effectLst/>
                <a:latin typeface="Barlow"/>
              </a:rPr>
              <a:t> 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hay un problema nuevo para el medio ambiente</a:t>
            </a:r>
            <a:r>
              <a:rPr lang="es-MX" sz="1600" b="1" i="0" dirty="0">
                <a:solidFill>
                  <a:srgbClr val="000000"/>
                </a:solidFill>
                <a:effectLst/>
                <a:latin typeface="Barlow"/>
              </a:rPr>
              <a:t>: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 guantes de látex en playas y alcantarillas llenas de mascarillas.</a:t>
            </a:r>
          </a:p>
          <a:p>
            <a:pPr marL="101600" indent="0" algn="l">
              <a:buNone/>
            </a:pPr>
            <a:endParaRPr lang="es-MX" sz="1600" b="0" i="0" dirty="0">
              <a:solidFill>
                <a:srgbClr val="000000"/>
              </a:solidFill>
              <a:effectLst/>
              <a:latin typeface="Barlow"/>
            </a:endParaRPr>
          </a:p>
          <a:p>
            <a:pPr marL="101600" indent="0" algn="l">
              <a:buNone/>
            </a:pPr>
            <a:endParaRPr lang="es-MX" sz="1600" b="0" i="0" dirty="0">
              <a:solidFill>
                <a:srgbClr val="000000"/>
              </a:solidFill>
              <a:effectLst/>
              <a:latin typeface="Barlow"/>
            </a:endParaRPr>
          </a:p>
          <a:p>
            <a:pPr marL="101600" indent="0" algn="l">
              <a:buNone/>
            </a:pP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2. Varias organizaciones han expresado su preocupación de que los océanos</a:t>
            </a:r>
            <a:r>
              <a:rPr lang="es-MX" sz="1600" b="1" i="0" dirty="0">
                <a:solidFill>
                  <a:srgbClr val="000000"/>
                </a:solidFill>
                <a:effectLst/>
                <a:latin typeface="Barlow"/>
              </a:rPr>
              <a:t>,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 ríos y alcantarillas </a:t>
            </a: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se llenen cada vez más de mascarillas desechables</a:t>
            </a:r>
            <a:r>
              <a:rPr lang="es-MX" sz="1600" b="1" i="0" dirty="0">
                <a:solidFill>
                  <a:srgbClr val="000000"/>
                </a:solidFill>
                <a:effectLst/>
                <a:latin typeface="Barlow"/>
              </a:rPr>
              <a:t>,</a:t>
            </a: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 guantes de látex</a:t>
            </a:r>
            <a:r>
              <a:rPr lang="es-MX" sz="1600" b="1" i="0" dirty="0">
                <a:solidFill>
                  <a:srgbClr val="000000"/>
                </a:solidFill>
                <a:effectLst/>
                <a:latin typeface="Barlow"/>
              </a:rPr>
              <a:t>, </a:t>
            </a: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botellas de desinfectante para manos y otros artículos de equipo de protección personal (EPP) no reciclables a medida que el mundo continúa lidiando con COVID -19.</a:t>
            </a:r>
          </a:p>
          <a:p>
            <a:endParaRPr lang="es-CL" b="1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796770F-6C04-40FB-9FD7-B8B34F3B8B6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34B13129-CF2C-456B-B29F-61EAC09763A9}"/>
              </a:ext>
            </a:extLst>
          </p:cNvPr>
          <p:cNvCxnSpPr>
            <a:cxnSpLocks/>
          </p:cNvCxnSpPr>
          <p:nvPr/>
        </p:nvCxnSpPr>
        <p:spPr>
          <a:xfrm flipV="1">
            <a:off x="6209413" y="1438940"/>
            <a:ext cx="900224" cy="8718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ángulo 7">
            <a:extLst>
              <a:ext uri="{FF2B5EF4-FFF2-40B4-BE49-F238E27FC236}">
                <a16:creationId xmlns:a16="http://schemas.microsoft.com/office/drawing/2014/main" id="{064C8B28-AC57-4235-A663-A2B0F5AD36DD}"/>
              </a:ext>
            </a:extLst>
          </p:cNvPr>
          <p:cNvSpPr/>
          <p:nvPr/>
        </p:nvSpPr>
        <p:spPr>
          <a:xfrm>
            <a:off x="6854456" y="656517"/>
            <a:ext cx="1850065" cy="605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¿Para qué se utilizan los dos puntos?</a:t>
            </a:r>
            <a:endParaRPr lang="es-CL" dirty="0"/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962EC9A5-0E7A-491A-A70F-B66A17571595}"/>
              </a:ext>
            </a:extLst>
          </p:cNvPr>
          <p:cNvCxnSpPr>
            <a:cxnSpLocks/>
          </p:cNvCxnSpPr>
          <p:nvPr/>
        </p:nvCxnSpPr>
        <p:spPr>
          <a:xfrm>
            <a:off x="1977655" y="2424224"/>
            <a:ext cx="992373" cy="4961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BAC3190-FEAF-4DBA-8704-9DAEE46BC46A}"/>
              </a:ext>
            </a:extLst>
          </p:cNvPr>
          <p:cNvSpPr/>
          <p:nvPr/>
        </p:nvSpPr>
        <p:spPr>
          <a:xfrm>
            <a:off x="3071779" y="2787378"/>
            <a:ext cx="2053113" cy="544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¿Qué función cumple el conector?</a:t>
            </a:r>
            <a:endParaRPr lang="es-CL" dirty="0"/>
          </a:p>
        </p:txBody>
      </p: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7C1CCB9C-D5BC-4760-B734-D38042C8199F}"/>
              </a:ext>
            </a:extLst>
          </p:cNvPr>
          <p:cNvCxnSpPr/>
          <p:nvPr/>
        </p:nvCxnSpPr>
        <p:spPr>
          <a:xfrm flipH="1">
            <a:off x="6209413" y="3657600"/>
            <a:ext cx="723015" cy="9073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BF1165A-92E4-4265-AF11-F9FE05BF26E8}"/>
              </a:ext>
            </a:extLst>
          </p:cNvPr>
          <p:cNvSpPr/>
          <p:nvPr/>
        </p:nvSpPr>
        <p:spPr>
          <a:xfrm>
            <a:off x="3954281" y="4483024"/>
            <a:ext cx="2053113" cy="544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¿Qué función cumplen las comas?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24895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E623B32-C506-482B-95B0-C4CC1E514F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1507" y="1565119"/>
            <a:ext cx="7931887" cy="2724300"/>
          </a:xfrm>
        </p:spPr>
        <p:txBody>
          <a:bodyPr/>
          <a:lstStyle/>
          <a:p>
            <a:pPr marL="101600" indent="0">
              <a:buNone/>
            </a:pP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3. 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El grupo francés de conservación de los océanos </a:t>
            </a:r>
            <a:r>
              <a:rPr lang="es-MX" sz="1600" i="0" dirty="0" err="1">
                <a:solidFill>
                  <a:srgbClr val="000000"/>
                </a:solidFill>
                <a:effectLst/>
                <a:latin typeface="Barlow"/>
              </a:rPr>
              <a:t>Opération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 Mer </a:t>
            </a:r>
            <a:r>
              <a:rPr lang="es-MX" sz="1600" i="0" dirty="0" err="1">
                <a:solidFill>
                  <a:srgbClr val="000000"/>
                </a:solidFill>
                <a:effectLst/>
                <a:latin typeface="Barlow"/>
              </a:rPr>
              <a:t>Propre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 documenta regularmente sus operaciones de limpieza de los océanos en las redes sociales y ha informado que ve notablemente más piezas de PPE en el mar Mediterráneo.</a:t>
            </a:r>
          </a:p>
          <a:p>
            <a:pPr marL="101600" indent="0">
              <a:buNone/>
            </a:pPr>
            <a:endParaRPr lang="es-MX" sz="1600" b="0" i="0" dirty="0">
              <a:solidFill>
                <a:srgbClr val="000000"/>
              </a:solidFill>
              <a:effectLst/>
              <a:latin typeface="Barlow"/>
            </a:endParaRPr>
          </a:p>
          <a:p>
            <a:pPr marL="101600" indent="0">
              <a:buNone/>
            </a:pP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4. 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“Muy preocupado por los nuevos desechos relacionados con COVID-19 (…) recogemos este tipo de contaminación en cada limpieza ahora, principalmente guantes de látex”, publicó </a:t>
            </a:r>
            <a:r>
              <a:rPr lang="es-MX" sz="1600" i="0" dirty="0" err="1">
                <a:solidFill>
                  <a:srgbClr val="000000"/>
                </a:solidFill>
                <a:effectLst/>
                <a:latin typeface="Barlow"/>
              </a:rPr>
              <a:t>Opération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 Mer </a:t>
            </a:r>
            <a:r>
              <a:rPr lang="es-MX" sz="1600" i="0" dirty="0" err="1">
                <a:solidFill>
                  <a:srgbClr val="000000"/>
                </a:solidFill>
                <a:effectLst/>
                <a:latin typeface="Barlow"/>
              </a:rPr>
              <a:t>Propre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 en Facebook el 20 de mayo.</a:t>
            </a:r>
            <a:endParaRPr lang="es-CL" sz="16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64AC279-5130-49AB-9B5E-93C84D130FD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229AF8BF-9E1A-4356-8D75-27AB42879B8C}"/>
              </a:ext>
            </a:extLst>
          </p:cNvPr>
          <p:cNvCxnSpPr>
            <a:cxnSpLocks/>
          </p:cNvCxnSpPr>
          <p:nvPr/>
        </p:nvCxnSpPr>
        <p:spPr>
          <a:xfrm flipV="1">
            <a:off x="5209953" y="1275907"/>
            <a:ext cx="1672856" cy="4536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CC2C06A-2545-422A-A388-50D96D4F9EF2}"/>
              </a:ext>
            </a:extLst>
          </p:cNvPr>
          <p:cNvSpPr/>
          <p:nvPr/>
        </p:nvSpPr>
        <p:spPr>
          <a:xfrm>
            <a:off x="7052930" y="854081"/>
            <a:ext cx="1729563" cy="804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¿Qué modo de organización predomina ?</a:t>
            </a:r>
            <a:endParaRPr lang="es-CL" dirty="0"/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FCB7D76-1FE1-4419-BB30-D986CB94E4A2}"/>
              </a:ext>
            </a:extLst>
          </p:cNvPr>
          <p:cNvCxnSpPr/>
          <p:nvPr/>
        </p:nvCxnSpPr>
        <p:spPr>
          <a:xfrm>
            <a:off x="5862083" y="4062738"/>
            <a:ext cx="1020726" cy="148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FC93A9F-221F-4B0D-A79A-3B9EC2B41132}"/>
              </a:ext>
            </a:extLst>
          </p:cNvPr>
          <p:cNvSpPr/>
          <p:nvPr/>
        </p:nvSpPr>
        <p:spPr>
          <a:xfrm>
            <a:off x="7113179" y="3925462"/>
            <a:ext cx="1729563" cy="711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¿Cuál es el propósito de las citas?</a:t>
            </a:r>
            <a:endParaRPr lang="es-CL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FB375D7-7672-4D86-842A-D26A978EB8E9}"/>
              </a:ext>
            </a:extLst>
          </p:cNvPr>
          <p:cNvSpPr txBox="1"/>
          <p:nvPr/>
        </p:nvSpPr>
        <p:spPr>
          <a:xfrm>
            <a:off x="482009" y="3801128"/>
            <a:ext cx="64008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5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. “Es solo el comienzo y si nada cambia se convertirá en un verdadero desastre ecológico e incluso en la salud“, agregaron.</a:t>
            </a:r>
            <a:endParaRPr lang="es-CL" sz="1600" dirty="0"/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D5F9ABBF-AD64-4551-A055-13F902DC584B}"/>
              </a:ext>
            </a:extLst>
          </p:cNvPr>
          <p:cNvCxnSpPr/>
          <p:nvPr/>
        </p:nvCxnSpPr>
        <p:spPr>
          <a:xfrm>
            <a:off x="6046381" y="3413938"/>
            <a:ext cx="1687033" cy="3871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124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DCCFFE-ACBD-4D01-B89C-87E48E8AE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8978" y="1537988"/>
            <a:ext cx="7449878" cy="2724300"/>
          </a:xfrm>
        </p:spPr>
        <p:txBody>
          <a:bodyPr/>
          <a:lstStyle/>
          <a:p>
            <a:pPr marL="101600" indent="0">
              <a:buNone/>
            </a:pPr>
            <a:r>
              <a:rPr lang="es-MX" sz="1600" b="0" i="0" dirty="0">
                <a:solidFill>
                  <a:srgbClr val="000000"/>
                </a:solidFill>
                <a:effectLst/>
                <a:latin typeface="Barlow"/>
              </a:rPr>
              <a:t>6. 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Frente a este problema de contaminación, la Agencia de Protección Ambiental de Estados Unidos emitió un comunicado en el que le indica a los ciudadanos que se deshagan de los equipo de protección personal (EPP) de manera adecuada. El consejo incluyó no poner toallitas desinfectantes usadas, guantes, máscaras o cualquier residuo médico en los contenedores de reciclaje, </a:t>
            </a:r>
            <a:r>
              <a:rPr lang="es-MX" sz="1600" b="1" i="0" u="sng" dirty="0">
                <a:solidFill>
                  <a:srgbClr val="000000"/>
                </a:solidFill>
                <a:effectLst/>
                <a:latin typeface="Barlow"/>
              </a:rPr>
              <a:t>ya que </a:t>
            </a:r>
            <a:r>
              <a:rPr lang="es-MX" sz="1600" i="0" dirty="0">
                <a:solidFill>
                  <a:srgbClr val="000000"/>
                </a:solidFill>
                <a:effectLst/>
                <a:latin typeface="Barlow"/>
              </a:rPr>
              <a:t>podrían estar contaminados por agentes patógenos y se consideran un peligro para la salud.</a:t>
            </a:r>
            <a:endParaRPr lang="es-CL" sz="16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D1D46DD-8E2B-4F79-9C3E-28CE0871AB9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2E3A093-098D-4377-B3E7-7600FE5000B3}"/>
              </a:ext>
            </a:extLst>
          </p:cNvPr>
          <p:cNvSpPr/>
          <p:nvPr/>
        </p:nvSpPr>
        <p:spPr>
          <a:xfrm>
            <a:off x="7052930" y="854081"/>
            <a:ext cx="1729563" cy="7620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¿Qué modo de organización predomina ?</a:t>
            </a:r>
            <a:endParaRPr lang="es-CL" dirty="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F4B61DA0-B87B-45B6-8987-A6D9461F2624}"/>
              </a:ext>
            </a:extLst>
          </p:cNvPr>
          <p:cNvCxnSpPr/>
          <p:nvPr/>
        </p:nvCxnSpPr>
        <p:spPr>
          <a:xfrm flipV="1">
            <a:off x="5699051" y="1233377"/>
            <a:ext cx="1134140" cy="382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52F535ED-D109-418C-A559-AB6B3CCED3DC}"/>
              </a:ext>
            </a:extLst>
          </p:cNvPr>
          <p:cNvSpPr/>
          <p:nvPr/>
        </p:nvSpPr>
        <p:spPr>
          <a:xfrm>
            <a:off x="5699051" y="3453685"/>
            <a:ext cx="2053113" cy="544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¿Qué función cumple el conector?</a:t>
            </a:r>
            <a:endParaRPr lang="es-CL" dirty="0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15D6B483-58A6-4AE4-B2A3-C17AB73DDA48}"/>
              </a:ext>
            </a:extLst>
          </p:cNvPr>
          <p:cNvCxnSpPr/>
          <p:nvPr/>
        </p:nvCxnSpPr>
        <p:spPr>
          <a:xfrm>
            <a:off x="5004391" y="2900138"/>
            <a:ext cx="1339702" cy="395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F10BBA49-9387-483E-B37C-8C107C47BB94}"/>
              </a:ext>
            </a:extLst>
          </p:cNvPr>
          <p:cNvSpPr txBox="1"/>
          <p:nvPr/>
        </p:nvSpPr>
        <p:spPr>
          <a:xfrm>
            <a:off x="318978" y="4345275"/>
            <a:ext cx="4983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000" i="1" dirty="0"/>
              <a:t>Fuente: https://www.futuro360.com/desafiotierra/nuevos-contaminantes-mascarillas-y-guantes-de-latex-son-nuevos-problemas-ambientales_20200707/</a:t>
            </a:r>
            <a:endParaRPr lang="es-CL" sz="1000" i="1" dirty="0"/>
          </a:p>
        </p:txBody>
      </p:sp>
    </p:spTree>
    <p:extLst>
      <p:ext uri="{BB962C8B-B14F-4D97-AF65-F5344CB8AC3E}">
        <p14:creationId xmlns:p14="http://schemas.microsoft.com/office/powerpoint/2010/main" val="1849404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8B706F-5876-4055-8EB0-58E2AA1A4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856" y="392575"/>
            <a:ext cx="5923819" cy="766200"/>
          </a:xfrm>
        </p:spPr>
        <p:txBody>
          <a:bodyPr/>
          <a:lstStyle/>
          <a:p>
            <a:r>
              <a:rPr lang="es-MX" sz="2800" dirty="0"/>
              <a:t>Recordemos </a:t>
            </a:r>
            <a:endParaRPr lang="es-CL" sz="28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15EAA92-2753-4AEE-A1E9-24AF9FA6D02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graphicFrame>
        <p:nvGraphicFramePr>
          <p:cNvPr id="6" name="Marcador de contenido 2">
            <a:extLst>
              <a:ext uri="{FF2B5EF4-FFF2-40B4-BE49-F238E27FC236}">
                <a16:creationId xmlns:a16="http://schemas.microsoft.com/office/drawing/2014/main" id="{56EC0165-7585-4E21-B517-04169353F6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8370429"/>
              </p:ext>
            </p:extLst>
          </p:nvPr>
        </p:nvGraphicFramePr>
        <p:xfrm>
          <a:off x="1183481" y="1285925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500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0B6F6EC-7821-4B7F-BE59-8D4B821AD7A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C9F65248-3D94-4CD1-97BB-F009A456D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854" y="2293494"/>
            <a:ext cx="2219435" cy="11056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01600" indent="0" algn="ctr">
              <a:buNone/>
              <a:defRPr/>
            </a:pPr>
            <a:r>
              <a:rPr lang="es-MX" dirty="0">
                <a:solidFill>
                  <a:schemeClr val="tx1"/>
                </a:solidFill>
              </a:rPr>
              <a:t>Modos de organización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49C54533-C195-4FB4-A221-B8567137F641}"/>
              </a:ext>
            </a:extLst>
          </p:cNvPr>
          <p:cNvSpPr/>
          <p:nvPr/>
        </p:nvSpPr>
        <p:spPr>
          <a:xfrm>
            <a:off x="4572000" y="2010218"/>
            <a:ext cx="2973387" cy="167957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s-MX" dirty="0">
                <a:solidFill>
                  <a:schemeClr val="tx1"/>
                </a:solidFill>
              </a:rPr>
              <a:t>Se distinguen por el tipo de </a:t>
            </a:r>
            <a:r>
              <a:rPr lang="es-MX" b="1" dirty="0">
                <a:solidFill>
                  <a:schemeClr val="tx1"/>
                </a:solidFill>
              </a:rPr>
              <a:t>relación de sentido</a:t>
            </a:r>
          </a:p>
          <a:p>
            <a:pPr algn="ctr">
              <a:defRPr/>
            </a:pPr>
            <a:endParaRPr lang="es-CL" b="1" dirty="0">
              <a:solidFill>
                <a:schemeClr val="tx1"/>
              </a:solidFill>
            </a:endParaRPr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40AD67D-33C7-40C3-8379-6E2C3A141128}"/>
              </a:ext>
            </a:extLst>
          </p:cNvPr>
          <p:cNvCxnSpPr>
            <a:cxnSpLocks/>
          </p:cNvCxnSpPr>
          <p:nvPr/>
        </p:nvCxnSpPr>
        <p:spPr>
          <a:xfrm>
            <a:off x="2977117" y="2846331"/>
            <a:ext cx="146020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5011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1D7E2C-E80F-4E41-A8A0-9BDC750B9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126" y="392575"/>
            <a:ext cx="5661549" cy="766200"/>
          </a:xfrm>
        </p:spPr>
        <p:txBody>
          <a:bodyPr/>
          <a:lstStyle/>
          <a:p>
            <a:r>
              <a:rPr lang="es-MX" sz="2800" dirty="0"/>
              <a:t>Marcadores discursivos y/o conectores</a:t>
            </a:r>
            <a:endParaRPr lang="es-CL" sz="28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FB33ACC-0235-433E-B94A-D4EA657751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4" y="1537988"/>
            <a:ext cx="7642153" cy="2724300"/>
          </a:xfrm>
        </p:spPr>
        <p:txBody>
          <a:bodyPr/>
          <a:lstStyle/>
          <a:p>
            <a:r>
              <a:rPr lang="es-MX" dirty="0"/>
              <a:t>Palabra o grupo de palabras cuya función es enlazar enunciados u oraciones. </a:t>
            </a:r>
          </a:p>
          <a:p>
            <a:pPr marL="101600" indent="0">
              <a:buNone/>
            </a:pPr>
            <a:endParaRPr lang="es-MX" dirty="0"/>
          </a:p>
          <a:p>
            <a:r>
              <a:rPr lang="es-MX" dirty="0"/>
              <a:t>Establecen relaciones de significado: contraste, causa, consecuencia, adición, oposición, equivalencia, orden, entre otros.</a:t>
            </a: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AF247FF-F54D-4554-AB23-963E5BAD790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3256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629B2FD-146E-419E-94A5-21DBAD7D9EA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10</a:t>
            </a:fld>
            <a:endParaRPr lang="es-CL"/>
          </a:p>
        </p:txBody>
      </p:sp>
      <p:graphicFrame>
        <p:nvGraphicFramePr>
          <p:cNvPr id="6" name="2 Tabla">
            <a:extLst>
              <a:ext uri="{FF2B5EF4-FFF2-40B4-BE49-F238E27FC236}">
                <a16:creationId xmlns:a16="http://schemas.microsoft.com/office/drawing/2014/main" id="{6F717572-5FF0-4B80-BE11-26641A83A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760990"/>
              </p:ext>
            </p:extLst>
          </p:nvPr>
        </p:nvGraphicFramePr>
        <p:xfrm>
          <a:off x="233916" y="595423"/>
          <a:ext cx="8562754" cy="4087972"/>
        </p:xfrm>
        <a:graphic>
          <a:graphicData uri="http://schemas.openxmlformats.org/drawingml/2006/table">
            <a:tbl>
              <a:tblPr/>
              <a:tblGrid>
                <a:gridCol w="1466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8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0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235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Según función</a:t>
                      </a:r>
                      <a:endParaRPr lang="es-CL" sz="1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Definición</a:t>
                      </a:r>
                      <a:endParaRPr lang="es-CL" sz="1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Conectores de uso más frecuente</a:t>
                      </a:r>
                      <a:endParaRPr lang="es-CL" sz="1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Ejemplos</a:t>
                      </a:r>
                      <a:endParaRPr lang="es-CL" sz="1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928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Copulativos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Su función es unir elementos análogos.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y (e), ni.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Hoy tengo clases de Lenguaje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y 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Ética.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73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Disyuntivos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Enlazan palabras u oraciones para expresar posibilidades o alternativas distintas.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o (u), ya sea, ya.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No sé si comprar un </a:t>
                      </a:r>
                      <a:r>
                        <a:rPr lang="es-CL" sz="1400" dirty="0" err="1">
                          <a:latin typeface="Calibri"/>
                          <a:ea typeface="Calibri"/>
                          <a:cs typeface="Times New Roman"/>
                        </a:rPr>
                        <a:t>sandwich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el menú del casino.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373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Continuativos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Unen dos o más oraciones que expresan continuidad en las ideas que estas plantean.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por ejemplo, además,  en efecto, o sea, asimismo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Tenía que renunciar a su cargo y</a:t>
                      </a:r>
                      <a:r>
                        <a:rPr lang="es-CL" sz="1400" b="1">
                          <a:latin typeface="Calibri"/>
                          <a:ea typeface="Calibri"/>
                          <a:cs typeface="Times New Roman"/>
                        </a:rPr>
                        <a:t>, en efecto</a:t>
                      </a: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, lo hizo pocos días después.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2878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Finales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Expresan el fin, propósito u objetivo con que se produce la acción del verbo principal.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para que, a fin de que, con el objeto de, con el propósito de, para, con el fin de, a fin de, de tal modo que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Necesito verte,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a fin de que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 aclaremos algunos asuntos.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285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048B92A-30AF-4138-80D5-D34EAD77EF5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B0CEDAD-051E-4C95-974D-3858D3A9CB8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11</a:t>
            </a:fld>
            <a:endParaRPr lang="es-CL"/>
          </a:p>
        </p:txBody>
      </p:sp>
      <p:graphicFrame>
        <p:nvGraphicFramePr>
          <p:cNvPr id="6" name="1 Tabla">
            <a:extLst>
              <a:ext uri="{FF2B5EF4-FFF2-40B4-BE49-F238E27FC236}">
                <a16:creationId xmlns:a16="http://schemas.microsoft.com/office/drawing/2014/main" id="{1F5D0EE0-9B63-4D3D-A88C-7C5440FC59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836021"/>
              </p:ext>
            </p:extLst>
          </p:nvPr>
        </p:nvGraphicFramePr>
        <p:xfrm>
          <a:off x="340242" y="881212"/>
          <a:ext cx="8378455" cy="3755290"/>
        </p:xfrm>
        <a:graphic>
          <a:graphicData uri="http://schemas.openxmlformats.org/drawingml/2006/table">
            <a:tbl>
              <a:tblPr/>
              <a:tblGrid>
                <a:gridCol w="14749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5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5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2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1569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Temporal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Expresan el tiempo en que se presenta la acción o estado.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antes, previo a, luego, después,  mientras, mientras que, mientras tanto, en tanto que, entre tanto, en cuanto, apenas, aún apenas, aún no, no bien, así que, tan pronto como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Devuélveme el llamado </a:t>
                      </a:r>
                      <a:r>
                        <a:rPr lang="es-CL" sz="1400" b="1">
                          <a:latin typeface="Calibri"/>
                          <a:ea typeface="Calibri"/>
                          <a:cs typeface="Times New Roman"/>
                        </a:rPr>
                        <a:t>apenas</a:t>
                      </a: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 veas el mensaje.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6382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Causales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Expresan la causa, razón o motivo de la oración principal.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pues, pues que, porque, puesto que, supuesto que, de que, ya que, dado que,  en virtud de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>
                          <a:latin typeface="Calibri"/>
                          <a:ea typeface="Calibri"/>
                          <a:cs typeface="Times New Roman"/>
                        </a:rPr>
                        <a:t>En virtud de</a:t>
                      </a: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 tus notas, has obtenido la beca.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7339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Consecutivos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Expresan la relación de consecuencia entre dos ideas.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luego, conque, por consiguiente, por tanto, por lo tanto, por esto (o eso), así que, así pues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No realizaste tu borrador,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por lo tanto,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 tienes un menor puntaje.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2444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90B1BA8-324E-48F3-8042-2C08DA05996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graphicFrame>
        <p:nvGraphicFramePr>
          <p:cNvPr id="6" name="1 Tabla">
            <a:extLst>
              <a:ext uri="{FF2B5EF4-FFF2-40B4-BE49-F238E27FC236}">
                <a16:creationId xmlns:a16="http://schemas.microsoft.com/office/drawing/2014/main" id="{F8168FC5-8F0C-47AF-B714-63DC8E412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186613"/>
              </p:ext>
            </p:extLst>
          </p:nvPr>
        </p:nvGraphicFramePr>
        <p:xfrm>
          <a:off x="347330" y="756726"/>
          <a:ext cx="8194159" cy="3879774"/>
        </p:xfrm>
        <a:graphic>
          <a:graphicData uri="http://schemas.openxmlformats.org/drawingml/2006/table">
            <a:tbl>
              <a:tblPr/>
              <a:tblGrid>
                <a:gridCol w="1442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43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88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83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2905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Adversativos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Expresan la contraposición de dos ideas.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mas, pero, sino, sin embargo, no obstante, antes bien.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No quiero estudiar,</a:t>
                      </a:r>
                      <a:r>
                        <a:rPr lang="es-CL" sz="1400" b="1">
                          <a:latin typeface="Calibri"/>
                          <a:ea typeface="Calibri"/>
                          <a:cs typeface="Times New Roman"/>
                        </a:rPr>
                        <a:t> sin embargo,</a:t>
                      </a:r>
                      <a:r>
                        <a:rPr lang="es-CL" sz="1400">
                          <a:latin typeface="Calibri"/>
                          <a:ea typeface="Calibri"/>
                          <a:cs typeface="Times New Roman"/>
                        </a:rPr>
                        <a:t> debo hacerlo.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6938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Condicionales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Unen oraciones exigiendo una condición para que se cumpla lo dicho en la oración principal.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si, a menos que, a no ser que, sólo si, siempre que, en caso de (que), con tal de (que), mientras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Podré viajar este fin de semana,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a menos que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 no terminemos el informe.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993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Concesivos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Expresan una objeción o dificultad para el cumplimiento de lo que se dice en la oración principal;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pero este obstáculo no impide su realización.</a:t>
                      </a:r>
                      <a:endParaRPr lang="es-C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aunque, así, si bien, aun cuando, como, siquiera, ya que, a pesar de que, pese a que, bien que, mal que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Iré a ese concierto, </a:t>
                      </a:r>
                      <a:r>
                        <a:rPr lang="es-CL" sz="1400" b="1" dirty="0">
                          <a:latin typeface="Calibri"/>
                          <a:ea typeface="Calibri"/>
                          <a:cs typeface="Times New Roman"/>
                        </a:rPr>
                        <a:t>aunque</a:t>
                      </a:r>
                      <a:r>
                        <a:rPr lang="es-CL" sz="1400" dirty="0">
                          <a:latin typeface="Calibri"/>
                          <a:ea typeface="Calibri"/>
                          <a:cs typeface="Times New Roman"/>
                        </a:rPr>
                        <a:t> nadie me acompañe.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1340558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999</TotalTime>
  <Words>1019</Words>
  <Application>Microsoft Office PowerPoint</Application>
  <PresentationFormat>Presentación en pantalla (16:9)</PresentationFormat>
  <Paragraphs>97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Cabin</vt:lpstr>
      <vt:lpstr>Calibri</vt:lpstr>
      <vt:lpstr>Barlow</vt:lpstr>
      <vt:lpstr>Roboto Condensed Light</vt:lpstr>
      <vt:lpstr>Noto Sans Symbols</vt:lpstr>
      <vt:lpstr>Roboto Condensed</vt:lpstr>
      <vt:lpstr>Arvo</vt:lpstr>
      <vt:lpstr>Arial</vt:lpstr>
      <vt:lpstr>Salerio template</vt:lpstr>
      <vt:lpstr>Comprensión de textos expositivos</vt:lpstr>
      <vt:lpstr>Objetivo</vt:lpstr>
      <vt:lpstr>Observemos la siguiente imagen</vt:lpstr>
      <vt:lpstr>Leamos el siguiente texto </vt:lpstr>
      <vt:lpstr>Presentación de PowerPoint</vt:lpstr>
      <vt:lpstr>Presentación de PowerPoint</vt:lpstr>
      <vt:lpstr>Recordemos </vt:lpstr>
      <vt:lpstr>Presentación de PowerPoint</vt:lpstr>
      <vt:lpstr>Marcadores discursivos y/o conectores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137</cp:revision>
  <dcterms:modified xsi:type="dcterms:W3CDTF">2021-04-12T02:58:40Z</dcterms:modified>
</cp:coreProperties>
</file>