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71" r:id="rId5"/>
    <p:sldId id="269" r:id="rId6"/>
    <p:sldId id="270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2286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2743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3200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3657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81"/>
  </p:normalViewPr>
  <p:slideViewPr>
    <p:cSldViewPr snapToGrid="0" snapToObjects="1">
      <p:cViewPr varScale="1">
        <p:scale>
          <a:sx n="38" d="100"/>
          <a:sy n="38" d="100"/>
        </p:scale>
        <p:origin x="216" y="5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el título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Texto del título</a:t>
            </a:r>
          </a:p>
        </p:txBody>
      </p:sp>
      <p:sp>
        <p:nvSpPr>
          <p:cNvPr id="1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532241774_2880x1920.jpg"/>
          <p:cNvSpPr>
            <a:spLocks noGrp="1"/>
          </p:cNvSpPr>
          <p:nvPr>
            <p:ph type="pic" idx="21"/>
          </p:nvPr>
        </p:nvSpPr>
        <p:spPr>
          <a:xfrm>
            <a:off x="3125968" y="-393700"/>
            <a:ext cx="18135601" cy="12090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o del título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Texto del título</a:t>
            </a:r>
          </a:p>
        </p:txBody>
      </p:sp>
      <p:sp>
        <p:nvSpPr>
          <p:cNvPr id="2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 del título"/>
          <p:cNvSpPr txBox="1"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3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532204087_1355x1355.jpg"/>
          <p:cNvSpPr>
            <a:spLocks noGrp="1"/>
          </p:cNvSpPr>
          <p:nvPr>
            <p:ph type="pic" sz="half" idx="21"/>
          </p:nvPr>
        </p:nvSpPr>
        <p:spPr>
          <a:xfrm>
            <a:off x="12827000" y="952500"/>
            <a:ext cx="114681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o del título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Texto del título</a:t>
            </a:r>
          </a:p>
        </p:txBody>
      </p:sp>
      <p:sp>
        <p:nvSpPr>
          <p:cNvPr id="40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49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57" name="Nivel de texto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5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532205080_1647x1098.jpg"/>
          <p:cNvSpPr>
            <a:spLocks noGrp="1"/>
          </p:cNvSpPr>
          <p:nvPr>
            <p:ph type="pic" sz="half" idx="21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67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Nivel de texto 1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6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532205080_1647x1098.jpg"/>
          <p:cNvSpPr>
            <a:spLocks noGrp="1"/>
          </p:cNvSpPr>
          <p:nvPr>
            <p:ph type="pic" sz="quarter" idx="21"/>
          </p:nvPr>
        </p:nvSpPr>
        <p:spPr>
          <a:xfrm>
            <a:off x="15300325" y="7048500"/>
            <a:ext cx="832485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532204087_1355x1355.jpg"/>
          <p:cNvSpPr>
            <a:spLocks noGrp="1"/>
          </p:cNvSpPr>
          <p:nvPr>
            <p:ph type="pic" sz="quarter" idx="22"/>
          </p:nvPr>
        </p:nvSpPr>
        <p:spPr>
          <a:xfrm>
            <a:off x="15760700" y="863600"/>
            <a:ext cx="7404100" cy="7404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532241774_2880x1920.jpg"/>
          <p:cNvSpPr>
            <a:spLocks noGrp="1"/>
          </p:cNvSpPr>
          <p:nvPr>
            <p:ph type="pic" idx="23"/>
          </p:nvPr>
        </p:nvSpPr>
        <p:spPr>
          <a:xfrm>
            <a:off x="-9906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 Juan Pérez"/>
          <p:cNvSpPr txBox="1">
            <a:spLocks noGrp="1"/>
          </p:cNvSpPr>
          <p:nvPr>
            <p:ph type="body" sz="quarter" idx="21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 Juan Pérez</a:t>
            </a:r>
          </a:p>
        </p:txBody>
      </p:sp>
      <p:sp>
        <p:nvSpPr>
          <p:cNvPr id="94" name="“Escribe una cita aquí”"/>
          <p:cNvSpPr txBox="1">
            <a:spLocks noGrp="1"/>
          </p:cNvSpPr>
          <p:nvPr>
            <p:ph type="body" sz="quarter" idx="22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“Escribe una cita aquí” </a:t>
            </a:r>
          </a:p>
        </p:txBody>
      </p:sp>
      <p:sp>
        <p:nvSpPr>
          <p:cNvPr id="9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532241774_2880x1920.jpg"/>
          <p:cNvSpPr>
            <a:spLocks noGrp="1"/>
          </p:cNvSpPr>
          <p:nvPr>
            <p:ph type="pic" idx="21"/>
          </p:nvPr>
        </p:nvSpPr>
        <p:spPr>
          <a:xfrm>
            <a:off x="-50800" y="-1270000"/>
            <a:ext cx="24485600" cy="163237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3" name="Nivel de texto 1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UNIDAD TEMÁTICA Nº 3: “AMENAZAS A LA SEGURIDAD INSTITUCIONAL”"/>
          <p:cNvSpPr txBox="1"/>
          <p:nvPr/>
        </p:nvSpPr>
        <p:spPr>
          <a:xfrm>
            <a:off x="3743745" y="5099349"/>
            <a:ext cx="16896510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dirty="0"/>
              <a:t>UNIDAD TEMÁTICA Nº </a:t>
            </a:r>
            <a:r>
              <a:rPr lang="es-ES" dirty="0"/>
              <a:t>4</a:t>
            </a:r>
            <a:r>
              <a:rPr dirty="0"/>
              <a:t>: “</a:t>
            </a:r>
            <a:r>
              <a:rPr lang="es-ES" dirty="0"/>
              <a:t>INCIDENTES DE SEGURIDAD</a:t>
            </a:r>
            <a:r>
              <a:rPr dirty="0"/>
              <a:t>”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3" name="OBJETIVOS"/>
          <p:cNvSpPr txBox="1"/>
          <p:nvPr/>
        </p:nvSpPr>
        <p:spPr>
          <a:xfrm>
            <a:off x="3743745" y="1723924"/>
            <a:ext cx="16896510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OBJETIVOS</a:t>
            </a:r>
          </a:p>
        </p:txBody>
      </p:sp>
      <p:sp>
        <p:nvSpPr>
          <p:cNvPr id="124" name="IDENTIFICAR la estructura y forma de operar de la inteligencia adversaria, y sus posibles objetivos.…"/>
          <p:cNvSpPr txBox="1"/>
          <p:nvPr/>
        </p:nvSpPr>
        <p:spPr>
          <a:xfrm>
            <a:off x="2956885" y="5228404"/>
            <a:ext cx="18470229" cy="52911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889000" indent="-889000" algn="l">
              <a:spcBef>
                <a:spcPts val="5900"/>
              </a:spcBef>
              <a:buSzPct val="100000"/>
              <a:buAutoNum type="arabicPeriod"/>
              <a:defRPr sz="4800" b="0">
                <a:solidFill>
                  <a:srgbClr val="FFFFFF"/>
                </a:solidFill>
              </a:defRPr>
            </a:pPr>
            <a:r>
              <a:rPr dirty="0"/>
              <a:t>IDENTIFICAR l</a:t>
            </a:r>
            <a:r>
              <a:rPr lang="es-ES" dirty="0"/>
              <a:t>os tipos de incidentes de seguridad que se encuentran tipificados en la Institución y las potenciales consecuencias que representan para la </a:t>
            </a:r>
            <a:r>
              <a:rPr lang="es-ES" dirty="0" err="1"/>
              <a:t>Intitución</a:t>
            </a:r>
            <a:r>
              <a:rPr dirty="0"/>
              <a:t>.</a:t>
            </a:r>
          </a:p>
          <a:p>
            <a:pPr marL="889000" indent="-889000" algn="l">
              <a:spcBef>
                <a:spcPts val="5900"/>
              </a:spcBef>
              <a:buSzPct val="100000"/>
              <a:buAutoNum type="arabicPeriod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DETERMINAR las normas legales y reglamentarias existentes que permiten sancionar al personal que comete una infracción de seguridad.</a:t>
            </a:r>
            <a:endParaRPr dirty="0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449" y="-400128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INTELIGENCIA V/S CONTRAINTELIGENCIA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INCIDENTES DE SEGURIDAD</a:t>
            </a:r>
            <a:endParaRPr dirty="0"/>
          </a:p>
        </p:txBody>
      </p:sp>
      <p:sp>
        <p:nvSpPr>
          <p:cNvPr id="6" name="Rectangle 40">
            <a:extLst>
              <a:ext uri="{FF2B5EF4-FFF2-40B4-BE49-F238E27FC236}">
                <a16:creationId xmlns:a16="http://schemas.microsoft.com/office/drawing/2014/main" id="{C724138C-3929-124C-8100-84CF5836E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3173" y="3798630"/>
            <a:ext cx="15594383" cy="6729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8288" indent="-268288"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s-ES" sz="28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marL="268288" indent="-268288" algn="just">
              <a:spcBef>
                <a:spcPct val="20000"/>
              </a:spcBef>
              <a:buFont typeface="Arial" charset="0"/>
              <a:buNone/>
              <a:defRPr/>
            </a:pPr>
            <a:r>
              <a:rPr lang="es-ES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</a:t>
            </a:r>
            <a:r>
              <a:rPr lang="es-ES" sz="66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Calibri" pitchFamily="34" charset="0"/>
              </a:rPr>
              <a:t>Comprende todas las situaciones en las que se requiera una ¨Investigación de Seguridad¨, para esclarecer los hechos y que a juicio del mando pudieran afectar la seguridad institucional.</a:t>
            </a:r>
            <a:endParaRPr lang="es-ES" sz="28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highlight>
                <a:srgbClr val="FFFF00"/>
              </a:highlight>
              <a:latin typeface="Calibri" pitchFamily="34" charset="0"/>
            </a:endParaRPr>
          </a:p>
        </p:txBody>
      </p:sp>
      <p:pic>
        <p:nvPicPr>
          <p:cNvPr id="7" name="Picture 2" descr="C:\Users\JORGE\Desktop\fotos isr\revision continua.jpg">
            <a:extLst>
              <a:ext uri="{FF2B5EF4-FFF2-40B4-BE49-F238E27FC236}">
                <a16:creationId xmlns:a16="http://schemas.microsoft.com/office/drawing/2014/main" id="{36028003-5839-AE40-9F3D-3DB976C105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72669" y="8970858"/>
            <a:ext cx="6084887" cy="50707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449" y="-400128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INTELIGENCIA V/S CONTRAINTELIGENCIA"/>
          <p:cNvSpPr txBox="1"/>
          <p:nvPr/>
        </p:nvSpPr>
        <p:spPr>
          <a:xfrm>
            <a:off x="3163173" y="1110715"/>
            <a:ext cx="16896511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VULNERACIONES A LA SEGURIDAD</a:t>
            </a:r>
            <a:endParaRPr dirty="0"/>
          </a:p>
        </p:txBody>
      </p:sp>
      <p:sp>
        <p:nvSpPr>
          <p:cNvPr id="6" name="Rectangle 40">
            <a:extLst>
              <a:ext uri="{FF2B5EF4-FFF2-40B4-BE49-F238E27FC236}">
                <a16:creationId xmlns:a16="http://schemas.microsoft.com/office/drawing/2014/main" id="{C724138C-3929-124C-8100-84CF5836E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0095" y="5309473"/>
            <a:ext cx="15594383" cy="6729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8288" indent="-268288"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s-ES" sz="4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8288" indent="-268288" algn="just">
              <a:spcBef>
                <a:spcPct val="20000"/>
              </a:spcBef>
              <a:buFont typeface="Arial" charset="0"/>
              <a:buNone/>
              <a:defRPr/>
            </a:pP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ACCIONES U OMISIONES QUE PUEDAN AFECTAR A QUE A LA INSTITUCIÓN Y, SUS RECURSOS HUMANOS Y MATERIALES, SE VEAN DIFICULTADOS PARA QUE SE DESENVUELVAN EN UN ESTADO DE NORMALIDAD EN EL CUMPLIMIENTO DE SU MISIÓN Y FUNCIONES</a:t>
            </a:r>
          </a:p>
        </p:txBody>
      </p:sp>
    </p:spTree>
    <p:extLst>
      <p:ext uri="{BB962C8B-B14F-4D97-AF65-F5344CB8AC3E}">
        <p14:creationId xmlns:p14="http://schemas.microsoft.com/office/powerpoint/2010/main" val="415542622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271239" y="1710622"/>
            <a:ext cx="17841522" cy="31495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sz="6600" dirty="0"/>
              <a:t>DDI 480001: DIRECTICA PARA LA CONDUCCIÓN DE INCIDENTES DE SEGURIDAD</a:t>
            </a:r>
            <a:endParaRPr sz="6600" dirty="0"/>
          </a:p>
        </p:txBody>
      </p:sp>
      <p:sp>
        <p:nvSpPr>
          <p:cNvPr id="6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4425E39D-1D97-534E-A670-318F8108A844}"/>
              </a:ext>
            </a:extLst>
          </p:cNvPr>
          <p:cNvSpPr txBox="1"/>
          <p:nvPr/>
        </p:nvSpPr>
        <p:spPr>
          <a:xfrm>
            <a:off x="3695609" y="5992768"/>
            <a:ext cx="17841523" cy="30572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l">
              <a:spcBef>
                <a:spcPts val="5900"/>
              </a:spcBef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“ ESTABLECE LAS NORMAS Y PROCEDIMIENTOS A SEGUIR ANTE LA OCURRENCIA O INDICIOS DE INCIDENTES QUE AFECTEN LA SEGURIDAD, Y EL PROCEDIMIENTO PARA INFORMARLOS A LA DIRINTA “</a:t>
            </a:r>
            <a:endParaRPr dirty="0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620655"/>
            <a:ext cx="16896511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TIPOS DE INCIDENTES DE SEGURIDAD</a:t>
            </a:r>
            <a:endParaRPr dirty="0"/>
          </a:p>
        </p:txBody>
      </p:sp>
      <p:sp>
        <p:nvSpPr>
          <p:cNvPr id="4" name="19 CuadroTexto">
            <a:extLst>
              <a:ext uri="{FF2B5EF4-FFF2-40B4-BE49-F238E27FC236}">
                <a16:creationId xmlns:a16="http://schemas.microsoft.com/office/drawing/2014/main" id="{034D8334-1703-EA49-8A0C-0E772E1B1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0741" y="4329354"/>
            <a:ext cx="7498820" cy="1446550"/>
          </a:xfrm>
          <a:prstGeom prst="rect">
            <a:avLst/>
          </a:prstGeom>
          <a:solidFill>
            <a:srgbClr val="FFFF0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G-I</a:t>
            </a:r>
          </a:p>
          <a:p>
            <a:pPr algn="ctr" eaLnBrk="1" hangingPunct="1"/>
            <a:r>
              <a:rPr lang="es-ES" altLang="es-CL" sz="4400" dirty="0"/>
              <a:t>INTERNOS DE PERSONAL</a:t>
            </a:r>
          </a:p>
        </p:txBody>
      </p:sp>
      <p:sp>
        <p:nvSpPr>
          <p:cNvPr id="5" name="14 CuadroTexto">
            <a:extLst>
              <a:ext uri="{FF2B5EF4-FFF2-40B4-BE49-F238E27FC236}">
                <a16:creationId xmlns:a16="http://schemas.microsoft.com/office/drawing/2014/main" id="{C79EA84D-8A6A-7B49-97F9-364ECAFBD9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0741" y="6519689"/>
            <a:ext cx="17548876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FALTAS GRAVES Y GRAVISIMAS</a:t>
            </a:r>
          </a:p>
        </p:txBody>
      </p:sp>
      <p:sp>
        <p:nvSpPr>
          <p:cNvPr id="6" name="14 CuadroTexto">
            <a:extLst>
              <a:ext uri="{FF2B5EF4-FFF2-40B4-BE49-F238E27FC236}">
                <a16:creationId xmlns:a16="http://schemas.microsoft.com/office/drawing/2014/main" id="{420EC082-100E-0948-A24D-07C2F594B9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9316" y="8319467"/>
            <a:ext cx="17548876" cy="1446550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BAJOS ALCANCES LIQUIDOS Y ENDEUDAMIENTOS EXCESIVOS</a:t>
            </a:r>
          </a:p>
        </p:txBody>
      </p:sp>
      <p:sp>
        <p:nvSpPr>
          <p:cNvPr id="7" name="15 CuadroTexto">
            <a:extLst>
              <a:ext uri="{FF2B5EF4-FFF2-40B4-BE49-F238E27FC236}">
                <a16:creationId xmlns:a16="http://schemas.microsoft.com/office/drawing/2014/main" id="{5A4F7406-D348-F044-8728-BFF3759179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9316" y="10457801"/>
            <a:ext cx="17431883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DIVULGACIÓN DE ACTIVIDADES POR REDES SOCIALES</a:t>
            </a:r>
          </a:p>
        </p:txBody>
      </p:sp>
    </p:spTree>
    <p:extLst>
      <p:ext uri="{BB962C8B-B14F-4D97-AF65-F5344CB8AC3E}">
        <p14:creationId xmlns:p14="http://schemas.microsoft.com/office/powerpoint/2010/main" val="482328190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620655"/>
            <a:ext cx="16896511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TIPOS DE INCIDENTES DE SEGURIDAD</a:t>
            </a:r>
            <a:endParaRPr dirty="0"/>
          </a:p>
        </p:txBody>
      </p:sp>
      <p:sp>
        <p:nvSpPr>
          <p:cNvPr id="8" name="19 CuadroTexto">
            <a:extLst>
              <a:ext uri="{FF2B5EF4-FFF2-40B4-BE49-F238E27FC236}">
                <a16:creationId xmlns:a16="http://schemas.microsoft.com/office/drawing/2014/main" id="{D19FEA8F-6B4C-694A-AB11-1D6B87CD65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6512" y="4050139"/>
            <a:ext cx="9259888" cy="1446550"/>
          </a:xfrm>
          <a:prstGeom prst="rect">
            <a:avLst/>
          </a:prstGeom>
          <a:solidFill>
            <a:srgbClr val="FFFF0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G-II</a:t>
            </a:r>
          </a:p>
          <a:p>
            <a:pPr algn="ctr" eaLnBrk="1" hangingPunct="1"/>
            <a:r>
              <a:rPr lang="es-ES" altLang="es-CL" sz="4400" dirty="0"/>
              <a:t>JURIDICOS- ADMINISTRATIVOS</a:t>
            </a:r>
          </a:p>
        </p:txBody>
      </p:sp>
      <p:sp>
        <p:nvSpPr>
          <p:cNvPr id="9" name="14 CuadroTexto">
            <a:extLst>
              <a:ext uri="{FF2B5EF4-FFF2-40B4-BE49-F238E27FC236}">
                <a16:creationId xmlns:a16="http://schemas.microsoft.com/office/drawing/2014/main" id="{8AFC4CE1-272F-9544-B586-D5934CAC68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525" y="5833728"/>
            <a:ext cx="14129808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/>
              <a:t>HURTOS Y ROBOS</a:t>
            </a:r>
          </a:p>
        </p:txBody>
      </p:sp>
      <p:sp>
        <p:nvSpPr>
          <p:cNvPr id="10" name="14 CuadroTexto">
            <a:extLst>
              <a:ext uri="{FF2B5EF4-FFF2-40B4-BE49-F238E27FC236}">
                <a16:creationId xmlns:a16="http://schemas.microsoft.com/office/drawing/2014/main" id="{5D52DB85-C677-FB4B-9823-96CC568E8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525" y="8219312"/>
            <a:ext cx="14129808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MALVERSACIÓN DE FONDOS</a:t>
            </a:r>
          </a:p>
        </p:txBody>
      </p:sp>
      <p:sp>
        <p:nvSpPr>
          <p:cNvPr id="11" name="14 CuadroTexto">
            <a:extLst>
              <a:ext uri="{FF2B5EF4-FFF2-40B4-BE49-F238E27FC236}">
                <a16:creationId xmlns:a16="http://schemas.microsoft.com/office/drawing/2014/main" id="{05A94C08-804C-6141-929E-0BC2EA0385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525" y="9506688"/>
            <a:ext cx="14129808" cy="1446550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PÉRDIDA DE DOCUMENTACIÓN O MATERIAL CLASIFICADO</a:t>
            </a:r>
          </a:p>
        </p:txBody>
      </p:sp>
      <p:sp>
        <p:nvSpPr>
          <p:cNvPr id="12" name="14 CuadroTexto">
            <a:extLst>
              <a:ext uri="{FF2B5EF4-FFF2-40B4-BE49-F238E27FC236}">
                <a16:creationId xmlns:a16="http://schemas.microsoft.com/office/drawing/2014/main" id="{3090B94B-714C-604C-9A39-8657A1081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525" y="6931936"/>
            <a:ext cx="14129808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FALTAS A LA PROBIDAD FUNCIONARIA</a:t>
            </a:r>
          </a:p>
        </p:txBody>
      </p:sp>
    </p:spTree>
    <p:extLst>
      <p:ext uri="{BB962C8B-B14F-4D97-AF65-F5344CB8AC3E}">
        <p14:creationId xmlns:p14="http://schemas.microsoft.com/office/powerpoint/2010/main" val="3168149465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620655"/>
            <a:ext cx="16896511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TIPOS DE INCIDENTES DE SEGURIDAD</a:t>
            </a:r>
            <a:endParaRPr dirty="0"/>
          </a:p>
        </p:txBody>
      </p:sp>
      <p:sp>
        <p:nvSpPr>
          <p:cNvPr id="13" name="19 CuadroTexto">
            <a:extLst>
              <a:ext uri="{FF2B5EF4-FFF2-40B4-BE49-F238E27FC236}">
                <a16:creationId xmlns:a16="http://schemas.microsoft.com/office/drawing/2014/main" id="{0B5A46E3-17D7-BA4B-8CA9-D399EFE0F1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525" y="3888646"/>
            <a:ext cx="6178020" cy="1446550"/>
          </a:xfrm>
          <a:prstGeom prst="rect">
            <a:avLst/>
          </a:prstGeom>
          <a:solidFill>
            <a:srgbClr val="FFFF0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G-III</a:t>
            </a:r>
          </a:p>
          <a:p>
            <a:pPr algn="ctr" eaLnBrk="1" hangingPunct="1"/>
            <a:r>
              <a:rPr lang="es-ES" altLang="es-CL" sz="4400" dirty="0"/>
              <a:t>DE PENETRACIÓN</a:t>
            </a:r>
          </a:p>
        </p:txBody>
      </p:sp>
      <p:sp>
        <p:nvSpPr>
          <p:cNvPr id="14" name="14 CuadroTexto">
            <a:extLst>
              <a:ext uri="{FF2B5EF4-FFF2-40B4-BE49-F238E27FC236}">
                <a16:creationId xmlns:a16="http://schemas.microsoft.com/office/drawing/2014/main" id="{63F4FB0F-52CC-8A4A-B763-558EB3529A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525" y="5688999"/>
            <a:ext cx="13350874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FUGAS DE INFORMACIÓN CLASIFICADA</a:t>
            </a:r>
          </a:p>
        </p:txBody>
      </p:sp>
      <p:sp>
        <p:nvSpPr>
          <p:cNvPr id="15" name="14 CuadroTexto">
            <a:extLst>
              <a:ext uri="{FF2B5EF4-FFF2-40B4-BE49-F238E27FC236}">
                <a16:creationId xmlns:a16="http://schemas.microsoft.com/office/drawing/2014/main" id="{3669BE89-935E-3D49-BDB8-8A2D4F1FC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4099" y="6965172"/>
            <a:ext cx="13350875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SOSPECHAS DE ESPIONAJE</a:t>
            </a: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A614CD00-BEA6-854D-8B19-A2A5B45BF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524" y="10289717"/>
            <a:ext cx="13350875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DETECCIÓN DE ACTIVOS POLÍTICOS EN UU.RR.</a:t>
            </a:r>
          </a:p>
        </p:txBody>
      </p:sp>
      <p:sp>
        <p:nvSpPr>
          <p:cNvPr id="17" name="14 CuadroTexto">
            <a:extLst>
              <a:ext uri="{FF2B5EF4-FFF2-40B4-BE49-F238E27FC236}">
                <a16:creationId xmlns:a16="http://schemas.microsoft.com/office/drawing/2014/main" id="{F5FBAF9E-8D21-2344-AF56-6478A6DB1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525" y="8288890"/>
            <a:ext cx="13350875" cy="1446550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AVISTAMIENTO DE AERONAVES TIPOS DRONE EN CERCANIAS UU.RR.</a:t>
            </a:r>
          </a:p>
        </p:txBody>
      </p:sp>
    </p:spTree>
    <p:extLst>
      <p:ext uri="{BB962C8B-B14F-4D97-AF65-F5344CB8AC3E}">
        <p14:creationId xmlns:p14="http://schemas.microsoft.com/office/powerpoint/2010/main" val="183511774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620655"/>
            <a:ext cx="16896511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TIPOS DE INCIDENTES DE SEGURIDAD</a:t>
            </a:r>
            <a:endParaRPr dirty="0"/>
          </a:p>
        </p:txBody>
      </p:sp>
      <p:sp>
        <p:nvSpPr>
          <p:cNvPr id="9" name="19 CuadroTexto">
            <a:extLst>
              <a:ext uri="{FF2B5EF4-FFF2-40B4-BE49-F238E27FC236}">
                <a16:creationId xmlns:a16="http://schemas.microsoft.com/office/drawing/2014/main" id="{71590DE5-3D0E-D54B-8950-37D8915BC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5524" y="3651130"/>
            <a:ext cx="5043487" cy="1446550"/>
          </a:xfrm>
          <a:prstGeom prst="rect">
            <a:avLst/>
          </a:prstGeom>
          <a:solidFill>
            <a:srgbClr val="FFFF0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G-IV</a:t>
            </a:r>
          </a:p>
          <a:p>
            <a:pPr algn="ctr" eaLnBrk="1" hangingPunct="1"/>
            <a:r>
              <a:rPr lang="es-ES" altLang="es-CL" sz="4400" dirty="0"/>
              <a:t>INFORMÁTICOS</a:t>
            </a:r>
          </a:p>
        </p:txBody>
      </p:sp>
      <p:sp>
        <p:nvSpPr>
          <p:cNvPr id="10" name="14 CuadroTexto">
            <a:extLst>
              <a:ext uri="{FF2B5EF4-FFF2-40B4-BE49-F238E27FC236}">
                <a16:creationId xmlns:a16="http://schemas.microsoft.com/office/drawing/2014/main" id="{357C51AB-4284-6743-BB72-574F8DA701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7454" y="5726385"/>
            <a:ext cx="15242230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ROBOS O PÉRDIDA DE MATERIAL INFORMÁTICO</a:t>
            </a:r>
          </a:p>
        </p:txBody>
      </p:sp>
      <p:sp>
        <p:nvSpPr>
          <p:cNvPr id="11" name="14 CuadroTexto">
            <a:extLst>
              <a:ext uri="{FF2B5EF4-FFF2-40B4-BE49-F238E27FC236}">
                <a16:creationId xmlns:a16="http://schemas.microsoft.com/office/drawing/2014/main" id="{A01952A9-A1CF-7B4D-8B47-2E94CF3ED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7456" y="9167964"/>
            <a:ext cx="15242228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INFECCIÓN DE COMPUTADORES O REDES</a:t>
            </a:r>
          </a:p>
        </p:txBody>
      </p:sp>
      <p:sp>
        <p:nvSpPr>
          <p:cNvPr id="12" name="14 CuadroTexto">
            <a:extLst>
              <a:ext uri="{FF2B5EF4-FFF2-40B4-BE49-F238E27FC236}">
                <a16:creationId xmlns:a16="http://schemas.microsoft.com/office/drawing/2014/main" id="{9E906A08-52A9-C540-B6DD-ABBD078984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7456" y="10224621"/>
            <a:ext cx="15242228" cy="769441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VIOLACIÓN DE LAS POLITICAS DE SEGURIDAD</a:t>
            </a:r>
          </a:p>
        </p:txBody>
      </p:sp>
      <p:sp>
        <p:nvSpPr>
          <p:cNvPr id="21" name="14 CuadroTexto">
            <a:extLst>
              <a:ext uri="{FF2B5EF4-FFF2-40B4-BE49-F238E27FC236}">
                <a16:creationId xmlns:a16="http://schemas.microsoft.com/office/drawing/2014/main" id="{CE6E4480-E8F2-E048-B9EB-048EDADBA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7454" y="7037365"/>
            <a:ext cx="15242230" cy="1446550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CONECTAR SIN AUTORIZACIÓN EQUIPAMIENTO INFORMÁTICO NO INSTITUCIONAL A LA RED WAN</a:t>
            </a:r>
          </a:p>
        </p:txBody>
      </p:sp>
      <p:sp>
        <p:nvSpPr>
          <p:cNvPr id="22" name="14 CuadroTexto">
            <a:extLst>
              <a:ext uri="{FF2B5EF4-FFF2-40B4-BE49-F238E27FC236}">
                <a16:creationId xmlns:a16="http://schemas.microsoft.com/office/drawing/2014/main" id="{FAB5D277-011E-BC4F-8476-D4CC36BC4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7455" y="11458314"/>
            <a:ext cx="15242228" cy="1446550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DESCARGA E INSTALACIÓN DE SOFTWARE NO AUTORIZADO POR DIRINTA O DIRECTELINF</a:t>
            </a:r>
          </a:p>
        </p:txBody>
      </p:sp>
    </p:spTree>
    <p:extLst>
      <p:ext uri="{BB962C8B-B14F-4D97-AF65-F5344CB8AC3E}">
        <p14:creationId xmlns:p14="http://schemas.microsoft.com/office/powerpoint/2010/main" val="3243186509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620655"/>
            <a:ext cx="16896511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TIPOS DE INCIDENTES DE SEGURIDAD</a:t>
            </a:r>
            <a:endParaRPr dirty="0"/>
          </a:p>
        </p:txBody>
      </p:sp>
      <p:sp>
        <p:nvSpPr>
          <p:cNvPr id="13" name="19 CuadroTexto">
            <a:extLst>
              <a:ext uri="{FF2B5EF4-FFF2-40B4-BE49-F238E27FC236}">
                <a16:creationId xmlns:a16="http://schemas.microsoft.com/office/drawing/2014/main" id="{8EB977A4-464F-0546-9ED7-418C10C965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2324" y="3606079"/>
            <a:ext cx="3211513" cy="1446550"/>
          </a:xfrm>
          <a:prstGeom prst="rect">
            <a:avLst/>
          </a:prstGeom>
          <a:solidFill>
            <a:srgbClr val="FFFF0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G- V</a:t>
            </a:r>
          </a:p>
          <a:p>
            <a:pPr algn="ctr" eaLnBrk="1" hangingPunct="1"/>
            <a:r>
              <a:rPr lang="es-ES" altLang="es-CL" sz="4400" dirty="0"/>
              <a:t>DROGAS</a:t>
            </a:r>
          </a:p>
        </p:txBody>
      </p:sp>
      <p:sp>
        <p:nvSpPr>
          <p:cNvPr id="14" name="14 CuadroTexto">
            <a:extLst>
              <a:ext uri="{FF2B5EF4-FFF2-40B4-BE49-F238E27FC236}">
                <a16:creationId xmlns:a16="http://schemas.microsoft.com/office/drawing/2014/main" id="{7E994126-C509-0E4E-AFD0-A647CF9E7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1362" y="5633700"/>
            <a:ext cx="15427359" cy="1446550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DETECTAR TENENCIA DE ELEMENTOS PARA EL CONSUMO</a:t>
            </a:r>
          </a:p>
        </p:txBody>
      </p:sp>
      <p:sp>
        <p:nvSpPr>
          <p:cNvPr id="15" name="14 CuadroTexto">
            <a:extLst>
              <a:ext uri="{FF2B5EF4-FFF2-40B4-BE49-F238E27FC236}">
                <a16:creationId xmlns:a16="http://schemas.microsoft.com/office/drawing/2014/main" id="{D9CF30C1-C554-8544-955C-9914965CA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7688" y="11259729"/>
            <a:ext cx="15398784" cy="1446550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SORPRENDER </a:t>
            </a:r>
            <a:r>
              <a:rPr lang="es-ES" altLang="es-CL" sz="4400"/>
              <a:t>PERSONAL CONSUMIENDO O CON LA INTENCIÓN DE CONSUMIR</a:t>
            </a:r>
            <a:endParaRPr lang="es-ES" altLang="es-CL" sz="4400" dirty="0"/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07DD5596-1E63-C24A-B8DE-2226144D0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7689" y="7488049"/>
            <a:ext cx="15368621" cy="1446550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PORTAR DROGAS ESTIMULAMTES, ALUCINÓGENAS O DEPRESORAS  </a:t>
            </a:r>
          </a:p>
        </p:txBody>
      </p:sp>
      <p:sp>
        <p:nvSpPr>
          <p:cNvPr id="17" name="20 CuadroTexto">
            <a:extLst>
              <a:ext uri="{FF2B5EF4-FFF2-40B4-BE49-F238E27FC236}">
                <a16:creationId xmlns:a16="http://schemas.microsoft.com/office/drawing/2014/main" id="{20B78B1C-CF39-124A-8FEA-5FBAE40F7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7688" y="9342398"/>
            <a:ext cx="15368621" cy="1446550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SORPRENDER EN UN POSIBLE ESTADO DE DROGADICCIÓN A PERSONAL NAVAL</a:t>
            </a:r>
          </a:p>
        </p:txBody>
      </p:sp>
    </p:spTree>
    <p:extLst>
      <p:ext uri="{BB962C8B-B14F-4D97-AF65-F5344CB8AC3E}">
        <p14:creationId xmlns:p14="http://schemas.microsoft.com/office/powerpoint/2010/main" val="4034722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620655"/>
            <a:ext cx="16896511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PROCEDIMIENTO DE INFORMACIÓN</a:t>
            </a:r>
            <a:endParaRPr dirty="0"/>
          </a:p>
        </p:txBody>
      </p:sp>
      <p:sp>
        <p:nvSpPr>
          <p:cNvPr id="9" name="19 CuadroTexto">
            <a:extLst>
              <a:ext uri="{FF2B5EF4-FFF2-40B4-BE49-F238E27FC236}">
                <a16:creationId xmlns:a16="http://schemas.microsoft.com/office/drawing/2014/main" id="{C6C4668E-C2AE-8E42-A1F6-05CA98AC1A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049" y="3944633"/>
            <a:ext cx="14027151" cy="769441"/>
          </a:xfrm>
          <a:prstGeom prst="rect">
            <a:avLst/>
          </a:prstGeom>
          <a:solidFill>
            <a:srgbClr val="FFFF0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COMANDANTES DE UNIDADES O REPARTICIONES</a:t>
            </a:r>
          </a:p>
        </p:txBody>
      </p:sp>
      <p:sp>
        <p:nvSpPr>
          <p:cNvPr id="10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9943A377-75DA-224D-BAF4-C058A86C618E}"/>
              </a:ext>
            </a:extLst>
          </p:cNvPr>
          <p:cNvSpPr txBox="1"/>
          <p:nvPr/>
        </p:nvSpPr>
        <p:spPr>
          <a:xfrm>
            <a:off x="3695609" y="5236151"/>
            <a:ext cx="17841523" cy="45704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marL="685800" indent="-685800" algn="l">
              <a:spcBef>
                <a:spcPts val="5900"/>
              </a:spcBef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INFORMAR AL MANDO OPERATIVO</a:t>
            </a:r>
          </a:p>
          <a:p>
            <a:pPr marL="685800" indent="-685800" algn="l">
              <a:spcBef>
                <a:spcPts val="5900"/>
              </a:spcBef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INFORMAR A LA DIRINTA Y MANDO GUARNICIONAL</a:t>
            </a:r>
          </a:p>
          <a:p>
            <a:pPr marL="685800" indent="-685800" algn="l">
              <a:spcBef>
                <a:spcPts val="5900"/>
              </a:spcBef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ANTE DUDAS COMUNICARSE CON DEPTO. A-2 O GUARDIA CONTRAINTELIGENCIA DIRINTA.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42685484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620655"/>
            <a:ext cx="16896511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PROCEDIMIENTO DE INFORMACIÓN</a:t>
            </a:r>
            <a:endParaRPr dirty="0"/>
          </a:p>
        </p:txBody>
      </p:sp>
      <p:sp>
        <p:nvSpPr>
          <p:cNvPr id="9" name="19 CuadroTexto">
            <a:extLst>
              <a:ext uri="{FF2B5EF4-FFF2-40B4-BE49-F238E27FC236}">
                <a16:creationId xmlns:a16="http://schemas.microsoft.com/office/drawing/2014/main" id="{C6C4668E-C2AE-8E42-A1F6-05CA98AC1A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3173" y="3688449"/>
            <a:ext cx="14027151" cy="769441"/>
          </a:xfrm>
          <a:prstGeom prst="rect">
            <a:avLst/>
          </a:prstGeom>
          <a:solidFill>
            <a:srgbClr val="FFFF0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L" sz="4400" dirty="0"/>
              <a:t>COMANDANTES DE UNIDADES O REPARTICIONES</a:t>
            </a:r>
          </a:p>
        </p:txBody>
      </p:sp>
      <p:sp>
        <p:nvSpPr>
          <p:cNvPr id="10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9943A377-75DA-224D-BAF4-C058A86C618E}"/>
              </a:ext>
            </a:extLst>
          </p:cNvPr>
          <p:cNvSpPr txBox="1"/>
          <p:nvPr/>
        </p:nvSpPr>
        <p:spPr>
          <a:xfrm>
            <a:off x="3271238" y="4837769"/>
            <a:ext cx="17841523" cy="82817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l">
              <a:spcBef>
                <a:spcPts val="5900"/>
              </a:spcBef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CASOS PARTICULARES:</a:t>
            </a:r>
          </a:p>
          <a:p>
            <a:pPr marL="685800" indent="-685800" algn="l">
              <a:spcBef>
                <a:spcPts val="5900"/>
              </a:spcBef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CIVILES INVOLUCRADOES: </a:t>
            </a:r>
            <a:r>
              <a:rPr lang="es-ES" sz="4800" dirty="0"/>
              <a:t>RETENIDO HASRA SU ENTREGA A LA FUERZA PÚBLICA COMPETENCTE SEGÚN INSTRUCCIONES JUEZ DE TURNO.</a:t>
            </a:r>
          </a:p>
          <a:p>
            <a:pPr marL="685800" indent="-685800" algn="l">
              <a:spcBef>
                <a:spcPts val="5900"/>
              </a:spcBef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DELITO: INFORMAR HECHOS A LA FISCALÍA NAVAL.</a:t>
            </a:r>
          </a:p>
          <a:p>
            <a:pPr marL="685800" indent="-685800" algn="l">
              <a:spcBef>
                <a:spcPts val="5900"/>
              </a:spcBef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SUICIDIO Y HOMICIDO: PRESERVAR LAS CONDICIONES DEL SITIO DEL SUCEDO, HASTA EL ARRIBO DE LA AUTORIDAD COMPETENTE.</a:t>
            </a:r>
          </a:p>
        </p:txBody>
      </p:sp>
    </p:spTree>
    <p:extLst>
      <p:ext uri="{BB962C8B-B14F-4D97-AF65-F5344CB8AC3E}">
        <p14:creationId xmlns:p14="http://schemas.microsoft.com/office/powerpoint/2010/main" val="6734129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FORMATO</a:t>
            </a:r>
            <a:endParaRPr dirty="0"/>
          </a:p>
        </p:txBody>
      </p:sp>
      <p:sp>
        <p:nvSpPr>
          <p:cNvPr id="10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9943A377-75DA-224D-BAF4-C058A86C618E}"/>
              </a:ext>
            </a:extLst>
          </p:cNvPr>
          <p:cNvSpPr txBox="1"/>
          <p:nvPr/>
        </p:nvSpPr>
        <p:spPr>
          <a:xfrm>
            <a:off x="3271238" y="2843374"/>
            <a:ext cx="17841523" cy="89665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DEL: (UNIDAD O REPARTICIÓN QUE SUFRIÓ EL INCIDENTE)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AL: DIRINTA - (MANDO OPERATIVO) – (MANDO GUARNICIONAL)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BT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CLASIFICACIÓN 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endParaRPr lang="es-ES" dirty="0"/>
          </a:p>
          <a:p>
            <a:pPr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INCIDENTE G - (GRUPO)</a:t>
            </a:r>
          </a:p>
          <a:p>
            <a:pPr>
              <a:buSzPct val="100000"/>
              <a:defRPr sz="4800" b="0">
                <a:solidFill>
                  <a:srgbClr val="FFFFFF"/>
                </a:solidFill>
              </a:defRPr>
            </a:pPr>
            <a:endParaRPr lang="es-ES" dirty="0"/>
          </a:p>
          <a:p>
            <a:pPr marL="914400" indent="-914400" algn="l">
              <a:buSzPct val="100000"/>
              <a:buAutoNum type="alphaUcParenR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DESCRIPCIÓN</a:t>
            </a:r>
          </a:p>
          <a:p>
            <a:pPr marL="914400" indent="-914400" algn="l">
              <a:buSzPct val="100000"/>
              <a:buAutoNum type="alphaUcParenR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ACCIONES EFECTUADAS</a:t>
            </a:r>
          </a:p>
          <a:p>
            <a:pPr marL="914400" indent="-914400" algn="l">
              <a:buSzPct val="100000"/>
              <a:buAutoNum type="alphaUcParenR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PRINCIPALES INVOLUCRADOS</a:t>
            </a:r>
          </a:p>
          <a:p>
            <a:pPr marL="914400" indent="-914400" algn="l">
              <a:buSzPct val="100000"/>
              <a:buAutoNum type="alphaUcParenR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OTRAS INFORMACIONES</a:t>
            </a:r>
          </a:p>
        </p:txBody>
      </p:sp>
    </p:spTree>
    <p:extLst>
      <p:ext uri="{BB962C8B-B14F-4D97-AF65-F5344CB8AC3E}">
        <p14:creationId xmlns:p14="http://schemas.microsoft.com/office/powerpoint/2010/main" val="1345064553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DESCRIPCIÓN</a:t>
            </a:r>
            <a:endParaRPr dirty="0"/>
          </a:p>
        </p:txBody>
      </p:sp>
      <p:sp>
        <p:nvSpPr>
          <p:cNvPr id="10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9943A377-75DA-224D-BAF4-C058A86C618E}"/>
              </a:ext>
            </a:extLst>
          </p:cNvPr>
          <p:cNvSpPr txBox="1"/>
          <p:nvPr/>
        </p:nvSpPr>
        <p:spPr>
          <a:xfrm>
            <a:off x="3271238" y="2662239"/>
            <a:ext cx="17841523" cy="1044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SE DESCRIBIRÁ EL INCIDENTE DE SEGURIDAD QUE SE INFORMA, INCLIUYENDO EL LUGAR Y FECHA DE SU OCURRENCIA.</a:t>
            </a:r>
          </a:p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endParaRPr lang="es-ES" dirty="0"/>
          </a:p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INCIDENTE G-I: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EN SUS FUNCIONES DE GUARDIA SERVIDOR NO CUMPLE CON LAS MEDIDAS DE SEGURIDAD PRESCRITAS PARA EL PERSONAL O MATERIAL.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endParaRPr lang="es-ES" dirty="0"/>
          </a:p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INCIDENTE G-II: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JUL 18 SE LE INFORMA AL 2DO COMANDANTE DEL ROBO A UN CABO DE LA DOTACIÓN, AL CUAL LE SUSTRAJERON CINTUENTA MIL PESOS DESDE SU CASILLERO, MIENTRAS SE ECONTRABA FRANCO.</a:t>
            </a:r>
          </a:p>
        </p:txBody>
      </p:sp>
    </p:spTree>
    <p:extLst>
      <p:ext uri="{BB962C8B-B14F-4D97-AF65-F5344CB8AC3E}">
        <p14:creationId xmlns:p14="http://schemas.microsoft.com/office/powerpoint/2010/main" val="2681835605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DESCRIPCIÓN</a:t>
            </a:r>
            <a:endParaRPr dirty="0"/>
          </a:p>
        </p:txBody>
      </p:sp>
      <p:sp>
        <p:nvSpPr>
          <p:cNvPr id="10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9943A377-75DA-224D-BAF4-C058A86C618E}"/>
              </a:ext>
            </a:extLst>
          </p:cNvPr>
          <p:cNvSpPr txBox="1"/>
          <p:nvPr/>
        </p:nvSpPr>
        <p:spPr>
          <a:xfrm>
            <a:off x="3271238" y="3400903"/>
            <a:ext cx="17841523" cy="89665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INCIDENTE G-III: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SEP 222345, MIENTRAS UNIDAD SE ENCONTRABA FONDEADA EN IQUIQUE, COMANDANTE PERCATA QUE CAJA FUERTE CAMAROTE SE HALLABA ABIERTA, FALTANDO DOCUMENTOS EN SU INTERIOR.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endParaRPr lang="es-ES" dirty="0"/>
          </a:p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INCIDENTE G-V: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DURANTE REVISTA DE ENTREPUENTES SE DETECTÓ LA PRESENCIA DE DISTINTOS ELEMENTOS DESTINADOS AL CONSUMO DE TABACO Y PEQUEÑA BOLSA CONTENIENDO LO QUE PARECIERA MARIHUANA, EN LOCKER DE MIEMBRO DE LA DOTACIÓN.</a:t>
            </a:r>
          </a:p>
        </p:txBody>
      </p:sp>
    </p:spTree>
    <p:extLst>
      <p:ext uri="{BB962C8B-B14F-4D97-AF65-F5344CB8AC3E}">
        <p14:creationId xmlns:p14="http://schemas.microsoft.com/office/powerpoint/2010/main" val="817240922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ACCIONES EFECTUADAS</a:t>
            </a:r>
            <a:endParaRPr dirty="0"/>
          </a:p>
        </p:txBody>
      </p:sp>
      <p:sp>
        <p:nvSpPr>
          <p:cNvPr id="10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9943A377-75DA-224D-BAF4-C058A86C618E}"/>
              </a:ext>
            </a:extLst>
          </p:cNvPr>
          <p:cNvSpPr txBox="1"/>
          <p:nvPr/>
        </p:nvSpPr>
        <p:spPr>
          <a:xfrm>
            <a:off x="3163173" y="3170061"/>
            <a:ext cx="17841523" cy="23185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SE DESCRIBEN BREVEMENTE LAS PRIMERAS ACCIONES EJECUTADAS POR EL MANDO Y OTRAS UU. Y RR. INVOLUCRADAS.</a:t>
            </a:r>
          </a:p>
        </p:txBody>
      </p:sp>
      <p:sp>
        <p:nvSpPr>
          <p:cNvPr id="5" name="SEGURIDAD DEL PERSONAL">
            <a:extLst>
              <a:ext uri="{FF2B5EF4-FFF2-40B4-BE49-F238E27FC236}">
                <a16:creationId xmlns:a16="http://schemas.microsoft.com/office/drawing/2014/main" id="{CF350893-AF80-4044-A4A5-28B00192D6FD}"/>
              </a:ext>
            </a:extLst>
          </p:cNvPr>
          <p:cNvSpPr txBox="1"/>
          <p:nvPr/>
        </p:nvSpPr>
        <p:spPr>
          <a:xfrm>
            <a:off x="3224440" y="6500604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PRINCIPALES INVOLUCRADOS </a:t>
            </a:r>
            <a:endParaRPr dirty="0"/>
          </a:p>
        </p:txBody>
      </p:sp>
      <p:sp>
        <p:nvSpPr>
          <p:cNvPr id="6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F220A115-6676-C148-BAF3-E7106BA1FBD7}"/>
              </a:ext>
            </a:extLst>
          </p:cNvPr>
          <p:cNvSpPr txBox="1"/>
          <p:nvPr/>
        </p:nvSpPr>
        <p:spPr>
          <a:xfrm>
            <a:off x="3163173" y="8596688"/>
            <a:ext cx="17841523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RELACIÓN DE LOS INVOLUCRADOS EN EL INCIDENTE DE SEGURIDAD. NO DE EVENTUALES SOSPECHOSOS.</a:t>
            </a:r>
          </a:p>
        </p:txBody>
      </p:sp>
    </p:spTree>
    <p:extLst>
      <p:ext uri="{BB962C8B-B14F-4D97-AF65-F5344CB8AC3E}">
        <p14:creationId xmlns:p14="http://schemas.microsoft.com/office/powerpoint/2010/main" val="3590058707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OTRAS INFORMACIONES</a:t>
            </a:r>
            <a:endParaRPr dirty="0"/>
          </a:p>
        </p:txBody>
      </p:sp>
      <p:sp>
        <p:nvSpPr>
          <p:cNvPr id="10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9943A377-75DA-224D-BAF4-C058A86C618E}"/>
              </a:ext>
            </a:extLst>
          </p:cNvPr>
          <p:cNvSpPr txBox="1"/>
          <p:nvPr/>
        </p:nvSpPr>
        <p:spPr>
          <a:xfrm>
            <a:off x="3637306" y="4074299"/>
            <a:ext cx="17841523" cy="6011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ASPECTOS DE INTERÉS, TALES COMO:</a:t>
            </a:r>
          </a:p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ACTIVIDADES SUGERIDAS.</a:t>
            </a:r>
          </a:p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NACIONALIDAD DE LOS INVOLUCRADOS</a:t>
            </a:r>
          </a:p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EXISTENCIA DE PRUEBAS O REGISTROS FÍLIMICOS, FOTOGRÁFICOS Y OTROS.</a:t>
            </a:r>
          </a:p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SOLICITUDES DE APOYO.</a:t>
            </a:r>
          </a:p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ASPECTOS LEGALES.</a:t>
            </a:r>
          </a:p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2427001412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386443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DESCRIPCIÓN G-IV</a:t>
            </a:r>
            <a:endParaRPr dirty="0"/>
          </a:p>
        </p:txBody>
      </p:sp>
      <p:sp>
        <p:nvSpPr>
          <p:cNvPr id="10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9943A377-75DA-224D-BAF4-C058A86C618E}"/>
              </a:ext>
            </a:extLst>
          </p:cNvPr>
          <p:cNvSpPr txBox="1"/>
          <p:nvPr/>
        </p:nvSpPr>
        <p:spPr>
          <a:xfrm>
            <a:off x="3271238" y="1986146"/>
            <a:ext cx="17841523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marL="685800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SE INFORMARÁN LOS ANTECEDENTES A LA DIRINTA, DE ACUEDO A LO SIGUENTE:</a:t>
            </a:r>
          </a:p>
        </p:txBody>
      </p:sp>
      <p:sp>
        <p:nvSpPr>
          <p:cNvPr id="5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C7F90C89-20D5-E645-99D9-B1F7145A6715}"/>
              </a:ext>
            </a:extLst>
          </p:cNvPr>
          <p:cNvSpPr txBox="1"/>
          <p:nvPr/>
        </p:nvSpPr>
        <p:spPr>
          <a:xfrm>
            <a:off x="3677638" y="3804372"/>
            <a:ext cx="17841523" cy="9705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DEL: (UNIDAD O REPARTICIÓN QUE SUFRIÓ EL INCIDENTE)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AL: DIRINTA – DIRECTELINF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F: MANDO OPERATIVO – MANDO GUARNICIONAL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BT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CLASIFICACIÓN 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endParaRPr lang="es-ES" dirty="0"/>
          </a:p>
          <a:p>
            <a:pPr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INCIDENTE G – IV (SEGURIDAD INFORMÁTICA)</a:t>
            </a:r>
          </a:p>
          <a:p>
            <a:pPr>
              <a:buSzPct val="100000"/>
              <a:defRPr sz="4800" b="0">
                <a:solidFill>
                  <a:srgbClr val="FFFFFF"/>
                </a:solidFill>
              </a:defRPr>
            </a:pPr>
            <a:endParaRPr lang="es-ES" dirty="0"/>
          </a:p>
          <a:p>
            <a:pPr marL="914400" indent="-914400" algn="l">
              <a:buSzPct val="100000"/>
              <a:buFont typeface="+mj-lt"/>
              <a:buAutoNum type="alphaUcPeriod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EQUIPO O SISTEMA AFECTADO / DIRECCIÓN IP</a:t>
            </a:r>
          </a:p>
          <a:p>
            <a:pPr marL="914400" indent="-914400" algn="l">
              <a:buSzPct val="100000"/>
              <a:buFont typeface="+mj-lt"/>
              <a:buAutoNum type="alphaUcPeriod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FECHA Y HORA OCURRENCIA / RESPONSABLE DEL SISTEMA</a:t>
            </a:r>
          </a:p>
          <a:p>
            <a:pPr marL="914400" indent="-914400" algn="l">
              <a:buSzPct val="100000"/>
              <a:buFont typeface="+mj-lt"/>
              <a:buAutoNum type="alphaUcPeriod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PERSONA QUE DETECTÓ EL INCIDENTE</a:t>
            </a:r>
          </a:p>
          <a:p>
            <a:pPr marL="914400" indent="-914400" algn="l">
              <a:buSzPct val="100000"/>
              <a:buFont typeface="+mj-lt"/>
              <a:buAutoNum type="alphaUcPeriod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DESCRIPCIÓN DE LA SITUACIÓN ACONTECIDA</a:t>
            </a:r>
          </a:p>
        </p:txBody>
      </p:sp>
    </p:spTree>
    <p:extLst>
      <p:ext uri="{BB962C8B-B14F-4D97-AF65-F5344CB8AC3E}">
        <p14:creationId xmlns:p14="http://schemas.microsoft.com/office/powerpoint/2010/main" val="2471678376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DESCRIPCIÓN G-IV</a:t>
            </a:r>
            <a:endParaRPr dirty="0"/>
          </a:p>
        </p:txBody>
      </p:sp>
      <p:sp>
        <p:nvSpPr>
          <p:cNvPr id="5" name="IDENTIFICAR la estructura y forma de operar de la inteligencia adversaria, y sus posibles objetivos.…">
            <a:extLst>
              <a:ext uri="{FF2B5EF4-FFF2-40B4-BE49-F238E27FC236}">
                <a16:creationId xmlns:a16="http://schemas.microsoft.com/office/drawing/2014/main" id="{C7F90C89-20D5-E645-99D9-B1F7145A6715}"/>
              </a:ext>
            </a:extLst>
          </p:cNvPr>
          <p:cNvSpPr txBox="1"/>
          <p:nvPr/>
        </p:nvSpPr>
        <p:spPr>
          <a:xfrm>
            <a:off x="3271238" y="3067040"/>
            <a:ext cx="17841523" cy="52732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E. APRECIACIÓN DE LA REPARTICIÓN EN CUANTO A:</a:t>
            </a:r>
          </a:p>
          <a:p>
            <a:pPr algn="l">
              <a:buSzPct val="100000"/>
              <a:defRPr sz="4800" b="0">
                <a:solidFill>
                  <a:srgbClr val="FFFFFF"/>
                </a:solidFill>
              </a:defRPr>
            </a:pPr>
            <a:endParaRPr lang="es-ES" dirty="0"/>
          </a:p>
          <a:p>
            <a:pPr marL="685800" lvl="2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TIEMPO ESTIMADO PARA LA RECUPERACIÓN O PUESTA EN FUNCIONAMIENTO DEL SERVICIO AFECTADO.</a:t>
            </a:r>
          </a:p>
          <a:p>
            <a:pPr marL="685800" lvl="2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endParaRPr lang="es-ES" dirty="0"/>
          </a:p>
          <a:p>
            <a:pPr marL="685800" lvl="2" indent="-685800" algn="l">
              <a:buSzPct val="100000"/>
              <a:buFont typeface="Arial" panose="020B0604020202020204" pitchFamily="34" charset="0"/>
              <a:buChar char="•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IMPACTO EN LA UNIDAD, REPARTICIÓN O INSTITUCIÓN DEBIDO A LA OCURRENCIA DEL INCIDENTE</a:t>
            </a:r>
          </a:p>
        </p:txBody>
      </p:sp>
    </p:spTree>
    <p:extLst>
      <p:ext uri="{BB962C8B-B14F-4D97-AF65-F5344CB8AC3E}">
        <p14:creationId xmlns:p14="http://schemas.microsoft.com/office/powerpoint/2010/main" val="322206735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808</Words>
  <Application>Microsoft Macintosh PowerPoint</Application>
  <PresentationFormat>Personalizado</PresentationFormat>
  <Paragraphs>116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Helvetica Neue</vt:lpstr>
      <vt:lpstr>Helvetica Neue Light</vt:lpstr>
      <vt:lpstr>Helvetica Neue Medium</vt:lpstr>
      <vt:lpstr>White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Carolina Cuadra López</cp:lastModifiedBy>
  <cp:revision>10</cp:revision>
  <dcterms:modified xsi:type="dcterms:W3CDTF">2022-03-28T14:02:36Z</dcterms:modified>
</cp:coreProperties>
</file>