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gif" ContentType="image/gif"/>
  <Default Extension="tiff" ContentType="image/tiff"/>
  <Default Extension="jpg" ContentType="image/jpeg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1" r:id="rId1"/>
  </p:sldMasterIdLst>
  <p:handoutMasterIdLst>
    <p:handoutMasterId r:id="rId53"/>
  </p:handoutMasterIdLst>
  <p:sldIdLst>
    <p:sldId id="258" r:id="rId2"/>
    <p:sldId id="271" r:id="rId3"/>
    <p:sldId id="432" r:id="rId4"/>
    <p:sldId id="431" r:id="rId5"/>
    <p:sldId id="403" r:id="rId6"/>
    <p:sldId id="352" r:id="rId7"/>
    <p:sldId id="433" r:id="rId8"/>
    <p:sldId id="434" r:id="rId9"/>
    <p:sldId id="359" r:id="rId10"/>
    <p:sldId id="361" r:id="rId11"/>
    <p:sldId id="407" r:id="rId12"/>
    <p:sldId id="442" r:id="rId13"/>
    <p:sldId id="364" r:id="rId14"/>
    <p:sldId id="440" r:id="rId15"/>
    <p:sldId id="410" r:id="rId16"/>
    <p:sldId id="411" r:id="rId17"/>
    <p:sldId id="409" r:id="rId18"/>
    <p:sldId id="439" r:id="rId19"/>
    <p:sldId id="441" r:id="rId20"/>
    <p:sldId id="443" r:id="rId21"/>
    <p:sldId id="444" r:id="rId22"/>
    <p:sldId id="445" r:id="rId23"/>
    <p:sldId id="451" r:id="rId24"/>
    <p:sldId id="446" r:id="rId25"/>
    <p:sldId id="452" r:id="rId26"/>
    <p:sldId id="453" r:id="rId27"/>
    <p:sldId id="418" r:id="rId28"/>
    <p:sldId id="414" r:id="rId29"/>
    <p:sldId id="454" r:id="rId30"/>
    <p:sldId id="436" r:id="rId31"/>
    <p:sldId id="437" r:id="rId32"/>
    <p:sldId id="408" r:id="rId33"/>
    <p:sldId id="435" r:id="rId34"/>
    <p:sldId id="419" r:id="rId35"/>
    <p:sldId id="415" r:id="rId36"/>
    <p:sldId id="417" r:id="rId37"/>
    <p:sldId id="425" r:id="rId38"/>
    <p:sldId id="420" r:id="rId39"/>
    <p:sldId id="382" r:id="rId40"/>
    <p:sldId id="426" r:id="rId41"/>
    <p:sldId id="376" r:id="rId42"/>
    <p:sldId id="393" r:id="rId43"/>
    <p:sldId id="394" r:id="rId44"/>
    <p:sldId id="429" r:id="rId45"/>
    <p:sldId id="428" r:id="rId46"/>
    <p:sldId id="381" r:id="rId47"/>
    <p:sldId id="383" r:id="rId48"/>
    <p:sldId id="447" r:id="rId49"/>
    <p:sldId id="448" r:id="rId50"/>
    <p:sldId id="449" r:id="rId51"/>
    <p:sldId id="450" r:id="rId52"/>
  </p:sldIdLst>
  <p:sldSz cx="9144000" cy="6858000" type="screen4x3"/>
  <p:notesSz cx="6858000" cy="9117013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FF3300"/>
    <a:srgbClr val="0033CC"/>
    <a:srgbClr val="FFFFCC"/>
    <a:srgbClr val="33CCFF"/>
    <a:srgbClr val="66FF66"/>
    <a:srgbClr val="000000"/>
    <a:srgbClr val="336600"/>
    <a:srgbClr val="CC66FF"/>
    <a:srgbClr val="FF99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935" autoAdjust="0"/>
    <p:restoredTop sz="93675" autoAdjust="0"/>
  </p:normalViewPr>
  <p:slideViewPr>
    <p:cSldViewPr snapToGrid="0">
      <p:cViewPr varScale="1">
        <p:scale>
          <a:sx n="120" d="100"/>
          <a:sy n="120" d="100"/>
        </p:scale>
        <p:origin x="600" y="184"/>
      </p:cViewPr>
      <p:guideLst>
        <p:guide orient="horz" pos="222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522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2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image" Target="../media/image12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5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65" tIns="46584" rIns="93165" bIns="46584" numCol="1" anchor="t" anchorCtr="0" compatLnSpc="1">
            <a:prstTxWarp prst="textNoShape">
              <a:avLst/>
            </a:prstTxWarp>
          </a:bodyPr>
          <a:lstStyle>
            <a:lvl1pPr defTabSz="931863">
              <a:defRPr sz="1200">
                <a:solidFill>
                  <a:srgbClr val="0033CC"/>
                </a:solidFill>
                <a:latin typeface="Times New Roman" pitchFamily="18" charset="0"/>
              </a:defRPr>
            </a:lvl1pPr>
          </a:lstStyle>
          <a:p>
            <a:endParaRPr lang="es-ES"/>
          </a:p>
        </p:txBody>
      </p:sp>
      <p:sp>
        <p:nvSpPr>
          <p:cNvPr id="7270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5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65" tIns="46584" rIns="93165" bIns="46584" numCol="1" anchor="t" anchorCtr="0" compatLnSpc="1">
            <a:prstTxWarp prst="textNoShape">
              <a:avLst/>
            </a:prstTxWarp>
          </a:bodyPr>
          <a:lstStyle>
            <a:lvl1pPr algn="r" defTabSz="931863">
              <a:defRPr sz="1200">
                <a:solidFill>
                  <a:srgbClr val="0033CC"/>
                </a:solidFill>
                <a:latin typeface="Times New Roman" pitchFamily="18" charset="0"/>
              </a:defRPr>
            </a:lvl1pPr>
          </a:lstStyle>
          <a:p>
            <a:endParaRPr lang="es-ES"/>
          </a:p>
        </p:txBody>
      </p:sp>
      <p:sp>
        <p:nvSpPr>
          <p:cNvPr id="7270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61400"/>
            <a:ext cx="2971800" cy="455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65" tIns="46584" rIns="93165" bIns="46584" numCol="1" anchor="b" anchorCtr="0" compatLnSpc="1">
            <a:prstTxWarp prst="textNoShape">
              <a:avLst/>
            </a:prstTxWarp>
          </a:bodyPr>
          <a:lstStyle>
            <a:lvl1pPr defTabSz="931863">
              <a:defRPr sz="1200">
                <a:solidFill>
                  <a:srgbClr val="0033CC"/>
                </a:solidFill>
                <a:latin typeface="Times New Roman" pitchFamily="18" charset="0"/>
              </a:defRPr>
            </a:lvl1pPr>
          </a:lstStyle>
          <a:p>
            <a:endParaRPr lang="es-ES"/>
          </a:p>
        </p:txBody>
      </p:sp>
      <p:sp>
        <p:nvSpPr>
          <p:cNvPr id="7270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61400"/>
            <a:ext cx="2971800" cy="455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65" tIns="46584" rIns="93165" bIns="46584" numCol="1" anchor="b" anchorCtr="0" compatLnSpc="1">
            <a:prstTxWarp prst="textNoShape">
              <a:avLst/>
            </a:prstTxWarp>
          </a:bodyPr>
          <a:lstStyle>
            <a:lvl1pPr algn="r" defTabSz="931863">
              <a:defRPr sz="1200">
                <a:solidFill>
                  <a:srgbClr val="0033CC"/>
                </a:solidFill>
                <a:latin typeface="Times New Roman" pitchFamily="18" charset="0"/>
              </a:defRPr>
            </a:lvl1pPr>
          </a:lstStyle>
          <a:p>
            <a:fld id="{90FE1840-A49C-458C-B58D-6FDA839C6C1D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Conector recto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Rectángulo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12 Elipse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13 Elipse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56EE89F-E222-47A1-84D5-AA0F88F8E556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0D641946-9DEA-4442-A96A-70986265C5F3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14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Rectángulo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13" name="12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13 Rectángulo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" name="7 Conector recto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Elipse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Elipse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FDAC1147-5FE9-4C37-A198-9402C7C8F447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E4939-E513-4375-A91C-575EF1C0E54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8" name="7 Conector recto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Marcador de contenido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12" name="11 Marcador de contenido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Conector recto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19 Rectángulo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20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21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10 Rectángulo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12 Rectángulo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es-ES"/>
          </a:p>
        </p:txBody>
      </p:sp>
      <p:sp>
        <p:nvSpPr>
          <p:cNvPr id="15" name="14 Conector recto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23 Marcador de contenido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26" name="25 Marcador de contenido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25" name="24 Elipse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26 Elipse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1897F2A5-D56A-467B-9DFF-2EA1E068CA08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3" name="22 Título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6435FE72-5770-4F0E-BCC8-F82DE6665FF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5 Rectángulo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2B52F72-094A-4738-90C5-7CFCB55A087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18 Rectángulo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14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12 Rectángulo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8 Conector recto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19 Marcador de contenido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10" name="9 Elipse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Elipse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E0E0F26-4DF1-4E66-8557-23A13775E902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1" name="20 Rectángulo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es-E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20 Conector recto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19 Rectángulo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7 Rectángulo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11 Elipse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12 Elipse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EB7419C2-CCC4-48DE-9DF4-2BAA4C167F47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/>
              <a:t>Haga clic en el icono para agregar una imagen</a:t>
            </a:r>
            <a:endParaRPr kumimoji="0"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22" name="21 Rectángulo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5CE1E-8DCC-4B78-8D22-B9F7647C330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10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12 Conector recto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13 Elipse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Elipse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5885DAD4-E3A6-4E61-9E27-D11EA214240C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>
  <p:cSld name="Título y texto e imágenes prediseñad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92100"/>
            <a:ext cx="8229600" cy="13843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457200" y="1905000"/>
            <a:ext cx="4038600" cy="41148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imágenes prediseñadas"/>
          <p:cNvSpPr>
            <a:spLocks noGrp="1"/>
          </p:cNvSpPr>
          <p:nvPr>
            <p:ph type="clipArt" sz="half" idx="2"/>
          </p:nvPr>
        </p:nvSpPr>
        <p:spPr>
          <a:xfrm>
            <a:off x="4648200" y="1905000"/>
            <a:ext cx="4038600" cy="4114800"/>
          </a:xfrm>
        </p:spPr>
        <p:txBody>
          <a:bodyPr/>
          <a:lstStyle/>
          <a:p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9824A026-3422-4B8B-BE8F-D9A193B9F70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4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es-ES"/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9 Conector recto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Elipse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Elipse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1D00672-C870-41A9-A426-855DFC90E27B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  <a:p>
            <a:pPr lvl="1" eaLnBrk="1" latinLnBrk="0" hangingPunct="1"/>
            <a:r>
              <a:rPr kumimoji="0" lang="es-ES"/>
              <a:t>Segundo nivel</a:t>
            </a:r>
          </a:p>
          <a:p>
            <a:pPr lvl="2" eaLnBrk="1" latinLnBrk="0" hangingPunct="1"/>
            <a:r>
              <a:rPr kumimoji="0" lang="es-ES"/>
              <a:t>Tercer nivel</a:t>
            </a:r>
          </a:p>
          <a:p>
            <a:pPr lvl="3" eaLnBrk="1" latinLnBrk="0" hangingPunct="1"/>
            <a:r>
              <a:rPr kumimoji="0" lang="es-ES"/>
              <a:t>Cuarto nivel</a:t>
            </a:r>
          </a:p>
          <a:p>
            <a:pPr lvl="4" eaLnBrk="1" latinLnBrk="0" hangingPunct="1"/>
            <a:r>
              <a:rPr kumimoji="0" lang="es-ES"/>
              <a:t>Quinto nivel</a:t>
            </a:r>
            <a:endParaRPr kumimoji="0" lang="en-US"/>
          </a:p>
        </p:txBody>
      </p:sp>
      <p:sp>
        <p:nvSpPr>
          <p:cNvPr id="20" name="Rectangle 7"/>
          <p:cNvSpPr>
            <a:spLocks noChangeArrowheads="1"/>
          </p:cNvSpPr>
          <p:nvPr userDrawn="1"/>
        </p:nvSpPr>
        <p:spPr bwMode="auto">
          <a:xfrm>
            <a:off x="914400" y="76200"/>
            <a:ext cx="533400" cy="655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pic>
        <p:nvPicPr>
          <p:cNvPr id="21" name="Picture 8" descr="smalstripelogo"/>
          <p:cNvPicPr preferRelativeResize="0"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0"/>
            <a:ext cx="1295400" cy="6858000"/>
          </a:xfrm>
          <a:prstGeom prst="rect">
            <a:avLst/>
          </a:prstGeom>
          <a:noFill/>
        </p:spPr>
      </p:pic>
      <p:pic>
        <p:nvPicPr>
          <p:cNvPr id="24" name="Picture 9" descr="escudo"/>
          <p:cNvPicPr preferRelativeResize="0">
            <a:picLocks noChangeAspect="1" noChangeArrowheads="1"/>
          </p:cNvPicPr>
          <p:nvPr userDrawn="1"/>
        </p:nvPicPr>
        <p:blipFill>
          <a:blip r:embed="rId15" cstate="print"/>
          <a:srcRect/>
          <a:stretch>
            <a:fillRect/>
          </a:stretch>
        </p:blipFill>
        <p:spPr bwMode="auto">
          <a:xfrm flipH="1">
            <a:off x="8640763" y="0"/>
            <a:ext cx="503237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Text Box 10"/>
          <p:cNvSpPr txBox="1">
            <a:spLocks noChangeArrowheads="1"/>
          </p:cNvSpPr>
          <p:nvPr userDrawn="1"/>
        </p:nvSpPr>
        <p:spPr bwMode="auto">
          <a:xfrm rot="16200000">
            <a:off x="-1619249" y="4033837"/>
            <a:ext cx="528161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_tradnl" b="1">
                <a:solidFill>
                  <a:srgbClr val="0000B6"/>
                </a:solidFill>
              </a:rPr>
              <a:t>Dirección de Ingeniería de Sistemas Navales</a:t>
            </a:r>
            <a:endParaRPr lang="es-ES" b="1">
              <a:solidFill>
                <a:srgbClr val="0000B6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2" r:id="rId1"/>
    <p:sldLayoutId id="2147483733" r:id="rId2"/>
    <p:sldLayoutId id="2147483734" r:id="rId3"/>
    <p:sldLayoutId id="2147483735" r:id="rId4"/>
    <p:sldLayoutId id="2147483736" r:id="rId5"/>
    <p:sldLayoutId id="2147483737" r:id="rId6"/>
    <p:sldLayoutId id="2147483738" r:id="rId7"/>
    <p:sldLayoutId id="2147483739" r:id="rId8"/>
    <p:sldLayoutId id="2147483740" r:id="rId9"/>
    <p:sldLayoutId id="2147483741" r:id="rId10"/>
    <p:sldLayoutId id="2147483742" r:id="rId11"/>
    <p:sldLayoutId id="2147483743" r:id="rId12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30.xml"/><Relationship Id="rId2" Type="http://schemas.openxmlformats.org/officeDocument/2006/relationships/slide" Target="slide34.xml"/><Relationship Id="rId1" Type="http://schemas.openxmlformats.org/officeDocument/2006/relationships/slideLayout" Target="../slideLayouts/slideLayout2.xml"/><Relationship Id="rId4" Type="http://schemas.openxmlformats.org/officeDocument/2006/relationships/slide" Target="slide4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3.png"/><Relationship Id="rId5" Type="http://schemas.openxmlformats.org/officeDocument/2006/relationships/oleObject" Target="../embeddings/oleObject2.bin"/><Relationship Id="rId4" Type="http://schemas.openxmlformats.org/officeDocument/2006/relationships/image" Target="../media/image12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PjH0tpnisLo" TargetMode="External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tiff"/><Relationship Id="rId2" Type="http://schemas.openxmlformats.org/officeDocument/2006/relationships/image" Target="../media/image19.tif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tiff"/><Relationship Id="rId4" Type="http://schemas.openxmlformats.org/officeDocument/2006/relationships/image" Target="../media/image21.tiff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25.pn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s-ES_tradnl"/>
            </a:br>
            <a:r>
              <a:rPr lang="es-ES_tradnl"/>
              <a:t>“SISTEMAS DE ARMAS”</a:t>
            </a:r>
            <a:br>
              <a:rPr lang="es-ES_tradnl"/>
            </a:br>
            <a:r>
              <a:rPr lang="es-ES_tradnl"/>
              <a:t>U.T. N° 1</a:t>
            </a:r>
            <a:endParaRPr lang="es-ES" dirty="0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102" name="Text Box 6"/>
          <p:cNvSpPr txBox="1">
            <a:spLocks noChangeArrowheads="1"/>
          </p:cNvSpPr>
          <p:nvPr/>
        </p:nvSpPr>
        <p:spPr bwMode="auto">
          <a:xfrm>
            <a:off x="342900" y="2587625"/>
            <a:ext cx="8420100" cy="819150"/>
          </a:xfrm>
          <a:prstGeom prst="rect">
            <a:avLst/>
          </a:prstGeom>
          <a:solidFill>
            <a:srgbClr val="FFFF99"/>
          </a:solidFill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MX" sz="4400" b="1" dirty="0">
                <a:solidFill>
                  <a:srgbClr val="CC3300"/>
                </a:solidFill>
                <a:latin typeface="Times New Roman" pitchFamily="18" charset="0"/>
              </a:rPr>
              <a:t>“CABEZAS DE COMBATE”</a:t>
            </a:r>
            <a:endParaRPr lang="es-ES" sz="4400" b="1" dirty="0">
              <a:solidFill>
                <a:srgbClr val="CC3300"/>
              </a:solidFill>
              <a:latin typeface="Times New Roman" pitchFamily="18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588488" y="4419600"/>
            <a:ext cx="776193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chemeClr val="tx2"/>
                </a:solidFill>
                <a:latin typeface="Times New Roman" pitchFamily="18" charset="0"/>
              </a:rPr>
              <a:t>“</a:t>
            </a:r>
            <a:r>
              <a:rPr lang="en-US" b="1" u="sng" dirty="0">
                <a:solidFill>
                  <a:schemeClr val="tx2"/>
                </a:solidFill>
                <a:latin typeface="Times New Roman" pitchFamily="18" charset="0"/>
              </a:rPr>
              <a:t>PRINCIPIOS DE LOS SISTEMAS DE ARMAS NAVALES”  D. FRIEDEN.</a:t>
            </a:r>
          </a:p>
          <a:p>
            <a:pPr algn="ctr"/>
            <a:r>
              <a:rPr lang="es-CL" b="1" u="sng" dirty="0">
                <a:solidFill>
                  <a:schemeClr val="tx2"/>
                </a:solidFill>
                <a:latin typeface="Times New Roman" pitchFamily="18" charset="0"/>
              </a:rPr>
              <a:t>Capitulo</a:t>
            </a:r>
            <a:r>
              <a:rPr lang="en-US" b="1" u="sng" dirty="0">
                <a:solidFill>
                  <a:schemeClr val="tx2"/>
                </a:solidFill>
                <a:latin typeface="Times New Roman" pitchFamily="18" charset="0"/>
              </a:rPr>
              <a:t>: 13</a:t>
            </a:r>
          </a:p>
          <a:p>
            <a:endParaRPr lang="es-CL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0" y="361950"/>
            <a:ext cx="9029700" cy="2495550"/>
          </a:xfrm>
          <a:noFill/>
          <a:ln/>
        </p:spPr>
        <p:txBody>
          <a:bodyPr wrap="square">
            <a:normAutofit/>
          </a:bodyPr>
          <a:lstStyle/>
          <a:p>
            <a:pPr marL="895350" indent="-895350" algn="ctr">
              <a:lnSpc>
                <a:spcPct val="90000"/>
              </a:lnSpc>
              <a:buFontTx/>
              <a:buNone/>
            </a:pPr>
            <a:r>
              <a:rPr lang="es-ES_tradnl" sz="2800" b="1" u="sng" dirty="0">
                <a:solidFill>
                  <a:schemeClr val="tx2"/>
                </a:solidFill>
              </a:rPr>
              <a:t>DEFINICION DE  CABEZA  DE COMBATE:</a:t>
            </a:r>
            <a:endParaRPr lang="es-ES_tradnl" sz="2800" b="1" dirty="0">
              <a:solidFill>
                <a:schemeClr val="tx2"/>
              </a:solidFill>
            </a:endParaRPr>
          </a:p>
          <a:p>
            <a:pPr marL="895350" indent="-895350">
              <a:lnSpc>
                <a:spcPct val="90000"/>
              </a:lnSpc>
              <a:buFontTx/>
              <a:buNone/>
            </a:pPr>
            <a:r>
              <a:rPr lang="es-ES_tradnl" sz="2800" dirty="0">
                <a:solidFill>
                  <a:schemeClr val="tx2"/>
                </a:solidFill>
              </a:rPr>
              <a:t>	Componente  de un arma que porta el explosivo u otro artefacto y los elementos que permiten activarlo para </a:t>
            </a:r>
            <a:r>
              <a:rPr lang="es-ES_tradnl" sz="2800" b="1" dirty="0">
                <a:solidFill>
                  <a:srgbClr val="FF0000"/>
                </a:solidFill>
              </a:rPr>
              <a:t>causar el mayor daño </a:t>
            </a:r>
            <a:r>
              <a:rPr lang="es-ES_tradnl" sz="2800" dirty="0">
                <a:solidFill>
                  <a:schemeClr val="tx2"/>
                </a:solidFill>
              </a:rPr>
              <a:t>posible sobre el blanco que se intenta </a:t>
            </a:r>
            <a:r>
              <a:rPr lang="es-ES_tradnl" sz="2800" u="sng" dirty="0">
                <a:solidFill>
                  <a:schemeClr val="tx2"/>
                </a:solidFill>
              </a:rPr>
              <a:t>destruir, neutralizar o afectar</a:t>
            </a:r>
            <a:endParaRPr lang="es-ES_tradnl" sz="2000" b="1" u="sng" dirty="0">
              <a:solidFill>
                <a:schemeClr val="tx2"/>
              </a:solidFill>
            </a:endParaRPr>
          </a:p>
        </p:txBody>
      </p:sp>
      <p:grpSp>
        <p:nvGrpSpPr>
          <p:cNvPr id="11" name="10 Grupo"/>
          <p:cNvGrpSpPr/>
          <p:nvPr/>
        </p:nvGrpSpPr>
        <p:grpSpPr>
          <a:xfrm>
            <a:off x="495300" y="3105150"/>
            <a:ext cx="8648096" cy="3524250"/>
            <a:chOff x="495300" y="3105150"/>
            <a:chExt cx="8648096" cy="3524250"/>
          </a:xfrm>
        </p:grpSpPr>
        <p:sp>
          <p:nvSpPr>
            <p:cNvPr id="5" name="4 CuadroTexto"/>
            <p:cNvSpPr txBox="1"/>
            <p:nvPr/>
          </p:nvSpPr>
          <p:spPr>
            <a:xfrm>
              <a:off x="495300" y="3105150"/>
              <a:ext cx="8473217" cy="156966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MX" sz="2400" dirty="0"/>
                <a:t>La componen:</a:t>
              </a:r>
            </a:p>
            <a:p>
              <a:pPr marL="342900" indent="-342900">
                <a:buFont typeface="+mj-lt"/>
                <a:buAutoNum type="arabicPeriod"/>
              </a:pPr>
              <a:r>
                <a:rPr lang="es-MX" sz="2400" dirty="0"/>
                <a:t>Carga de Combate: Explosiva, Nuclear, Química u otro tipo</a:t>
              </a:r>
            </a:p>
            <a:p>
              <a:pPr marL="342900" indent="-342900">
                <a:buFont typeface="+mj-lt"/>
                <a:buAutoNum type="arabicPeriod"/>
              </a:pPr>
              <a:r>
                <a:rPr lang="es-MX" sz="2400" dirty="0"/>
                <a:t>Espoleta: Una o varias</a:t>
              </a:r>
            </a:p>
            <a:p>
              <a:pPr marL="342900" indent="-342900">
                <a:buFont typeface="+mj-lt"/>
                <a:buAutoNum type="arabicPeriod"/>
              </a:pPr>
              <a:r>
                <a:rPr lang="es-MX" sz="2400" dirty="0"/>
                <a:t>Contenedor o carcasa</a:t>
              </a:r>
              <a:endParaRPr lang="es-CL" sz="2400" dirty="0"/>
            </a:p>
          </p:txBody>
        </p:sp>
        <p:pic>
          <p:nvPicPr>
            <p:cNvPr id="6" name="Picture 4" descr="Scan0004"/>
            <p:cNvPicPr>
              <a:picLocks noChangeAspect="1" noChangeArrowheads="1"/>
            </p:cNvPicPr>
            <p:nvPr/>
          </p:nvPicPr>
          <p:blipFill>
            <a:blip r:embed="rId2" cstate="print"/>
            <a:srcRect l="14794" t="29881" r="16542" b="19493"/>
            <a:stretch>
              <a:fillRect/>
            </a:stretch>
          </p:blipFill>
          <p:spPr bwMode="auto">
            <a:xfrm>
              <a:off x="4533900" y="4560224"/>
              <a:ext cx="3924300" cy="2069176"/>
            </a:xfrm>
            <a:prstGeom prst="rect">
              <a:avLst/>
            </a:prstGeom>
            <a:noFill/>
          </p:spPr>
        </p:pic>
        <p:sp>
          <p:nvSpPr>
            <p:cNvPr id="7" name="6 CuadroTexto"/>
            <p:cNvSpPr txBox="1"/>
            <p:nvPr/>
          </p:nvSpPr>
          <p:spPr>
            <a:xfrm>
              <a:off x="3105150" y="4800600"/>
              <a:ext cx="2044599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lang="es-MX" dirty="0"/>
                <a:t>Carga de combate</a:t>
              </a:r>
              <a:endParaRPr lang="es-CL" dirty="0"/>
            </a:p>
          </p:txBody>
        </p:sp>
        <p:sp>
          <p:nvSpPr>
            <p:cNvPr id="9" name="8 CuadroTexto"/>
            <p:cNvSpPr txBox="1"/>
            <p:nvPr/>
          </p:nvSpPr>
          <p:spPr>
            <a:xfrm>
              <a:off x="4781550" y="4210050"/>
              <a:ext cx="2065887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lang="es-MX" dirty="0"/>
                <a:t>Carcasa de Titanio</a:t>
              </a:r>
              <a:endParaRPr lang="es-CL" dirty="0"/>
            </a:p>
          </p:txBody>
        </p:sp>
        <p:sp>
          <p:nvSpPr>
            <p:cNvPr id="10" name="9 CuadroTexto"/>
            <p:cNvSpPr txBox="1"/>
            <p:nvPr/>
          </p:nvSpPr>
          <p:spPr>
            <a:xfrm>
              <a:off x="6743700" y="6248400"/>
              <a:ext cx="2399696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lang="es-MX" dirty="0"/>
                <a:t>Espoleta programable</a:t>
              </a:r>
              <a:endParaRPr lang="es-CL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301752" y="114300"/>
            <a:ext cx="8503920" cy="2495550"/>
          </a:xfrm>
          <a:ln w="28575">
            <a:solidFill>
              <a:srgbClr val="FF3300"/>
            </a:solidFill>
          </a:ln>
        </p:spPr>
        <p:txBody>
          <a:bodyPr/>
          <a:lstStyle/>
          <a:p>
            <a:pPr algn="ctr">
              <a:buNone/>
            </a:pPr>
            <a:r>
              <a:rPr lang="es-MX" b="1" u="sng" dirty="0"/>
              <a:t>Concepto:</a:t>
            </a:r>
          </a:p>
          <a:p>
            <a:pPr algn="just">
              <a:buNone/>
            </a:pPr>
            <a:r>
              <a:rPr lang="es-MX" sz="2400" dirty="0"/>
              <a:t>	Las cabezas de combate se deben diseñar en estrecha relación con las características físicas del blanco que se desea destruir o afectar, considerando las capacidades de éste para eludir su destrucción. Esto obliga a una permanente evolución en su diseño.</a:t>
            </a:r>
            <a:endParaRPr lang="es-CL" sz="2400" dirty="0"/>
          </a:p>
        </p:txBody>
      </p:sp>
      <p:grpSp>
        <p:nvGrpSpPr>
          <p:cNvPr id="8" name="7 Grupo"/>
          <p:cNvGrpSpPr/>
          <p:nvPr/>
        </p:nvGrpSpPr>
        <p:grpSpPr>
          <a:xfrm>
            <a:off x="400050" y="2743200"/>
            <a:ext cx="8401050" cy="3970318"/>
            <a:chOff x="400050" y="2743200"/>
            <a:chExt cx="8401050" cy="3970318"/>
          </a:xfrm>
        </p:grpSpPr>
        <p:sp>
          <p:nvSpPr>
            <p:cNvPr id="4" name="3 CuadroTexto"/>
            <p:cNvSpPr txBox="1"/>
            <p:nvPr/>
          </p:nvSpPr>
          <p:spPr>
            <a:xfrm>
              <a:off x="400050" y="2743200"/>
              <a:ext cx="8097281" cy="3970318"/>
            </a:xfrm>
            <a:prstGeom prst="rect">
              <a:avLst/>
            </a:prstGeom>
            <a:noFill/>
            <a:ln w="28575">
              <a:solidFill>
                <a:srgbClr val="000000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es-MX" dirty="0"/>
                <a:t>Se estudiarán según el siguiente orden:</a:t>
              </a:r>
            </a:p>
            <a:p>
              <a:endParaRPr lang="es-MX" dirty="0"/>
            </a:p>
            <a:p>
              <a:pPr marL="342900" indent="-342900">
                <a:buFont typeface="+mj-lt"/>
                <a:buAutoNum type="alphaUcPeriod"/>
              </a:pPr>
              <a:r>
                <a:rPr lang="es-MX" dirty="0"/>
                <a:t>Anti Superficie: (Buques, tropas, instalaciones terrestres)</a:t>
              </a:r>
            </a:p>
            <a:p>
              <a:pPr marL="342900" indent="-342900"/>
              <a:r>
                <a:rPr lang="es-MX" dirty="0"/>
                <a:t>			  </a:t>
              </a:r>
              <a:r>
                <a:rPr lang="es-MX" dirty="0">
                  <a:solidFill>
                    <a:srgbClr val="0033CC"/>
                  </a:solidFill>
                </a:rPr>
                <a:t>Efecto de soplo - Fragmentación</a:t>
              </a:r>
            </a:p>
            <a:p>
              <a:pPr marL="2171700" lvl="4" indent="-342900"/>
              <a:r>
                <a:rPr lang="es-MX" dirty="0">
                  <a:solidFill>
                    <a:srgbClr val="0033CC"/>
                  </a:solidFill>
                </a:rPr>
                <a:t>  Efecto penetrante: Energía cinética – </a:t>
              </a:r>
              <a:r>
                <a:rPr lang="es-MX" dirty="0" err="1">
                  <a:solidFill>
                    <a:srgbClr val="0033CC"/>
                  </a:solidFill>
                </a:rPr>
                <a:t>Subcalibre</a:t>
              </a:r>
              <a:r>
                <a:rPr lang="es-MX" dirty="0">
                  <a:solidFill>
                    <a:srgbClr val="0033CC"/>
                  </a:solidFill>
                </a:rPr>
                <a:t> – </a:t>
              </a:r>
              <a:r>
                <a:rPr lang="es-MX" dirty="0" err="1">
                  <a:solidFill>
                    <a:srgbClr val="0033CC"/>
                  </a:solidFill>
                </a:rPr>
                <a:t>Munroe</a:t>
              </a:r>
              <a:endParaRPr lang="es-MX" dirty="0">
                <a:solidFill>
                  <a:srgbClr val="0033CC"/>
                </a:solidFill>
              </a:endParaRPr>
            </a:p>
            <a:p>
              <a:pPr marL="2171700" lvl="4" indent="-342900"/>
              <a:r>
                <a:rPr lang="es-MX" dirty="0">
                  <a:solidFill>
                    <a:srgbClr val="0033CC"/>
                  </a:solidFill>
                </a:rPr>
                <a:t>  Efecto MACH</a:t>
              </a:r>
              <a:r>
                <a:rPr lang="es-CL" dirty="0">
                  <a:solidFill>
                    <a:srgbClr val="0033CC"/>
                  </a:solidFill>
                </a:rPr>
                <a:t>.</a:t>
              </a:r>
            </a:p>
            <a:p>
              <a:pPr marL="2171700" lvl="4" indent="-342900"/>
              <a:endParaRPr lang="es-MX" dirty="0"/>
            </a:p>
            <a:p>
              <a:pPr marL="342900" indent="-342900"/>
              <a:r>
                <a:rPr lang="es-MX" dirty="0"/>
                <a:t>B.	Anti Submarino: (cascos de buques y submarinos)</a:t>
              </a:r>
            </a:p>
            <a:p>
              <a:pPr marL="2171700" lvl="4" indent="-342900"/>
              <a:r>
                <a:rPr lang="es-MX" dirty="0"/>
                <a:t>  </a:t>
              </a:r>
              <a:r>
                <a:rPr lang="es-MX" dirty="0">
                  <a:solidFill>
                    <a:srgbClr val="0033CC"/>
                  </a:solidFill>
                </a:rPr>
                <a:t>Efecto Soplo Subacuático</a:t>
              </a:r>
            </a:p>
            <a:p>
              <a:pPr marL="2171700" lvl="4" indent="-342900"/>
              <a:endParaRPr lang="es-MX" dirty="0"/>
            </a:p>
            <a:p>
              <a:pPr marL="342900" indent="-342900"/>
              <a:r>
                <a:rPr lang="es-MX" dirty="0"/>
                <a:t>C.	Antiaéreo: (Aviones y misiles)</a:t>
              </a:r>
            </a:p>
            <a:p>
              <a:pPr marL="342900" indent="-342900"/>
              <a:r>
                <a:rPr lang="es-MX" dirty="0"/>
                <a:t>			  </a:t>
              </a:r>
              <a:r>
                <a:rPr lang="es-MX" dirty="0">
                  <a:solidFill>
                    <a:srgbClr val="0033CC"/>
                  </a:solidFill>
                </a:rPr>
                <a:t>Fragmentación - varilla continua.</a:t>
              </a:r>
            </a:p>
            <a:p>
              <a:pPr marL="342900" indent="-342900"/>
              <a:endParaRPr lang="es-MX" dirty="0"/>
            </a:p>
            <a:p>
              <a:pPr marL="342900" indent="-342900"/>
              <a:r>
                <a:rPr lang="es-MX" dirty="0"/>
                <a:t>D.	Especiales:	  </a:t>
              </a:r>
              <a:r>
                <a:rPr lang="es-MX" dirty="0">
                  <a:solidFill>
                    <a:srgbClr val="0033CC"/>
                  </a:solidFill>
                </a:rPr>
                <a:t>Incendiarias, iluminantes, pulso electromagnético, otras.</a:t>
              </a:r>
              <a:endParaRPr lang="es-CL" dirty="0">
                <a:solidFill>
                  <a:srgbClr val="0033CC"/>
                </a:solidFill>
              </a:endParaRPr>
            </a:p>
          </p:txBody>
        </p:sp>
        <p:sp>
          <p:nvSpPr>
            <p:cNvPr id="5" name="4 Botón de acción: Hacia delante o Siguiente">
              <a:hlinkClick r:id="rId2" action="ppaction://hlinksldjump" highlightClick="1"/>
            </p:cNvPr>
            <p:cNvSpPr/>
            <p:nvPr/>
          </p:nvSpPr>
          <p:spPr>
            <a:xfrm>
              <a:off x="7429500" y="5772150"/>
              <a:ext cx="457200" cy="361950"/>
            </a:xfrm>
            <a:prstGeom prst="actionButtonForwardNex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6" name="5 Botón de acción: Hacia delante o Siguiente">
              <a:hlinkClick r:id="rId3" action="ppaction://hlinksldjump" highlightClick="1"/>
            </p:cNvPr>
            <p:cNvSpPr/>
            <p:nvPr/>
          </p:nvSpPr>
          <p:spPr>
            <a:xfrm>
              <a:off x="7391400" y="4819650"/>
              <a:ext cx="438150" cy="361950"/>
            </a:xfrm>
            <a:prstGeom prst="actionButtonForwardNex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7" name="6 Botón de acción: Hacia delante o Siguiente">
              <a:hlinkClick r:id="rId4" action="ppaction://hlinksldjump" highlightClick="1"/>
            </p:cNvPr>
            <p:cNvSpPr/>
            <p:nvPr/>
          </p:nvSpPr>
          <p:spPr>
            <a:xfrm>
              <a:off x="8286750" y="6229350"/>
              <a:ext cx="514350" cy="400050"/>
            </a:xfrm>
            <a:prstGeom prst="actionButtonForwardNex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058" name="Rectangle 2"/>
          <p:cNvSpPr>
            <a:spLocks noGrp="1" noChangeArrowheads="1"/>
          </p:cNvSpPr>
          <p:nvPr>
            <p:ph type="title"/>
          </p:nvPr>
        </p:nvSpPr>
        <p:spPr>
          <a:xfrm>
            <a:off x="266700" y="171450"/>
            <a:ext cx="8629650" cy="552450"/>
          </a:xfrm>
          <a:noFill/>
          <a:ln/>
        </p:spPr>
        <p:txBody>
          <a:bodyPr>
            <a:normAutofit/>
          </a:bodyPr>
          <a:lstStyle/>
          <a:p>
            <a:pPr algn="ctr"/>
            <a:r>
              <a:rPr lang="en-US" sz="2400" b="1" u="sng" dirty="0"/>
              <a:t>DAÑO CAUSADO POR UNA CABEZA DE COMBATE</a:t>
            </a:r>
            <a:endParaRPr lang="es-ES_tradnl" sz="2400" b="1" u="sng" dirty="0"/>
          </a:p>
        </p:txBody>
      </p:sp>
      <p:sp>
        <p:nvSpPr>
          <p:cNvPr id="301060" name="Rectangle 4"/>
          <p:cNvSpPr>
            <a:spLocks noChangeArrowheads="1"/>
          </p:cNvSpPr>
          <p:nvPr/>
        </p:nvSpPr>
        <p:spPr bwMode="auto">
          <a:xfrm>
            <a:off x="114300" y="2838450"/>
            <a:ext cx="8915400" cy="377190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301063" name="AutoShape 7"/>
          <p:cNvSpPr>
            <a:spLocks noChangeArrowheads="1"/>
          </p:cNvSpPr>
          <p:nvPr/>
        </p:nvSpPr>
        <p:spPr bwMode="auto">
          <a:xfrm>
            <a:off x="4476750" y="2724150"/>
            <a:ext cx="762000" cy="723900"/>
          </a:xfrm>
          <a:custGeom>
            <a:avLst/>
            <a:gdLst>
              <a:gd name="G0" fmla="+- 5400 0 0"/>
              <a:gd name="G1" fmla="+- 21600 0 5400"/>
              <a:gd name="G2" fmla="+- 21600 0 5400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solidFill>
            <a:srgbClr val="FF3300"/>
          </a:solidFill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301064" name="AutoShape 8"/>
          <p:cNvSpPr>
            <a:spLocks noChangeArrowheads="1"/>
          </p:cNvSpPr>
          <p:nvPr/>
        </p:nvSpPr>
        <p:spPr bwMode="auto">
          <a:xfrm>
            <a:off x="3905250" y="2190750"/>
            <a:ext cx="1924050" cy="1790700"/>
          </a:xfrm>
          <a:custGeom>
            <a:avLst/>
            <a:gdLst>
              <a:gd name="G0" fmla="+- 5400 0 0"/>
              <a:gd name="G1" fmla="+- 21600 0 5400"/>
              <a:gd name="G2" fmla="+- 21600 0 5400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gradFill rotWithShape="1">
            <a:gsLst>
              <a:gs pos="0">
                <a:srgbClr val="FF6600">
                  <a:alpha val="67000"/>
                </a:srgbClr>
              </a:gs>
              <a:gs pos="100000">
                <a:srgbClr val="FF6600">
                  <a:gamma/>
                  <a:shade val="46275"/>
                  <a:invGamma/>
                  <a:alpha val="52000"/>
                </a:srgbClr>
              </a:gs>
            </a:gsLst>
            <a:lin ang="5400000" scaled="1"/>
          </a:gradFill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301065" name="AutoShape 9"/>
          <p:cNvSpPr>
            <a:spLocks noChangeArrowheads="1"/>
          </p:cNvSpPr>
          <p:nvPr/>
        </p:nvSpPr>
        <p:spPr bwMode="auto">
          <a:xfrm>
            <a:off x="2647950" y="952500"/>
            <a:ext cx="4438650" cy="4286250"/>
          </a:xfrm>
          <a:custGeom>
            <a:avLst/>
            <a:gdLst>
              <a:gd name="G0" fmla="+- 5400 0 0"/>
              <a:gd name="G1" fmla="+- 21600 0 5400"/>
              <a:gd name="G2" fmla="+- 21600 0 5400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gradFill rotWithShape="1">
            <a:gsLst>
              <a:gs pos="0">
                <a:srgbClr val="FF7C80">
                  <a:alpha val="57001"/>
                </a:srgbClr>
              </a:gs>
              <a:gs pos="100000">
                <a:srgbClr val="FF7C80">
                  <a:gamma/>
                  <a:shade val="46275"/>
                  <a:invGamma/>
                  <a:alpha val="10001"/>
                </a:srgbClr>
              </a:gs>
            </a:gsLst>
            <a:lin ang="5400000" scaled="1"/>
          </a:gradFill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301069" name="Group 13"/>
          <p:cNvGrpSpPr>
            <a:grpSpLocks/>
          </p:cNvGrpSpPr>
          <p:nvPr/>
        </p:nvGrpSpPr>
        <p:grpSpPr bwMode="auto">
          <a:xfrm>
            <a:off x="4743450" y="1809750"/>
            <a:ext cx="2457450" cy="1390650"/>
            <a:chOff x="2988" y="1140"/>
            <a:chExt cx="1548" cy="876"/>
          </a:xfrm>
        </p:grpSpPr>
        <p:sp>
          <p:nvSpPr>
            <p:cNvPr id="301066" name="AutoShape 10"/>
            <p:cNvSpPr>
              <a:spLocks noChangeArrowheads="1"/>
            </p:cNvSpPr>
            <p:nvPr/>
          </p:nvSpPr>
          <p:spPr bwMode="auto">
            <a:xfrm>
              <a:off x="2988" y="1860"/>
              <a:ext cx="144" cy="156"/>
            </a:xfrm>
            <a:prstGeom prst="flowChartOr">
              <a:avLst/>
            </a:prstGeom>
            <a:solidFill>
              <a:schemeClr val="tx2"/>
            </a:solidFill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01068" name="AutoShape 12"/>
            <p:cNvSpPr>
              <a:spLocks/>
            </p:cNvSpPr>
            <p:nvPr/>
          </p:nvSpPr>
          <p:spPr bwMode="auto">
            <a:xfrm>
              <a:off x="3624" y="1140"/>
              <a:ext cx="912" cy="444"/>
            </a:xfrm>
            <a:prstGeom prst="borderCallout1">
              <a:avLst>
                <a:gd name="adj1" fmla="val 16218"/>
                <a:gd name="adj2" fmla="val -5264"/>
                <a:gd name="adj3" fmla="val 178380"/>
                <a:gd name="adj4" fmla="val -60528"/>
              </a:avLst>
            </a:prstGeom>
            <a:solidFill>
              <a:srgbClr val="FFFF99"/>
            </a:solidFill>
            <a:ln w="41275">
              <a:solidFill>
                <a:srgbClr val="333333"/>
              </a:solidFill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pPr algn="ctr"/>
              <a:r>
                <a:rPr lang="es-ES_tradnl" dirty="0"/>
                <a:t>Punto de detonación</a:t>
              </a:r>
              <a:endParaRPr lang="es-ES" dirty="0"/>
            </a:p>
          </p:txBody>
        </p:sp>
      </p:grpSp>
      <p:grpSp>
        <p:nvGrpSpPr>
          <p:cNvPr id="301073" name="Group 17"/>
          <p:cNvGrpSpPr>
            <a:grpSpLocks/>
          </p:cNvGrpSpPr>
          <p:nvPr/>
        </p:nvGrpSpPr>
        <p:grpSpPr bwMode="auto">
          <a:xfrm>
            <a:off x="4876800" y="3067051"/>
            <a:ext cx="4267200" cy="1957388"/>
            <a:chOff x="3072" y="1932"/>
            <a:chExt cx="2688" cy="1233"/>
          </a:xfrm>
        </p:grpSpPr>
        <p:sp>
          <p:nvSpPr>
            <p:cNvPr id="301070" name="Line 14"/>
            <p:cNvSpPr>
              <a:spLocks noChangeShapeType="1"/>
            </p:cNvSpPr>
            <p:nvPr/>
          </p:nvSpPr>
          <p:spPr bwMode="auto">
            <a:xfrm>
              <a:off x="3072" y="1932"/>
              <a:ext cx="1320" cy="492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 anchor="ctr"/>
            <a:lstStyle/>
            <a:p>
              <a:endParaRPr lang="es-CL"/>
            </a:p>
          </p:txBody>
        </p:sp>
        <p:sp>
          <p:nvSpPr>
            <p:cNvPr id="301072" name="Text Box 16"/>
            <p:cNvSpPr txBox="1">
              <a:spLocks noChangeArrowheads="1"/>
            </p:cNvSpPr>
            <p:nvPr/>
          </p:nvSpPr>
          <p:spPr bwMode="auto">
            <a:xfrm>
              <a:off x="4260" y="2496"/>
              <a:ext cx="1500" cy="669"/>
            </a:xfrm>
            <a:prstGeom prst="rect">
              <a:avLst/>
            </a:prstGeom>
            <a:noFill/>
            <a:ln w="38100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s-ES_tradnl" dirty="0"/>
                <a:t>Radio del volumen de daños c. de combate</a:t>
              </a:r>
            </a:p>
            <a:p>
              <a:pPr>
                <a:spcBef>
                  <a:spcPct val="50000"/>
                </a:spcBef>
              </a:pPr>
              <a:r>
                <a:rPr lang="es-ES_tradnl" dirty="0"/>
                <a:t>   </a:t>
              </a:r>
              <a:r>
                <a:rPr lang="es-ES_tradnl" b="1" dirty="0"/>
                <a:t>RADIO LETAL</a:t>
              </a:r>
              <a:endParaRPr lang="es-ES" b="1" dirty="0"/>
            </a:p>
          </p:txBody>
        </p:sp>
      </p:grpSp>
      <p:sp>
        <p:nvSpPr>
          <p:cNvPr id="301074" name="Text Box 18"/>
          <p:cNvSpPr txBox="1">
            <a:spLocks noChangeArrowheads="1"/>
          </p:cNvSpPr>
          <p:nvPr/>
        </p:nvSpPr>
        <p:spPr bwMode="auto">
          <a:xfrm>
            <a:off x="57150" y="3924300"/>
            <a:ext cx="2724150" cy="954088"/>
          </a:xfrm>
          <a:prstGeom prst="rect">
            <a:avLst/>
          </a:prstGeom>
          <a:solidFill>
            <a:srgbClr val="336600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Volumen de daños</a:t>
            </a:r>
            <a:r>
              <a:rPr lang="es-ES_tradnl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: asociado al volumen de la esfera en expansión</a:t>
            </a:r>
            <a:endParaRPr lang="es-ES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01076" name="Text Box 20"/>
          <p:cNvSpPr txBox="1">
            <a:spLocks noChangeArrowheads="1"/>
          </p:cNvSpPr>
          <p:nvPr/>
        </p:nvSpPr>
        <p:spPr bwMode="auto">
          <a:xfrm>
            <a:off x="114300" y="5143500"/>
            <a:ext cx="8896350" cy="646331"/>
          </a:xfrm>
          <a:prstGeom prst="rect">
            <a:avLst/>
          </a:prstGeom>
          <a:solidFill>
            <a:srgbClr val="FF3300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b="1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Atenuación</a:t>
            </a:r>
            <a:r>
              <a:rPr lang="es-ES_tradnl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: </a:t>
            </a:r>
            <a:r>
              <a:rPr lang="es-ES_tradnl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Reducción del poder destructivo al disminuir la energía por unidad de área, al expandirse la esfera. Disminuye hasta cero al alejarse del </a:t>
            </a:r>
            <a:r>
              <a:rPr lang="es-ES_tradnl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pto</a:t>
            </a:r>
            <a:r>
              <a:rPr lang="es-ES_tradnl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. de detonación</a:t>
            </a:r>
            <a:endParaRPr lang="es-ES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01078" name="Text Box 22"/>
          <p:cNvSpPr txBox="1">
            <a:spLocks noChangeArrowheads="1"/>
          </p:cNvSpPr>
          <p:nvPr/>
        </p:nvSpPr>
        <p:spPr bwMode="auto">
          <a:xfrm>
            <a:off x="228600" y="5905500"/>
            <a:ext cx="8667750" cy="646331"/>
          </a:xfrm>
          <a:prstGeom prst="rect">
            <a:avLst/>
          </a:prstGeom>
          <a:solidFill>
            <a:schemeClr val="tx2"/>
          </a:solidFill>
          <a:ln w="38100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b="1" dirty="0">
                <a:solidFill>
                  <a:schemeClr val="bg1"/>
                </a:solidFill>
              </a:rPr>
              <a:t>Propagación</a:t>
            </a:r>
            <a:r>
              <a:rPr lang="es-ES_tradnl" dirty="0">
                <a:solidFill>
                  <a:schemeClr val="bg1"/>
                </a:solidFill>
              </a:rPr>
              <a:t>: </a:t>
            </a:r>
            <a:r>
              <a:rPr lang="es-ES_tradnl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La forma en que los productos de la detonación, viajan en el medio en que se detonó. </a:t>
            </a:r>
            <a:endParaRPr lang="es-ES" b="1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500"/>
                                        <p:tgtEl>
                                          <p:spTgt spid="3010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1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1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010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10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010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1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301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3" dur="500"/>
                                        <p:tgtEl>
                                          <p:spTgt spid="3010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1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1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3010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3" dur="500"/>
                                        <p:tgtEl>
                                          <p:spTgt spid="3010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1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1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3010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1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4" dur="500"/>
                                        <p:tgtEl>
                                          <p:spTgt spid="3010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1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301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1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01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01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01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1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1" dur="500"/>
                                        <p:tgtEl>
                                          <p:spTgt spid="301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1063" grpId="0" animBg="1"/>
      <p:bldP spid="301063" grpId="1" animBg="1"/>
      <p:bldP spid="301064" grpId="0" animBg="1"/>
      <p:bldP spid="301064" grpId="1" animBg="1"/>
      <p:bldP spid="301065" grpId="0" animBg="1"/>
      <p:bldP spid="301074" grpId="0" animBg="1"/>
      <p:bldP spid="301076" grpId="0" animBg="1"/>
      <p:bldP spid="30107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3173" name="Picture 5" descr="Explorar00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63" y="1900238"/>
            <a:ext cx="4481512" cy="4486275"/>
          </a:xfrm>
          <a:prstGeom prst="rect">
            <a:avLst/>
          </a:prstGeom>
          <a:noFill/>
        </p:spPr>
      </p:pic>
      <p:sp>
        <p:nvSpPr>
          <p:cNvPr id="263174" name="Text Box 6"/>
          <p:cNvSpPr txBox="1">
            <a:spLocks noChangeArrowheads="1"/>
          </p:cNvSpPr>
          <p:nvPr/>
        </p:nvSpPr>
        <p:spPr bwMode="auto">
          <a:xfrm>
            <a:off x="228600" y="0"/>
            <a:ext cx="8915400" cy="173990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600" b="1" u="sng" dirty="0">
                <a:solidFill>
                  <a:srgbClr val="0033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PROPAGACION ISOTROPICA Y NO ISOTROPICA DE UNA CABEZA DE COMBATE</a:t>
            </a:r>
            <a:endParaRPr lang="es-ES" sz="3600" b="1" u="sng" dirty="0">
              <a:solidFill>
                <a:srgbClr val="0033CC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263176" name="Text Box 8"/>
          <p:cNvSpPr txBox="1">
            <a:spLocks noChangeArrowheads="1"/>
          </p:cNvSpPr>
          <p:nvPr/>
        </p:nvSpPr>
        <p:spPr bwMode="auto">
          <a:xfrm>
            <a:off x="2952750" y="5010150"/>
            <a:ext cx="6057900" cy="1200329"/>
          </a:xfrm>
          <a:prstGeom prst="rect">
            <a:avLst/>
          </a:prstGeom>
          <a:solidFill>
            <a:schemeClr val="bg2"/>
          </a:solidFill>
          <a:ln w="38100">
            <a:solidFill>
              <a:srgbClr val="FF6600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b="1" dirty="0"/>
              <a:t>ISOTRÓPICA: Ondas de choque y esquirlas se expanden en forma de esfera en torno al punto de detonación. Solo es posible en el vacío y para una        carga de combate inmóvil</a:t>
            </a:r>
            <a:endParaRPr lang="es-ES" b="1" dirty="0"/>
          </a:p>
        </p:txBody>
      </p:sp>
      <p:sp>
        <p:nvSpPr>
          <p:cNvPr id="263178" name="Text Box 10"/>
          <p:cNvSpPr txBox="1">
            <a:spLocks noChangeArrowheads="1"/>
          </p:cNvSpPr>
          <p:nvPr/>
        </p:nvSpPr>
        <p:spPr bwMode="auto">
          <a:xfrm>
            <a:off x="4019550" y="2133600"/>
            <a:ext cx="4781550" cy="1754326"/>
          </a:xfrm>
          <a:prstGeom prst="rect">
            <a:avLst/>
          </a:prstGeom>
          <a:solidFill>
            <a:schemeClr val="bg2"/>
          </a:solidFill>
          <a:ln w="38100">
            <a:solidFill>
              <a:srgbClr val="FF66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b="1" u="sng" dirty="0"/>
              <a:t>NO ISOTRÓPICA</a:t>
            </a:r>
            <a:r>
              <a:rPr lang="es-ES_tradnl" b="1" dirty="0"/>
              <a:t>: Esquirlas y gases se expanden siguiendo la trayectoria que llevaba el proyectil, aprovechando la energía cinética de éste. Es la propagación normal de las esquirlas de un proyectil.</a:t>
            </a:r>
            <a:endParaRPr lang="es-ES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63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263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3176" grpId="0" animBg="1"/>
      <p:bldP spid="26317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157" name="Rectangle 1029"/>
          <p:cNvSpPr>
            <a:spLocks noGrp="1" noChangeArrowheads="1"/>
          </p:cNvSpPr>
          <p:nvPr>
            <p:ph type="title"/>
          </p:nvPr>
        </p:nvSpPr>
        <p:spPr>
          <a:xfrm>
            <a:off x="533400" y="1447800"/>
            <a:ext cx="8229600" cy="1295400"/>
          </a:xfrm>
          <a:solidFill>
            <a:schemeClr val="tx2">
              <a:lumMod val="20000"/>
              <a:lumOff val="80000"/>
            </a:schemeClr>
          </a:solidFill>
          <a:ln>
            <a:solidFill>
              <a:schemeClr val="tx2"/>
            </a:solidFill>
          </a:ln>
        </p:spPr>
        <p:txBody>
          <a:bodyPr>
            <a:normAutofit/>
          </a:bodyPr>
          <a:lstStyle/>
          <a:p>
            <a:r>
              <a:rPr lang="es-ES_tradnl" sz="2400" b="1" dirty="0">
                <a:solidFill>
                  <a:schemeClr val="tx1"/>
                </a:solidFill>
              </a:rPr>
              <a:t>AQUELLA DISEÑADA PARA DAÑAR AL BLANCO MEDIANTE </a:t>
            </a:r>
            <a:r>
              <a:rPr lang="es-ES_tradnl" sz="2400" b="1" dirty="0">
                <a:solidFill>
                  <a:srgbClr val="FF0000"/>
                </a:solidFill>
              </a:rPr>
              <a:t>LA ONDA DE CHOQUE  </a:t>
            </a:r>
            <a:r>
              <a:rPr lang="es-ES_tradnl" sz="2400" b="1" dirty="0">
                <a:solidFill>
                  <a:schemeClr val="tx1"/>
                </a:solidFill>
              </a:rPr>
              <a:t>DE LA DETONACION DE LA CARGA DE COMBATE </a:t>
            </a:r>
          </a:p>
        </p:txBody>
      </p:sp>
      <p:sp>
        <p:nvSpPr>
          <p:cNvPr id="177159" name="Text Box 1031"/>
          <p:cNvSpPr txBox="1">
            <a:spLocks noChangeArrowheads="1"/>
          </p:cNvSpPr>
          <p:nvPr/>
        </p:nvSpPr>
        <p:spPr bwMode="auto">
          <a:xfrm>
            <a:off x="285750" y="2990850"/>
            <a:ext cx="8667750" cy="138499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66700" indent="-266700">
              <a:spcBef>
                <a:spcPct val="50000"/>
              </a:spcBef>
              <a:buFontTx/>
              <a:buChar char="-"/>
            </a:pPr>
            <a:r>
              <a:rPr lang="es-MX" sz="2800" b="1" dirty="0">
                <a:solidFill>
                  <a:schemeClr val="tx2"/>
                </a:solidFill>
                <a:latin typeface="Times New Roman" pitchFamily="18" charset="0"/>
              </a:rPr>
              <a:t>ESTA CABEZA DE COMBATE EMPLEA EXPLOSIVOS DE GRAN POTENCIA,  COMO LOS </a:t>
            </a:r>
            <a:r>
              <a:rPr lang="es-MX" sz="2800" b="1" dirty="0">
                <a:solidFill>
                  <a:srgbClr val="FF0000"/>
                </a:solidFill>
                <a:latin typeface="Times New Roman" pitchFamily="18" charset="0"/>
              </a:rPr>
              <a:t>TERMOBÁRICOS</a:t>
            </a:r>
            <a:r>
              <a:rPr lang="es-MX" sz="2800" b="1" dirty="0">
                <a:solidFill>
                  <a:schemeClr val="tx2"/>
                </a:solidFill>
                <a:latin typeface="Times New Roman" pitchFamily="18" charset="0"/>
              </a:rPr>
              <a:t> Y  LOS </a:t>
            </a:r>
            <a:r>
              <a:rPr lang="es-MX" sz="2800" b="1" dirty="0">
                <a:solidFill>
                  <a:srgbClr val="FF0000"/>
                </a:solidFill>
                <a:latin typeface="Times New Roman" pitchFamily="18" charset="0"/>
              </a:rPr>
              <a:t>NUCLEARES</a:t>
            </a:r>
          </a:p>
        </p:txBody>
      </p:sp>
      <p:sp>
        <p:nvSpPr>
          <p:cNvPr id="177160" name="Text Box 1032"/>
          <p:cNvSpPr txBox="1">
            <a:spLocks noChangeArrowheads="1"/>
          </p:cNvSpPr>
          <p:nvPr/>
        </p:nvSpPr>
        <p:spPr bwMode="auto">
          <a:xfrm>
            <a:off x="323850" y="76200"/>
            <a:ext cx="8534400" cy="1169551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628650" indent="-628650" algn="ctr">
              <a:spcBef>
                <a:spcPct val="50000"/>
              </a:spcBef>
            </a:pPr>
            <a:r>
              <a:rPr lang="es-MX" sz="2800" b="1" i="1" u="sng" dirty="0">
                <a:latin typeface="Times New Roman" pitchFamily="18" charset="0"/>
              </a:rPr>
              <a:t>A.-ANTI SUPERFICIE</a:t>
            </a:r>
          </a:p>
          <a:p>
            <a:pPr marL="628650" indent="-628650" algn="ctr">
              <a:spcBef>
                <a:spcPct val="50000"/>
              </a:spcBef>
            </a:pPr>
            <a:r>
              <a:rPr lang="es-MX" sz="2800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es-MX" sz="2800" b="1" u="sng" dirty="0">
                <a:solidFill>
                  <a:srgbClr val="002060"/>
                </a:solidFill>
                <a:latin typeface="Times New Roman" pitchFamily="18" charset="0"/>
              </a:rPr>
              <a:t>CABEZAS DE COMBATE DE EFECTO DE SOPLO</a:t>
            </a:r>
            <a:endParaRPr lang="es-ES" sz="2800" b="1" dirty="0">
              <a:solidFill>
                <a:srgbClr val="002060"/>
              </a:solidFill>
              <a:latin typeface="Times New Roman" pitchFamily="18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552450" y="6038850"/>
            <a:ext cx="7981950" cy="369332"/>
          </a:xfrm>
          <a:prstGeom prst="rect">
            <a:avLst/>
          </a:prstGeom>
          <a:solidFill>
            <a:srgbClr val="FFFF0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s-MX" dirty="0"/>
              <a:t>Valores iniciales típicos: presión de 200.000 atmosferas y 4.000 a 5.000°C</a:t>
            </a:r>
            <a:endParaRPr lang="es-CL" dirty="0"/>
          </a:p>
        </p:txBody>
      </p:sp>
      <p:sp>
        <p:nvSpPr>
          <p:cNvPr id="6" name="5 CuadroTexto"/>
          <p:cNvSpPr txBox="1"/>
          <p:nvPr/>
        </p:nvSpPr>
        <p:spPr>
          <a:xfrm>
            <a:off x="228600" y="4705350"/>
            <a:ext cx="8820150" cy="1015663"/>
          </a:xfrm>
          <a:prstGeom prst="rect">
            <a:avLst/>
          </a:prstGeom>
          <a:solidFill>
            <a:srgbClr val="66FF66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MX" sz="2000" b="1" dirty="0"/>
              <a:t>POSEEN ESPOLETAS DE PROXIMIDAD PARA DETONAR LA CABEZA SOBRE EL BLANCO A ALTURA SUFICIENTE PARA POTENCIAR LOS EFECTOS DESTRUCTIVOS DE SU ONDA DE CHOQUE</a:t>
            </a:r>
            <a:endParaRPr lang="es-CL" sz="2000" b="1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2 Conector recto"/>
          <p:cNvCxnSpPr/>
          <p:nvPr/>
        </p:nvCxnSpPr>
        <p:spPr>
          <a:xfrm rot="5400000">
            <a:off x="942975" y="2143125"/>
            <a:ext cx="2324100" cy="19050"/>
          </a:xfrm>
          <a:prstGeom prst="line">
            <a:avLst/>
          </a:prstGeom>
          <a:ln w="15875">
            <a:head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" name="4 Conector recto"/>
          <p:cNvCxnSpPr/>
          <p:nvPr/>
        </p:nvCxnSpPr>
        <p:spPr>
          <a:xfrm>
            <a:off x="2076450" y="3314700"/>
            <a:ext cx="6515100" cy="0"/>
          </a:xfrm>
          <a:prstGeom prst="line">
            <a:avLst/>
          </a:prstGeom>
          <a:ln w="158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7 Forma libre"/>
          <p:cNvSpPr/>
          <p:nvPr/>
        </p:nvSpPr>
        <p:spPr>
          <a:xfrm>
            <a:off x="2095500" y="1117600"/>
            <a:ext cx="5908675" cy="2533650"/>
          </a:xfrm>
          <a:custGeom>
            <a:avLst/>
            <a:gdLst>
              <a:gd name="connsiteX0" fmla="*/ 0 w 5867400"/>
              <a:gd name="connsiteY0" fmla="*/ 2079625 h 2727325"/>
              <a:gd name="connsiteX1" fmla="*/ 171450 w 5867400"/>
              <a:gd name="connsiteY1" fmla="*/ 1108075 h 2727325"/>
              <a:gd name="connsiteX2" fmla="*/ 514350 w 5867400"/>
              <a:gd name="connsiteY2" fmla="*/ 155575 h 2727325"/>
              <a:gd name="connsiteX3" fmla="*/ 2533650 w 5867400"/>
              <a:gd name="connsiteY3" fmla="*/ 2041525 h 2727325"/>
              <a:gd name="connsiteX4" fmla="*/ 3867150 w 5867400"/>
              <a:gd name="connsiteY4" fmla="*/ 2346325 h 2727325"/>
              <a:gd name="connsiteX5" fmla="*/ 4819650 w 5867400"/>
              <a:gd name="connsiteY5" fmla="*/ 2022475 h 2727325"/>
              <a:gd name="connsiteX6" fmla="*/ 5257800 w 5867400"/>
              <a:gd name="connsiteY6" fmla="*/ 1793875 h 2727325"/>
              <a:gd name="connsiteX7" fmla="*/ 5867400 w 5867400"/>
              <a:gd name="connsiteY7" fmla="*/ 2022475 h 2727325"/>
              <a:gd name="connsiteX8" fmla="*/ 5867400 w 5867400"/>
              <a:gd name="connsiteY8" fmla="*/ 2022475 h 2727325"/>
              <a:gd name="connsiteX9" fmla="*/ 5810250 w 5867400"/>
              <a:gd name="connsiteY9" fmla="*/ 2727325 h 2727325"/>
              <a:gd name="connsiteX0" fmla="*/ 0 w 5867400"/>
              <a:gd name="connsiteY0" fmla="*/ 2079625 h 2727325"/>
              <a:gd name="connsiteX1" fmla="*/ 171450 w 5867400"/>
              <a:gd name="connsiteY1" fmla="*/ 1108075 h 2727325"/>
              <a:gd name="connsiteX2" fmla="*/ 514350 w 5867400"/>
              <a:gd name="connsiteY2" fmla="*/ 155575 h 2727325"/>
              <a:gd name="connsiteX3" fmla="*/ 2533650 w 5867400"/>
              <a:gd name="connsiteY3" fmla="*/ 2041525 h 2727325"/>
              <a:gd name="connsiteX4" fmla="*/ 3867150 w 5867400"/>
              <a:gd name="connsiteY4" fmla="*/ 2346325 h 2727325"/>
              <a:gd name="connsiteX5" fmla="*/ 4819650 w 5867400"/>
              <a:gd name="connsiteY5" fmla="*/ 2022475 h 2727325"/>
              <a:gd name="connsiteX6" fmla="*/ 5257800 w 5867400"/>
              <a:gd name="connsiteY6" fmla="*/ 1793875 h 2727325"/>
              <a:gd name="connsiteX7" fmla="*/ 5867400 w 5867400"/>
              <a:gd name="connsiteY7" fmla="*/ 2022475 h 2727325"/>
              <a:gd name="connsiteX8" fmla="*/ 5867400 w 5867400"/>
              <a:gd name="connsiteY8" fmla="*/ 2022475 h 2727325"/>
              <a:gd name="connsiteX9" fmla="*/ 5867400 w 5867400"/>
              <a:gd name="connsiteY9" fmla="*/ 2022475 h 2727325"/>
              <a:gd name="connsiteX10" fmla="*/ 5810250 w 5867400"/>
              <a:gd name="connsiteY10" fmla="*/ 2727325 h 2727325"/>
              <a:gd name="connsiteX0" fmla="*/ 0 w 5908675"/>
              <a:gd name="connsiteY0" fmla="*/ 2079625 h 2406650"/>
              <a:gd name="connsiteX1" fmla="*/ 171450 w 5908675"/>
              <a:gd name="connsiteY1" fmla="*/ 1108075 h 2406650"/>
              <a:gd name="connsiteX2" fmla="*/ 514350 w 5908675"/>
              <a:gd name="connsiteY2" fmla="*/ 155575 h 2406650"/>
              <a:gd name="connsiteX3" fmla="*/ 2533650 w 5908675"/>
              <a:gd name="connsiteY3" fmla="*/ 2041525 h 2406650"/>
              <a:gd name="connsiteX4" fmla="*/ 3867150 w 5908675"/>
              <a:gd name="connsiteY4" fmla="*/ 2346325 h 2406650"/>
              <a:gd name="connsiteX5" fmla="*/ 4819650 w 5908675"/>
              <a:gd name="connsiteY5" fmla="*/ 2022475 h 2406650"/>
              <a:gd name="connsiteX6" fmla="*/ 5257800 w 5908675"/>
              <a:gd name="connsiteY6" fmla="*/ 1793875 h 2406650"/>
              <a:gd name="connsiteX7" fmla="*/ 5867400 w 5908675"/>
              <a:gd name="connsiteY7" fmla="*/ 2022475 h 2406650"/>
              <a:gd name="connsiteX8" fmla="*/ 5867400 w 5908675"/>
              <a:gd name="connsiteY8" fmla="*/ 2022475 h 2406650"/>
              <a:gd name="connsiteX9" fmla="*/ 5867400 w 5908675"/>
              <a:gd name="connsiteY9" fmla="*/ 2022475 h 2406650"/>
              <a:gd name="connsiteX10" fmla="*/ 5905500 w 5908675"/>
              <a:gd name="connsiteY10" fmla="*/ 2060575 h 2406650"/>
              <a:gd name="connsiteX0" fmla="*/ 0 w 5908675"/>
              <a:gd name="connsiteY0" fmla="*/ 2079625 h 2406650"/>
              <a:gd name="connsiteX1" fmla="*/ 171450 w 5908675"/>
              <a:gd name="connsiteY1" fmla="*/ 1108075 h 2406650"/>
              <a:gd name="connsiteX2" fmla="*/ 514350 w 5908675"/>
              <a:gd name="connsiteY2" fmla="*/ 155575 h 2406650"/>
              <a:gd name="connsiteX3" fmla="*/ 2533650 w 5908675"/>
              <a:gd name="connsiteY3" fmla="*/ 2041525 h 2406650"/>
              <a:gd name="connsiteX4" fmla="*/ 3867150 w 5908675"/>
              <a:gd name="connsiteY4" fmla="*/ 2346325 h 2406650"/>
              <a:gd name="connsiteX5" fmla="*/ 4819650 w 5908675"/>
              <a:gd name="connsiteY5" fmla="*/ 2022475 h 2406650"/>
              <a:gd name="connsiteX6" fmla="*/ 5257800 w 5908675"/>
              <a:gd name="connsiteY6" fmla="*/ 1793875 h 2406650"/>
              <a:gd name="connsiteX7" fmla="*/ 5867400 w 5908675"/>
              <a:gd name="connsiteY7" fmla="*/ 2022475 h 2406650"/>
              <a:gd name="connsiteX8" fmla="*/ 5867400 w 5908675"/>
              <a:gd name="connsiteY8" fmla="*/ 2022475 h 2406650"/>
              <a:gd name="connsiteX9" fmla="*/ 5867400 w 5908675"/>
              <a:gd name="connsiteY9" fmla="*/ 2022475 h 2406650"/>
              <a:gd name="connsiteX10" fmla="*/ 5905500 w 5908675"/>
              <a:gd name="connsiteY10" fmla="*/ 2003425 h 2406650"/>
              <a:gd name="connsiteX0" fmla="*/ 0 w 5908675"/>
              <a:gd name="connsiteY0" fmla="*/ 2114550 h 2441575"/>
              <a:gd name="connsiteX1" fmla="*/ 152400 w 5908675"/>
              <a:gd name="connsiteY1" fmla="*/ 933450 h 2441575"/>
              <a:gd name="connsiteX2" fmla="*/ 514350 w 5908675"/>
              <a:gd name="connsiteY2" fmla="*/ 190500 h 2441575"/>
              <a:gd name="connsiteX3" fmla="*/ 2533650 w 5908675"/>
              <a:gd name="connsiteY3" fmla="*/ 2076450 h 2441575"/>
              <a:gd name="connsiteX4" fmla="*/ 3867150 w 5908675"/>
              <a:gd name="connsiteY4" fmla="*/ 2381250 h 2441575"/>
              <a:gd name="connsiteX5" fmla="*/ 4819650 w 5908675"/>
              <a:gd name="connsiteY5" fmla="*/ 2057400 h 2441575"/>
              <a:gd name="connsiteX6" fmla="*/ 5257800 w 5908675"/>
              <a:gd name="connsiteY6" fmla="*/ 1828800 h 2441575"/>
              <a:gd name="connsiteX7" fmla="*/ 5867400 w 5908675"/>
              <a:gd name="connsiteY7" fmla="*/ 2057400 h 2441575"/>
              <a:gd name="connsiteX8" fmla="*/ 5867400 w 5908675"/>
              <a:gd name="connsiteY8" fmla="*/ 2057400 h 2441575"/>
              <a:gd name="connsiteX9" fmla="*/ 5867400 w 5908675"/>
              <a:gd name="connsiteY9" fmla="*/ 2057400 h 2441575"/>
              <a:gd name="connsiteX10" fmla="*/ 5905500 w 5908675"/>
              <a:gd name="connsiteY10" fmla="*/ 2038350 h 2441575"/>
              <a:gd name="connsiteX0" fmla="*/ 0 w 5908675"/>
              <a:gd name="connsiteY0" fmla="*/ 2139950 h 2466975"/>
              <a:gd name="connsiteX1" fmla="*/ 133350 w 5908675"/>
              <a:gd name="connsiteY1" fmla="*/ 806450 h 2466975"/>
              <a:gd name="connsiteX2" fmla="*/ 514350 w 5908675"/>
              <a:gd name="connsiteY2" fmla="*/ 215900 h 2466975"/>
              <a:gd name="connsiteX3" fmla="*/ 2533650 w 5908675"/>
              <a:gd name="connsiteY3" fmla="*/ 2101850 h 2466975"/>
              <a:gd name="connsiteX4" fmla="*/ 3867150 w 5908675"/>
              <a:gd name="connsiteY4" fmla="*/ 2406650 h 2466975"/>
              <a:gd name="connsiteX5" fmla="*/ 4819650 w 5908675"/>
              <a:gd name="connsiteY5" fmla="*/ 2082800 h 2466975"/>
              <a:gd name="connsiteX6" fmla="*/ 5257800 w 5908675"/>
              <a:gd name="connsiteY6" fmla="*/ 1854200 h 2466975"/>
              <a:gd name="connsiteX7" fmla="*/ 5867400 w 5908675"/>
              <a:gd name="connsiteY7" fmla="*/ 2082800 h 2466975"/>
              <a:gd name="connsiteX8" fmla="*/ 5867400 w 5908675"/>
              <a:gd name="connsiteY8" fmla="*/ 2082800 h 2466975"/>
              <a:gd name="connsiteX9" fmla="*/ 5867400 w 5908675"/>
              <a:gd name="connsiteY9" fmla="*/ 2082800 h 2466975"/>
              <a:gd name="connsiteX10" fmla="*/ 5905500 w 5908675"/>
              <a:gd name="connsiteY10" fmla="*/ 2063750 h 2466975"/>
              <a:gd name="connsiteX0" fmla="*/ 0 w 5908675"/>
              <a:gd name="connsiteY0" fmla="*/ 2197100 h 2533650"/>
              <a:gd name="connsiteX1" fmla="*/ 133350 w 5908675"/>
              <a:gd name="connsiteY1" fmla="*/ 863600 h 2533650"/>
              <a:gd name="connsiteX2" fmla="*/ 476250 w 5908675"/>
              <a:gd name="connsiteY2" fmla="*/ 215900 h 2533650"/>
              <a:gd name="connsiteX3" fmla="*/ 2533650 w 5908675"/>
              <a:gd name="connsiteY3" fmla="*/ 2159000 h 2533650"/>
              <a:gd name="connsiteX4" fmla="*/ 3867150 w 5908675"/>
              <a:gd name="connsiteY4" fmla="*/ 2463800 h 2533650"/>
              <a:gd name="connsiteX5" fmla="*/ 4819650 w 5908675"/>
              <a:gd name="connsiteY5" fmla="*/ 2139950 h 2533650"/>
              <a:gd name="connsiteX6" fmla="*/ 5257800 w 5908675"/>
              <a:gd name="connsiteY6" fmla="*/ 1911350 h 2533650"/>
              <a:gd name="connsiteX7" fmla="*/ 5867400 w 5908675"/>
              <a:gd name="connsiteY7" fmla="*/ 2139950 h 2533650"/>
              <a:gd name="connsiteX8" fmla="*/ 5867400 w 5908675"/>
              <a:gd name="connsiteY8" fmla="*/ 2139950 h 2533650"/>
              <a:gd name="connsiteX9" fmla="*/ 5867400 w 5908675"/>
              <a:gd name="connsiteY9" fmla="*/ 2139950 h 2533650"/>
              <a:gd name="connsiteX10" fmla="*/ 5905500 w 5908675"/>
              <a:gd name="connsiteY10" fmla="*/ 2120900 h 2533650"/>
              <a:gd name="connsiteX0" fmla="*/ 0 w 5889625"/>
              <a:gd name="connsiteY0" fmla="*/ 2101850 h 2533650"/>
              <a:gd name="connsiteX1" fmla="*/ 114300 w 5889625"/>
              <a:gd name="connsiteY1" fmla="*/ 863600 h 2533650"/>
              <a:gd name="connsiteX2" fmla="*/ 457200 w 5889625"/>
              <a:gd name="connsiteY2" fmla="*/ 215900 h 2533650"/>
              <a:gd name="connsiteX3" fmla="*/ 2514600 w 5889625"/>
              <a:gd name="connsiteY3" fmla="*/ 2159000 h 2533650"/>
              <a:gd name="connsiteX4" fmla="*/ 3848100 w 5889625"/>
              <a:gd name="connsiteY4" fmla="*/ 2463800 h 2533650"/>
              <a:gd name="connsiteX5" fmla="*/ 4800600 w 5889625"/>
              <a:gd name="connsiteY5" fmla="*/ 2139950 h 2533650"/>
              <a:gd name="connsiteX6" fmla="*/ 5238750 w 5889625"/>
              <a:gd name="connsiteY6" fmla="*/ 1911350 h 2533650"/>
              <a:gd name="connsiteX7" fmla="*/ 5848350 w 5889625"/>
              <a:gd name="connsiteY7" fmla="*/ 2139950 h 2533650"/>
              <a:gd name="connsiteX8" fmla="*/ 5848350 w 5889625"/>
              <a:gd name="connsiteY8" fmla="*/ 2139950 h 2533650"/>
              <a:gd name="connsiteX9" fmla="*/ 5848350 w 5889625"/>
              <a:gd name="connsiteY9" fmla="*/ 2139950 h 2533650"/>
              <a:gd name="connsiteX10" fmla="*/ 5886450 w 5889625"/>
              <a:gd name="connsiteY10" fmla="*/ 2120900 h 2533650"/>
              <a:gd name="connsiteX0" fmla="*/ 19050 w 5908675"/>
              <a:gd name="connsiteY0" fmla="*/ 2101850 h 2533650"/>
              <a:gd name="connsiteX1" fmla="*/ 19050 w 5908675"/>
              <a:gd name="connsiteY1" fmla="*/ 2139950 h 2533650"/>
              <a:gd name="connsiteX2" fmla="*/ 133350 w 5908675"/>
              <a:gd name="connsiteY2" fmla="*/ 863600 h 2533650"/>
              <a:gd name="connsiteX3" fmla="*/ 476250 w 5908675"/>
              <a:gd name="connsiteY3" fmla="*/ 215900 h 2533650"/>
              <a:gd name="connsiteX4" fmla="*/ 2533650 w 5908675"/>
              <a:gd name="connsiteY4" fmla="*/ 2159000 h 2533650"/>
              <a:gd name="connsiteX5" fmla="*/ 3867150 w 5908675"/>
              <a:gd name="connsiteY5" fmla="*/ 2463800 h 2533650"/>
              <a:gd name="connsiteX6" fmla="*/ 4819650 w 5908675"/>
              <a:gd name="connsiteY6" fmla="*/ 2139950 h 2533650"/>
              <a:gd name="connsiteX7" fmla="*/ 5257800 w 5908675"/>
              <a:gd name="connsiteY7" fmla="*/ 1911350 h 2533650"/>
              <a:gd name="connsiteX8" fmla="*/ 5867400 w 5908675"/>
              <a:gd name="connsiteY8" fmla="*/ 2139950 h 2533650"/>
              <a:gd name="connsiteX9" fmla="*/ 5867400 w 5908675"/>
              <a:gd name="connsiteY9" fmla="*/ 2139950 h 2533650"/>
              <a:gd name="connsiteX10" fmla="*/ 5867400 w 5908675"/>
              <a:gd name="connsiteY10" fmla="*/ 2139950 h 2533650"/>
              <a:gd name="connsiteX11" fmla="*/ 5905500 w 5908675"/>
              <a:gd name="connsiteY11" fmla="*/ 2120900 h 2533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908675" h="2533650">
                <a:moveTo>
                  <a:pt x="19050" y="2101850"/>
                </a:moveTo>
                <a:cubicBezTo>
                  <a:pt x="15875" y="2098675"/>
                  <a:pt x="0" y="2346325"/>
                  <a:pt x="19050" y="2139950"/>
                </a:cubicBezTo>
                <a:cubicBezTo>
                  <a:pt x="38100" y="1933575"/>
                  <a:pt x="57150" y="1184275"/>
                  <a:pt x="133350" y="863600"/>
                </a:cubicBezTo>
                <a:cubicBezTo>
                  <a:pt x="209550" y="542925"/>
                  <a:pt x="76200" y="0"/>
                  <a:pt x="476250" y="215900"/>
                </a:cubicBezTo>
                <a:cubicBezTo>
                  <a:pt x="876300" y="431800"/>
                  <a:pt x="1968500" y="1784350"/>
                  <a:pt x="2533650" y="2159000"/>
                </a:cubicBezTo>
                <a:cubicBezTo>
                  <a:pt x="3098800" y="2533650"/>
                  <a:pt x="3486150" y="2466975"/>
                  <a:pt x="3867150" y="2463800"/>
                </a:cubicBezTo>
                <a:cubicBezTo>
                  <a:pt x="4248150" y="2460625"/>
                  <a:pt x="4587875" y="2232025"/>
                  <a:pt x="4819650" y="2139950"/>
                </a:cubicBezTo>
                <a:cubicBezTo>
                  <a:pt x="5051425" y="2047875"/>
                  <a:pt x="5083175" y="1911350"/>
                  <a:pt x="5257800" y="1911350"/>
                </a:cubicBezTo>
                <a:cubicBezTo>
                  <a:pt x="5432425" y="1911350"/>
                  <a:pt x="5867400" y="2139950"/>
                  <a:pt x="5867400" y="2139950"/>
                </a:cubicBezTo>
                <a:lnTo>
                  <a:pt x="5867400" y="2139950"/>
                </a:lnTo>
                <a:lnTo>
                  <a:pt x="5867400" y="2139950"/>
                </a:lnTo>
                <a:cubicBezTo>
                  <a:pt x="5857875" y="2257425"/>
                  <a:pt x="5908675" y="2085975"/>
                  <a:pt x="5905500" y="2120900"/>
                </a:cubicBezTo>
              </a:path>
            </a:pathLst>
          </a:custGeom>
          <a:ln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2" name="11 CuadroTexto"/>
          <p:cNvSpPr txBox="1"/>
          <p:nvPr/>
        </p:nvSpPr>
        <p:spPr>
          <a:xfrm>
            <a:off x="1543050" y="666750"/>
            <a:ext cx="9715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1200" b="1" dirty="0"/>
              <a:t>PRESION</a:t>
            </a:r>
            <a:endParaRPr lang="es-CL" sz="1200" b="1" dirty="0"/>
          </a:p>
        </p:txBody>
      </p:sp>
      <p:sp>
        <p:nvSpPr>
          <p:cNvPr id="13" name="12 CuadroTexto"/>
          <p:cNvSpPr txBox="1"/>
          <p:nvPr/>
        </p:nvSpPr>
        <p:spPr>
          <a:xfrm>
            <a:off x="8153400" y="3390900"/>
            <a:ext cx="9715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1200" b="1" dirty="0"/>
              <a:t>TIEMPO</a:t>
            </a:r>
            <a:endParaRPr lang="es-CL" sz="1200" b="1" dirty="0"/>
          </a:p>
        </p:txBody>
      </p:sp>
      <p:grpSp>
        <p:nvGrpSpPr>
          <p:cNvPr id="16" name="15 Grupo"/>
          <p:cNvGrpSpPr/>
          <p:nvPr/>
        </p:nvGrpSpPr>
        <p:grpSpPr>
          <a:xfrm>
            <a:off x="2114550" y="3733800"/>
            <a:ext cx="2533650" cy="1018520"/>
            <a:chOff x="2114550" y="3733800"/>
            <a:chExt cx="2533650" cy="1018520"/>
          </a:xfrm>
        </p:grpSpPr>
        <p:sp>
          <p:nvSpPr>
            <p:cNvPr id="14" name="13 Abrir llave"/>
            <p:cNvSpPr/>
            <p:nvPr/>
          </p:nvSpPr>
          <p:spPr>
            <a:xfrm rot="16200000">
              <a:off x="3124200" y="2724150"/>
              <a:ext cx="514350" cy="2533650"/>
            </a:xfrm>
            <a:prstGeom prst="leftBrace">
              <a:avLst>
                <a:gd name="adj1" fmla="val 8333"/>
                <a:gd name="adj2" fmla="val 50000"/>
              </a:avLst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5" name="14 CuadroTexto"/>
            <p:cNvSpPr txBox="1"/>
            <p:nvPr/>
          </p:nvSpPr>
          <p:spPr>
            <a:xfrm>
              <a:off x="2362200" y="4229100"/>
              <a:ext cx="207645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MX" sz="1400" b="1" dirty="0"/>
                <a:t>FASE POSITIVA</a:t>
              </a:r>
            </a:p>
            <a:p>
              <a:pPr algn="ctr"/>
              <a:r>
                <a:rPr lang="es-MX" sz="1400" b="1" dirty="0"/>
                <a:t>“EMPUJE”</a:t>
              </a:r>
              <a:endParaRPr lang="es-CL" sz="1400" b="1" dirty="0"/>
            </a:p>
          </p:txBody>
        </p:sp>
      </p:grpSp>
      <p:grpSp>
        <p:nvGrpSpPr>
          <p:cNvPr id="23" name="22 Grupo"/>
          <p:cNvGrpSpPr/>
          <p:nvPr/>
        </p:nvGrpSpPr>
        <p:grpSpPr>
          <a:xfrm>
            <a:off x="4705350" y="2324100"/>
            <a:ext cx="2154044" cy="971550"/>
            <a:chOff x="4629150" y="2343150"/>
            <a:chExt cx="2171700" cy="857250"/>
          </a:xfrm>
        </p:grpSpPr>
        <p:sp>
          <p:nvSpPr>
            <p:cNvPr id="17" name="16 Abrir llave"/>
            <p:cNvSpPr/>
            <p:nvPr/>
          </p:nvSpPr>
          <p:spPr>
            <a:xfrm rot="5400000">
              <a:off x="5456732" y="1953718"/>
              <a:ext cx="419100" cy="2074264"/>
            </a:xfrm>
            <a:prstGeom prst="leftBrace">
              <a:avLst/>
            </a:prstGeom>
            <a:ln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9" name="18 CuadroTexto"/>
            <p:cNvSpPr txBox="1"/>
            <p:nvPr/>
          </p:nvSpPr>
          <p:spPr>
            <a:xfrm>
              <a:off x="4876800" y="2343150"/>
              <a:ext cx="192405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MX" sz="1400" b="1" dirty="0"/>
                <a:t>FASE NEGATIVA</a:t>
              </a:r>
              <a:endParaRPr lang="es-CL" sz="1400" b="1" dirty="0"/>
            </a:p>
            <a:p>
              <a:pPr algn="ctr"/>
              <a:r>
                <a:rPr lang="es-MX" sz="1400" b="1" dirty="0"/>
                <a:t>“SUCCION”</a:t>
              </a:r>
              <a:endParaRPr lang="es-CL" sz="1400" b="1" dirty="0"/>
            </a:p>
          </p:txBody>
        </p:sp>
      </p:grpSp>
      <p:sp>
        <p:nvSpPr>
          <p:cNvPr id="20" name="19 CuadroTexto"/>
          <p:cNvSpPr txBox="1"/>
          <p:nvPr/>
        </p:nvSpPr>
        <p:spPr>
          <a:xfrm>
            <a:off x="400050" y="3143250"/>
            <a:ext cx="1333500" cy="461665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MX" sz="1200" b="1" dirty="0"/>
              <a:t>PRESION</a:t>
            </a:r>
          </a:p>
          <a:p>
            <a:pPr algn="ctr"/>
            <a:r>
              <a:rPr lang="es-MX" sz="1200" b="1" dirty="0"/>
              <a:t>ATMOSFÉRICA</a:t>
            </a:r>
            <a:endParaRPr lang="es-CL" sz="1200" b="1" dirty="0"/>
          </a:p>
        </p:txBody>
      </p:sp>
      <p:cxnSp>
        <p:nvCxnSpPr>
          <p:cNvPr id="22" name="21 Conector recto de flecha"/>
          <p:cNvCxnSpPr>
            <a:stCxn id="20" idx="3"/>
          </p:cNvCxnSpPr>
          <p:nvPr/>
        </p:nvCxnSpPr>
        <p:spPr>
          <a:xfrm flipV="1">
            <a:off x="1733550" y="3352800"/>
            <a:ext cx="171450" cy="2128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23 CuadroTexto"/>
          <p:cNvSpPr txBox="1"/>
          <p:nvPr/>
        </p:nvSpPr>
        <p:spPr>
          <a:xfrm>
            <a:off x="190500" y="152400"/>
            <a:ext cx="8724900" cy="338554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MX" sz="1600" b="1" dirty="0"/>
              <a:t>PRESION V/S TIEMPO A UNA DISTANCIA CORTA DEL PUNTO DE DETONACION</a:t>
            </a:r>
            <a:endParaRPr lang="es-CL" sz="1600" b="1" dirty="0"/>
          </a:p>
        </p:txBody>
      </p:sp>
      <p:sp>
        <p:nvSpPr>
          <p:cNvPr id="25" name="24 CuadroTexto"/>
          <p:cNvSpPr txBox="1"/>
          <p:nvPr/>
        </p:nvSpPr>
        <p:spPr>
          <a:xfrm>
            <a:off x="190500" y="4991100"/>
            <a:ext cx="8629650" cy="646331"/>
          </a:xfrm>
          <a:prstGeom prst="rect">
            <a:avLst/>
          </a:prstGeom>
          <a:solidFill>
            <a:srgbClr val="92D050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s-MX" dirty="0"/>
              <a:t>En la fase positiva, el </a:t>
            </a:r>
            <a:r>
              <a:rPr lang="es-MX" dirty="0" err="1"/>
              <a:t>peack</a:t>
            </a:r>
            <a:r>
              <a:rPr lang="es-MX" dirty="0"/>
              <a:t> de sobrepresión es el aumento instantáneo (micro segundos) de la presión generada por la onda de choque – viento hacia el blanco</a:t>
            </a:r>
            <a:endParaRPr lang="es-CL" dirty="0"/>
          </a:p>
        </p:txBody>
      </p:sp>
      <p:sp>
        <p:nvSpPr>
          <p:cNvPr id="27" name="26 CuadroTexto"/>
          <p:cNvSpPr txBox="1"/>
          <p:nvPr/>
        </p:nvSpPr>
        <p:spPr>
          <a:xfrm>
            <a:off x="228600" y="5734050"/>
            <a:ext cx="8629650" cy="646331"/>
          </a:xfrm>
          <a:prstGeom prst="rect">
            <a:avLst/>
          </a:prstGeom>
          <a:solidFill>
            <a:srgbClr val="FFFF00"/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s-MX" dirty="0"/>
              <a:t>En la fase negativa, la presión cae bajo la atmosférica (segundos) generando viento hacia el punto de  detonación</a:t>
            </a:r>
            <a:endParaRPr lang="es-CL" dirty="0"/>
          </a:p>
        </p:txBody>
      </p:sp>
      <p:sp>
        <p:nvSpPr>
          <p:cNvPr id="29" name="28 Explosión 1"/>
          <p:cNvSpPr/>
          <p:nvPr/>
        </p:nvSpPr>
        <p:spPr>
          <a:xfrm>
            <a:off x="3657600" y="495300"/>
            <a:ext cx="4648200" cy="1638300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MX" b="1" dirty="0">
                <a:solidFill>
                  <a:schemeClr val="bg1"/>
                </a:solidFill>
              </a:rPr>
              <a:t>Efecto SOPLO o PUSH - PULL</a:t>
            </a:r>
            <a:endParaRPr lang="es-CL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5" grpId="0" animBg="1"/>
      <p:bldP spid="27" grpId="0" animBg="1"/>
      <p:bldP spid="2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6 Grupo"/>
          <p:cNvGrpSpPr/>
          <p:nvPr/>
        </p:nvGrpSpPr>
        <p:grpSpPr>
          <a:xfrm>
            <a:off x="-630238" y="-471488"/>
            <a:ext cx="10404476" cy="7802563"/>
            <a:chOff x="-630238" y="-471488"/>
            <a:chExt cx="10404476" cy="7802563"/>
          </a:xfrm>
        </p:grpSpPr>
        <p:pic>
          <p:nvPicPr>
            <p:cNvPr id="3074" name="Picture 2" descr="F:\DCIM\102_PANA\P1020429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-630238" y="-471488"/>
              <a:ext cx="10404476" cy="7802563"/>
            </a:xfrm>
            <a:prstGeom prst="rect">
              <a:avLst/>
            </a:prstGeom>
            <a:noFill/>
          </p:spPr>
        </p:pic>
        <p:sp>
          <p:nvSpPr>
            <p:cNvPr id="4" name="3 Rectángulo"/>
            <p:cNvSpPr/>
            <p:nvPr/>
          </p:nvSpPr>
          <p:spPr>
            <a:xfrm>
              <a:off x="-609600" y="-457200"/>
              <a:ext cx="10344150" cy="1295400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6" name="5 Rectángulo"/>
            <p:cNvSpPr/>
            <p:nvPr/>
          </p:nvSpPr>
          <p:spPr>
            <a:xfrm>
              <a:off x="-609600" y="6267450"/>
              <a:ext cx="10344150" cy="1028700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sp>
        <p:nvSpPr>
          <p:cNvPr id="8" name="7 CuadroTexto"/>
          <p:cNvSpPr txBox="1"/>
          <p:nvPr/>
        </p:nvSpPr>
        <p:spPr>
          <a:xfrm>
            <a:off x="-438150" y="19050"/>
            <a:ext cx="100012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400" b="1" u="sng" dirty="0"/>
              <a:t>EFECTOS DE LA ONDA DE CHOQUE SOBRE UN BLANCO A CIERTA DISTANCIA DEL PUNTO DE DETONACIÓN</a:t>
            </a:r>
            <a:endParaRPr lang="es-CL" sz="2400" b="1" u="sng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8" name="Text Box 8"/>
          <p:cNvSpPr txBox="1">
            <a:spLocks noChangeArrowheads="1"/>
          </p:cNvSpPr>
          <p:nvPr/>
        </p:nvSpPr>
        <p:spPr bwMode="auto">
          <a:xfrm>
            <a:off x="342900" y="1028700"/>
            <a:ext cx="8382000" cy="1569660"/>
          </a:xfrm>
          <a:prstGeom prst="rect">
            <a:avLst/>
          </a:prstGeom>
          <a:solidFill>
            <a:srgbClr val="33CCFF"/>
          </a:solidFill>
          <a:ln w="38100">
            <a:solidFill>
              <a:schemeClr val="bg2">
                <a:lumMod val="10000"/>
              </a:schemeClr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266700" indent="-266700" algn="just">
              <a:spcBef>
                <a:spcPct val="50000"/>
              </a:spcBef>
              <a:buFontTx/>
              <a:buChar char="-"/>
            </a:pPr>
            <a:r>
              <a:rPr lang="es-MX" sz="2400" b="1" dirty="0">
                <a:solidFill>
                  <a:schemeClr val="tx2"/>
                </a:solidFill>
                <a:latin typeface="Times New Roman" pitchFamily="18" charset="0"/>
              </a:rPr>
              <a:t>Se denomina “Efecto de Soplo” o “</a:t>
            </a:r>
            <a:r>
              <a:rPr lang="es-MX" sz="2400" b="1" dirty="0" err="1">
                <a:solidFill>
                  <a:schemeClr val="tx2"/>
                </a:solidFill>
                <a:latin typeface="Times New Roman" pitchFamily="18" charset="0"/>
              </a:rPr>
              <a:t>Push-Pull</a:t>
            </a:r>
            <a:r>
              <a:rPr lang="es-MX" sz="2400" b="1" dirty="0">
                <a:solidFill>
                  <a:schemeClr val="tx2"/>
                </a:solidFill>
                <a:latin typeface="Times New Roman" pitchFamily="18" charset="0"/>
              </a:rPr>
              <a:t>” a la acción combinada sobre el blanco que generan el EMPUJE (fase positiva) y la posterior SUCCIÓN  (fase negativa) de la gran Onda de Choque proyectada sobre  éste. </a:t>
            </a:r>
          </a:p>
        </p:txBody>
      </p:sp>
      <p:sp>
        <p:nvSpPr>
          <p:cNvPr id="4" name="3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u="sng" dirty="0">
                <a:solidFill>
                  <a:schemeClr val="tx1"/>
                </a:solidFill>
              </a:rPr>
              <a:t>En Resumen</a:t>
            </a:r>
            <a:endParaRPr lang="es-CL" u="sng" dirty="0">
              <a:solidFill>
                <a:schemeClr val="tx1"/>
              </a:solidFill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190500" y="2686050"/>
            <a:ext cx="8782050" cy="1569660"/>
          </a:xfrm>
          <a:prstGeom prst="rect">
            <a:avLst/>
          </a:prstGeom>
          <a:solidFill>
            <a:srgbClr val="FFFF00"/>
          </a:solidFill>
          <a:ln>
            <a:solidFill>
              <a:schemeClr val="bg2">
                <a:lumMod val="10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s-MX" sz="2400" b="1" dirty="0">
                <a:solidFill>
                  <a:schemeClr val="tx2"/>
                </a:solidFill>
                <a:latin typeface="Times New Roman" pitchFamily="18" charset="0"/>
              </a:rPr>
              <a:t>La energía de la Onda de Choque es Adsorbida por las moléculas de aire al tener que moverlas para propagarse en ese medio, llegando a una distancia alrededor del punto de detonación en la que la Onda de choque será inofensiva para el blanco.</a:t>
            </a:r>
            <a:endParaRPr lang="es-CL" sz="2400" dirty="0"/>
          </a:p>
        </p:txBody>
      </p:sp>
      <p:sp>
        <p:nvSpPr>
          <p:cNvPr id="7" name="6 CuadroTexto"/>
          <p:cNvSpPr txBox="1"/>
          <p:nvPr/>
        </p:nvSpPr>
        <p:spPr>
          <a:xfrm>
            <a:off x="171450" y="4324351"/>
            <a:ext cx="8743950" cy="2369880"/>
          </a:xfrm>
          <a:prstGeom prst="rect">
            <a:avLst/>
          </a:prstGeom>
          <a:solidFill>
            <a:srgbClr val="FFFFCC"/>
          </a:solidFill>
          <a:ln>
            <a:solidFill>
              <a:schemeClr val="bg2">
                <a:lumMod val="1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s-MX" sz="2400" b="1" dirty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</a:rPr>
              <a:t>La </a:t>
            </a:r>
            <a:r>
              <a:rPr lang="es-MX" sz="2400" b="1" i="1" u="sng" dirty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</a:rPr>
              <a:t>absorción</a:t>
            </a:r>
            <a:r>
              <a:rPr lang="es-MX" sz="2400" b="1" dirty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</a:rPr>
              <a:t> de la Onda de choque es inversamente proporcional al cubo de la distancia entre el punto de detonación y el blanco</a:t>
            </a:r>
          </a:p>
          <a:p>
            <a:pPr algn="ctr"/>
            <a:r>
              <a:rPr lang="es-MX" sz="2400" b="1" dirty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</a:rPr>
              <a:t>E</a:t>
            </a:r>
            <a:r>
              <a:rPr lang="es-MX" sz="2400" b="1" baseline="-25000" dirty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</a:rPr>
              <a:t>Kn</a:t>
            </a:r>
            <a:r>
              <a:rPr lang="es-MX" sz="2400" b="1" dirty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</a:rPr>
              <a:t> = E</a:t>
            </a:r>
            <a:r>
              <a:rPr lang="es-MX" sz="2400" b="1" baseline="-25000" dirty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</a:rPr>
              <a:t>I </a:t>
            </a:r>
            <a:r>
              <a:rPr lang="es-MX" sz="2400" b="1" dirty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</a:rPr>
              <a:t>/ R</a:t>
            </a:r>
            <a:r>
              <a:rPr lang="es-MX" sz="2400" b="1" baseline="30000" dirty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</a:rPr>
              <a:t>3</a:t>
            </a:r>
          </a:p>
          <a:p>
            <a:pPr algn="ctr"/>
            <a:endParaRPr lang="es-MX" sz="2400" b="1" baseline="30000" dirty="0">
              <a:solidFill>
                <a:schemeClr val="bg2">
                  <a:lumMod val="10000"/>
                </a:schemeClr>
              </a:solidFill>
              <a:latin typeface="Times New Roman" pitchFamily="18" charset="0"/>
            </a:endParaRPr>
          </a:p>
          <a:p>
            <a:r>
              <a:rPr lang="es-MX" sz="2000" b="1" dirty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</a:rPr>
              <a:t>Donde:    E</a:t>
            </a:r>
            <a:r>
              <a:rPr lang="es-MX" sz="2000" b="1" baseline="-25000" dirty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</a:rPr>
              <a:t>Kn </a:t>
            </a:r>
            <a:r>
              <a:rPr lang="es-MX" sz="2000" b="1" dirty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</a:rPr>
              <a:t> = Energía cinética en un punto cualquiera</a:t>
            </a:r>
            <a:r>
              <a:rPr lang="es-MX" sz="2000" b="1" baseline="-25000" dirty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</a:rPr>
              <a:t> </a:t>
            </a:r>
          </a:p>
          <a:p>
            <a:r>
              <a:rPr lang="es-MX" sz="2000" b="1" dirty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</a:rPr>
              <a:t>	   E</a:t>
            </a:r>
            <a:r>
              <a:rPr lang="es-MX" sz="2000" b="1" baseline="-25000" dirty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</a:rPr>
              <a:t>I</a:t>
            </a:r>
            <a:r>
              <a:rPr lang="es-MX" sz="2000" b="1" dirty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</a:rPr>
              <a:t>   = Energía cinética inicial en el punto de detonación. </a:t>
            </a:r>
          </a:p>
          <a:p>
            <a:r>
              <a:rPr lang="es-MX" sz="2000" b="1" dirty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</a:rPr>
              <a:t>                   R = Distancia entre el punto de detonación y el blanco</a:t>
            </a:r>
            <a:endParaRPr lang="es-CL" sz="2000" b="1" dirty="0">
              <a:solidFill>
                <a:schemeClr val="bg2">
                  <a:lumMod val="10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496" name="Text Box 8"/>
          <p:cNvSpPr txBox="1">
            <a:spLocks noChangeArrowheads="1"/>
          </p:cNvSpPr>
          <p:nvPr/>
        </p:nvSpPr>
        <p:spPr bwMode="auto">
          <a:xfrm>
            <a:off x="552450" y="1143000"/>
            <a:ext cx="8248650" cy="830997"/>
          </a:xfrm>
          <a:prstGeom prst="rect">
            <a:avLst/>
          </a:prstGeom>
          <a:solidFill>
            <a:schemeClr val="bg1"/>
          </a:solidFill>
          <a:ln w="38100">
            <a:solidFill>
              <a:schemeClr val="bg2">
                <a:lumMod val="10000"/>
              </a:schemeClr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61950" indent="-361950" algn="just">
              <a:spcBef>
                <a:spcPct val="50000"/>
              </a:spcBef>
              <a:buFontTx/>
              <a:buChar char="-"/>
            </a:pPr>
            <a:r>
              <a:rPr lang="es-MX" sz="2400" b="1" dirty="0">
                <a:solidFill>
                  <a:schemeClr val="tx2"/>
                </a:solidFill>
                <a:latin typeface="Times New Roman" pitchFamily="18" charset="0"/>
              </a:rPr>
              <a:t>Este efecto solo lo emplean las cabezas de combate de Soplo (Nucleares y </a:t>
            </a:r>
            <a:r>
              <a:rPr lang="es-MX" sz="2400" b="1" dirty="0" err="1">
                <a:solidFill>
                  <a:schemeClr val="tx2"/>
                </a:solidFill>
                <a:latin typeface="Times New Roman" pitchFamily="18" charset="0"/>
              </a:rPr>
              <a:t>Termobáricas</a:t>
            </a:r>
            <a:r>
              <a:rPr lang="es-MX" sz="2400" b="1" dirty="0">
                <a:solidFill>
                  <a:schemeClr val="tx2"/>
                </a:solidFill>
                <a:latin typeface="Times New Roman" pitchFamily="18" charset="0"/>
              </a:rPr>
              <a:t>).</a:t>
            </a:r>
          </a:p>
        </p:txBody>
      </p:sp>
      <p:sp>
        <p:nvSpPr>
          <p:cNvPr id="5" name="Text Box 1032"/>
          <p:cNvSpPr txBox="1">
            <a:spLocks noChangeArrowheads="1"/>
          </p:cNvSpPr>
          <p:nvPr/>
        </p:nvSpPr>
        <p:spPr bwMode="auto">
          <a:xfrm>
            <a:off x="323850" y="342900"/>
            <a:ext cx="8534400" cy="58477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628650" indent="-628650" algn="ctr">
              <a:spcBef>
                <a:spcPct val="50000"/>
              </a:spcBef>
            </a:pPr>
            <a:r>
              <a:rPr lang="es-MX" sz="3200" b="1" i="1" u="sng" dirty="0">
                <a:latin typeface="Times New Roman" pitchFamily="18" charset="0"/>
              </a:rPr>
              <a:t>ANTI SUPERFICIE  :  </a:t>
            </a:r>
            <a:r>
              <a:rPr lang="es-MX" sz="3200" b="1" u="sng" dirty="0">
                <a:solidFill>
                  <a:srgbClr val="002060"/>
                </a:solidFill>
                <a:latin typeface="Times New Roman" pitchFamily="18" charset="0"/>
              </a:rPr>
              <a:t>EFECTO  MACH</a:t>
            </a:r>
            <a:endParaRPr lang="es-ES" sz="3200" b="1" dirty="0">
              <a:solidFill>
                <a:srgbClr val="002060"/>
              </a:solidFill>
              <a:latin typeface="Times New Roman" pitchFamily="18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495300" y="4229100"/>
            <a:ext cx="8343900" cy="2308324"/>
          </a:xfrm>
          <a:prstGeom prst="rect">
            <a:avLst/>
          </a:prstGeom>
          <a:solidFill>
            <a:srgbClr val="FFFFCC"/>
          </a:solidFill>
          <a:ln>
            <a:solidFill>
              <a:schemeClr val="bg2">
                <a:lumMod val="10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s-MX" sz="2400" b="1" dirty="0">
                <a:solidFill>
                  <a:schemeClr val="tx2"/>
                </a:solidFill>
                <a:latin typeface="Times New Roman" pitchFamily="18" charset="0"/>
              </a:rPr>
              <a:t>La suma vectorial genera una 3ª onda denominada </a:t>
            </a:r>
            <a:r>
              <a:rPr lang="es-MX" sz="2400" b="1" dirty="0">
                <a:solidFill>
                  <a:srgbClr val="FF3300"/>
                </a:solidFill>
                <a:latin typeface="Times New Roman" pitchFamily="18" charset="0"/>
              </a:rPr>
              <a:t>“Onda Mach” o “Tallo Mach”</a:t>
            </a:r>
            <a:r>
              <a:rPr lang="es-MX" sz="2400" b="1" dirty="0">
                <a:solidFill>
                  <a:schemeClr val="tx2"/>
                </a:solidFill>
                <a:latin typeface="Times New Roman" pitchFamily="18" charset="0"/>
              </a:rPr>
              <a:t>, la que se propaga a ras de suelo, y hasta unos </a:t>
            </a:r>
            <a:r>
              <a:rPr lang="es-MX" sz="2400" b="1" dirty="0">
                <a:solidFill>
                  <a:srgbClr val="FF3300"/>
                </a:solidFill>
                <a:latin typeface="Times New Roman" pitchFamily="18" charset="0"/>
              </a:rPr>
              <a:t>30°</a:t>
            </a:r>
            <a:r>
              <a:rPr lang="es-MX" sz="2400" b="1" dirty="0">
                <a:solidFill>
                  <a:schemeClr val="tx2"/>
                </a:solidFill>
                <a:latin typeface="Times New Roman" pitchFamily="18" charset="0"/>
              </a:rPr>
              <a:t> de altura alrededor y bajo del punto de detonación, logrando </a:t>
            </a:r>
            <a:r>
              <a:rPr lang="es-MX" sz="2400" b="1" dirty="0">
                <a:solidFill>
                  <a:srgbClr val="0033CC"/>
                </a:solidFill>
                <a:latin typeface="Times New Roman" pitchFamily="18" charset="0"/>
              </a:rPr>
              <a:t>incrementar hasta un </a:t>
            </a:r>
            <a:r>
              <a:rPr lang="es-MX" sz="2400" b="1" dirty="0">
                <a:solidFill>
                  <a:srgbClr val="FF3300"/>
                </a:solidFill>
                <a:latin typeface="Times New Roman" pitchFamily="18" charset="0"/>
              </a:rPr>
              <a:t>100%</a:t>
            </a:r>
            <a:r>
              <a:rPr lang="es-MX" sz="2400" b="1" dirty="0">
                <a:solidFill>
                  <a:schemeClr val="tx2"/>
                </a:solidFill>
                <a:latin typeface="Times New Roman" pitchFamily="18" charset="0"/>
              </a:rPr>
              <a:t> el efecto destructivo de la carga de combate de Soplo a nivel de superficie.</a:t>
            </a:r>
            <a:endParaRPr lang="es-CL" sz="2400" dirty="0"/>
          </a:p>
        </p:txBody>
      </p:sp>
      <p:sp>
        <p:nvSpPr>
          <p:cNvPr id="7" name="6 CuadroTexto"/>
          <p:cNvSpPr txBox="1"/>
          <p:nvPr/>
        </p:nvSpPr>
        <p:spPr>
          <a:xfrm>
            <a:off x="533400" y="2114550"/>
            <a:ext cx="8229600" cy="1938992"/>
          </a:xfrm>
          <a:prstGeom prst="rect">
            <a:avLst/>
          </a:prstGeom>
          <a:solidFill>
            <a:srgbClr val="FFFF00"/>
          </a:solidFill>
          <a:ln>
            <a:solidFill>
              <a:schemeClr val="bg2">
                <a:lumMod val="1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s-MX" sz="2400" b="1" dirty="0">
                <a:solidFill>
                  <a:schemeClr val="tx2"/>
                </a:solidFill>
                <a:latin typeface="Times New Roman" pitchFamily="18" charset="0"/>
              </a:rPr>
              <a:t>Este efecto se desarrolla al detonar las cargas sobre el blanco en alturas de 100 a 500 </a:t>
            </a:r>
            <a:r>
              <a:rPr lang="es-MX" sz="2400" b="1" dirty="0" err="1">
                <a:solidFill>
                  <a:schemeClr val="tx2"/>
                </a:solidFill>
                <a:latin typeface="Times New Roman" pitchFamily="18" charset="0"/>
              </a:rPr>
              <a:t>mts</a:t>
            </a:r>
            <a:r>
              <a:rPr lang="es-MX" sz="2400" b="1" dirty="0">
                <a:solidFill>
                  <a:schemeClr val="tx2"/>
                </a:solidFill>
                <a:latin typeface="Times New Roman" pitchFamily="18" charset="0"/>
              </a:rPr>
              <a:t>, logrando que la onda de choque “rebote” en la superficie y </a:t>
            </a:r>
            <a:r>
              <a:rPr lang="es-MX" sz="2400" b="1" u="sng" dirty="0">
                <a:solidFill>
                  <a:srgbClr val="FF0000"/>
                </a:solidFill>
                <a:latin typeface="Times New Roman" pitchFamily="18" charset="0"/>
              </a:rPr>
              <a:t>se genere una suma vectorial </a:t>
            </a:r>
            <a:r>
              <a:rPr lang="es-MX" sz="2400" b="1" dirty="0">
                <a:solidFill>
                  <a:schemeClr val="tx2"/>
                </a:solidFill>
                <a:latin typeface="Times New Roman" pitchFamily="18" charset="0"/>
              </a:rPr>
              <a:t>entre la onda de choque que baja (Incidente) y la que rebota (Reflejada).</a:t>
            </a:r>
            <a:endParaRPr lang="es-CL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7268" name="Picture 4" descr="Explorar000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96572" y="1085850"/>
            <a:ext cx="6726654" cy="3973513"/>
          </a:xfrm>
          <a:prstGeom prst="rect">
            <a:avLst/>
          </a:prstGeom>
          <a:noFill/>
        </p:spPr>
      </p:pic>
      <p:sp>
        <p:nvSpPr>
          <p:cNvPr id="267269" name="Text Box 5"/>
          <p:cNvSpPr txBox="1">
            <a:spLocks noChangeArrowheads="1"/>
          </p:cNvSpPr>
          <p:nvPr/>
        </p:nvSpPr>
        <p:spPr bwMode="auto">
          <a:xfrm>
            <a:off x="228600" y="0"/>
            <a:ext cx="8915400" cy="95410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MX" sz="28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REFLEXION DE LA ONDA DE SOPLO EN UNA SUPERFICIE Y EFECTO  MACH RESULTANTE</a:t>
            </a:r>
            <a:endParaRPr lang="es-ES" sz="2800" b="1" u="sng" dirty="0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</p:txBody>
      </p:sp>
      <p:cxnSp>
        <p:nvCxnSpPr>
          <p:cNvPr id="5" name="4 Conector recto de flecha"/>
          <p:cNvCxnSpPr/>
          <p:nvPr/>
        </p:nvCxnSpPr>
        <p:spPr>
          <a:xfrm rot="5400000">
            <a:off x="2086769" y="4181475"/>
            <a:ext cx="1046956" cy="794"/>
          </a:xfrm>
          <a:prstGeom prst="straightConnector1">
            <a:avLst/>
          </a:prstGeom>
          <a:ln w="12700">
            <a:solidFill>
              <a:srgbClr val="FF0000"/>
            </a:solidFill>
            <a:headEnd type="stealt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5 CuadroTexto"/>
          <p:cNvSpPr txBox="1"/>
          <p:nvPr/>
        </p:nvSpPr>
        <p:spPr>
          <a:xfrm>
            <a:off x="171450" y="3638550"/>
            <a:ext cx="1257300" cy="461665"/>
          </a:xfrm>
          <a:prstGeom prst="rect">
            <a:avLst/>
          </a:prstGeom>
          <a:solidFill>
            <a:srgbClr val="66FF66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MX" sz="1200" b="1" dirty="0"/>
              <a:t>Altura sobre el blanco</a:t>
            </a:r>
            <a:endParaRPr lang="es-CL" sz="1200" b="1" dirty="0"/>
          </a:p>
        </p:txBody>
      </p:sp>
      <p:cxnSp>
        <p:nvCxnSpPr>
          <p:cNvPr id="9" name="8 Conector recto de flecha"/>
          <p:cNvCxnSpPr>
            <a:stCxn id="6" idx="3"/>
          </p:cNvCxnSpPr>
          <p:nvPr/>
        </p:nvCxnSpPr>
        <p:spPr>
          <a:xfrm>
            <a:off x="1428750" y="3869383"/>
            <a:ext cx="1143000" cy="73967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9 CuadroTexto"/>
          <p:cNvSpPr txBox="1"/>
          <p:nvPr/>
        </p:nvSpPr>
        <p:spPr>
          <a:xfrm>
            <a:off x="933450" y="5219700"/>
            <a:ext cx="1257300" cy="738664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MX" sz="1400" b="1" dirty="0"/>
              <a:t>Superficie terrestre o del mar</a:t>
            </a:r>
            <a:endParaRPr lang="es-CL" sz="1400" b="1" dirty="0"/>
          </a:p>
        </p:txBody>
      </p:sp>
      <p:cxnSp>
        <p:nvCxnSpPr>
          <p:cNvPr id="12" name="11 Conector recto de flecha"/>
          <p:cNvCxnSpPr>
            <a:stCxn id="10" idx="0"/>
          </p:cNvCxnSpPr>
          <p:nvPr/>
        </p:nvCxnSpPr>
        <p:spPr>
          <a:xfrm rot="5400000" flipH="1" flipV="1">
            <a:off x="1400175" y="4848225"/>
            <a:ext cx="533400" cy="20955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1" name="20 Grupo"/>
          <p:cNvGrpSpPr/>
          <p:nvPr/>
        </p:nvGrpSpPr>
        <p:grpSpPr>
          <a:xfrm>
            <a:off x="3314700" y="3638550"/>
            <a:ext cx="3914775" cy="1092200"/>
            <a:chOff x="3314700" y="3638550"/>
            <a:chExt cx="3914775" cy="1092200"/>
          </a:xfrm>
        </p:grpSpPr>
        <p:sp>
          <p:nvSpPr>
            <p:cNvPr id="17" name="16 Forma libre"/>
            <p:cNvSpPr/>
            <p:nvPr/>
          </p:nvSpPr>
          <p:spPr>
            <a:xfrm>
              <a:off x="3314700" y="3638550"/>
              <a:ext cx="3848100" cy="1047750"/>
            </a:xfrm>
            <a:custGeom>
              <a:avLst/>
              <a:gdLst>
                <a:gd name="connsiteX0" fmla="*/ 0 w 3848100"/>
                <a:gd name="connsiteY0" fmla="*/ 1047750 h 1047750"/>
                <a:gd name="connsiteX1" fmla="*/ 438150 w 3848100"/>
                <a:gd name="connsiteY1" fmla="*/ 895350 h 1047750"/>
                <a:gd name="connsiteX2" fmla="*/ 1009650 w 3848100"/>
                <a:gd name="connsiteY2" fmla="*/ 685800 h 1047750"/>
                <a:gd name="connsiteX3" fmla="*/ 1428750 w 3848100"/>
                <a:gd name="connsiteY3" fmla="*/ 514350 h 1047750"/>
                <a:gd name="connsiteX4" fmla="*/ 2095500 w 3848100"/>
                <a:gd name="connsiteY4" fmla="*/ 514350 h 1047750"/>
                <a:gd name="connsiteX5" fmla="*/ 2571750 w 3848100"/>
                <a:gd name="connsiteY5" fmla="*/ 533400 h 1047750"/>
                <a:gd name="connsiteX6" fmla="*/ 2781300 w 3848100"/>
                <a:gd name="connsiteY6" fmla="*/ 514350 h 1047750"/>
                <a:gd name="connsiteX7" fmla="*/ 3333750 w 3848100"/>
                <a:gd name="connsiteY7" fmla="*/ 323850 h 1047750"/>
                <a:gd name="connsiteX8" fmla="*/ 3848100 w 3848100"/>
                <a:gd name="connsiteY8" fmla="*/ 0 h 10477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848100" h="1047750">
                  <a:moveTo>
                    <a:pt x="0" y="1047750"/>
                  </a:moveTo>
                  <a:lnTo>
                    <a:pt x="438150" y="895350"/>
                  </a:lnTo>
                  <a:lnTo>
                    <a:pt x="1009650" y="685800"/>
                  </a:lnTo>
                  <a:cubicBezTo>
                    <a:pt x="1174750" y="622300"/>
                    <a:pt x="1247775" y="542925"/>
                    <a:pt x="1428750" y="514350"/>
                  </a:cubicBezTo>
                  <a:cubicBezTo>
                    <a:pt x="1609725" y="485775"/>
                    <a:pt x="1905000" y="511175"/>
                    <a:pt x="2095500" y="514350"/>
                  </a:cubicBezTo>
                  <a:cubicBezTo>
                    <a:pt x="2286000" y="517525"/>
                    <a:pt x="2457450" y="533400"/>
                    <a:pt x="2571750" y="533400"/>
                  </a:cubicBezTo>
                  <a:cubicBezTo>
                    <a:pt x="2686050" y="533400"/>
                    <a:pt x="2654300" y="549275"/>
                    <a:pt x="2781300" y="514350"/>
                  </a:cubicBezTo>
                  <a:cubicBezTo>
                    <a:pt x="2908300" y="479425"/>
                    <a:pt x="3155950" y="409575"/>
                    <a:pt x="3333750" y="323850"/>
                  </a:cubicBezTo>
                  <a:cubicBezTo>
                    <a:pt x="3511550" y="238125"/>
                    <a:pt x="3679825" y="119062"/>
                    <a:pt x="3848100" y="0"/>
                  </a:cubicBezTo>
                </a:path>
              </a:pathLst>
            </a:custGeom>
            <a:ln w="158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8" name="17 Forma libre"/>
            <p:cNvSpPr/>
            <p:nvPr/>
          </p:nvSpPr>
          <p:spPr>
            <a:xfrm>
              <a:off x="4724400" y="4152900"/>
              <a:ext cx="171450" cy="571500"/>
            </a:xfrm>
            <a:custGeom>
              <a:avLst/>
              <a:gdLst>
                <a:gd name="connsiteX0" fmla="*/ 0 w 171450"/>
                <a:gd name="connsiteY0" fmla="*/ 0 h 571500"/>
                <a:gd name="connsiteX1" fmla="*/ 114300 w 171450"/>
                <a:gd name="connsiteY1" fmla="*/ 247650 h 571500"/>
                <a:gd name="connsiteX2" fmla="*/ 171450 w 171450"/>
                <a:gd name="connsiteY2" fmla="*/ 571500 h 571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71450" h="571500">
                  <a:moveTo>
                    <a:pt x="0" y="0"/>
                  </a:moveTo>
                  <a:cubicBezTo>
                    <a:pt x="42862" y="76200"/>
                    <a:pt x="85725" y="152400"/>
                    <a:pt x="114300" y="247650"/>
                  </a:cubicBezTo>
                  <a:cubicBezTo>
                    <a:pt x="142875" y="342900"/>
                    <a:pt x="158750" y="523875"/>
                    <a:pt x="171450" y="571500"/>
                  </a:cubicBezTo>
                </a:path>
              </a:pathLst>
            </a:cu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s-CL" dirty="0">
                <a:solidFill>
                  <a:srgbClr val="002060"/>
                </a:solidFill>
              </a:endParaRPr>
            </a:p>
          </p:txBody>
        </p:sp>
        <p:sp>
          <p:nvSpPr>
            <p:cNvPr id="19" name="18 Forma libre"/>
            <p:cNvSpPr/>
            <p:nvPr/>
          </p:nvSpPr>
          <p:spPr>
            <a:xfrm>
              <a:off x="6115050" y="4171950"/>
              <a:ext cx="22225" cy="514350"/>
            </a:xfrm>
            <a:custGeom>
              <a:avLst/>
              <a:gdLst>
                <a:gd name="connsiteX0" fmla="*/ 0 w 22225"/>
                <a:gd name="connsiteY0" fmla="*/ 0 h 514350"/>
                <a:gd name="connsiteX1" fmla="*/ 19050 w 22225"/>
                <a:gd name="connsiteY1" fmla="*/ 285750 h 514350"/>
                <a:gd name="connsiteX2" fmla="*/ 19050 w 22225"/>
                <a:gd name="connsiteY2" fmla="*/ 514350 h 514350"/>
                <a:gd name="connsiteX3" fmla="*/ 19050 w 22225"/>
                <a:gd name="connsiteY3" fmla="*/ 514350 h 514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225" h="514350">
                  <a:moveTo>
                    <a:pt x="0" y="0"/>
                  </a:moveTo>
                  <a:cubicBezTo>
                    <a:pt x="7937" y="100012"/>
                    <a:pt x="15875" y="200025"/>
                    <a:pt x="19050" y="285750"/>
                  </a:cubicBezTo>
                  <a:cubicBezTo>
                    <a:pt x="22225" y="371475"/>
                    <a:pt x="19050" y="514350"/>
                    <a:pt x="19050" y="514350"/>
                  </a:cubicBezTo>
                  <a:lnTo>
                    <a:pt x="19050" y="514350"/>
                  </a:lnTo>
                </a:path>
              </a:pathLst>
            </a:custGeom>
            <a:ln w="158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20" name="19 Forma libre"/>
            <p:cNvSpPr/>
            <p:nvPr/>
          </p:nvSpPr>
          <p:spPr>
            <a:xfrm>
              <a:off x="7156450" y="3657600"/>
              <a:ext cx="73025" cy="1073150"/>
            </a:xfrm>
            <a:custGeom>
              <a:avLst/>
              <a:gdLst>
                <a:gd name="connsiteX0" fmla="*/ 6350 w 73025"/>
                <a:gd name="connsiteY0" fmla="*/ 0 h 1073150"/>
                <a:gd name="connsiteX1" fmla="*/ 63500 w 73025"/>
                <a:gd name="connsiteY1" fmla="*/ 342900 h 1073150"/>
                <a:gd name="connsiteX2" fmla="*/ 63500 w 73025"/>
                <a:gd name="connsiteY2" fmla="*/ 666750 h 1073150"/>
                <a:gd name="connsiteX3" fmla="*/ 44450 w 73025"/>
                <a:gd name="connsiteY3" fmla="*/ 914400 h 1073150"/>
                <a:gd name="connsiteX4" fmla="*/ 6350 w 73025"/>
                <a:gd name="connsiteY4" fmla="*/ 1047750 h 1073150"/>
                <a:gd name="connsiteX5" fmla="*/ 6350 w 73025"/>
                <a:gd name="connsiteY5" fmla="*/ 1066800 h 1073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73025" h="1073150">
                  <a:moveTo>
                    <a:pt x="6350" y="0"/>
                  </a:moveTo>
                  <a:cubicBezTo>
                    <a:pt x="30162" y="115887"/>
                    <a:pt x="53975" y="231775"/>
                    <a:pt x="63500" y="342900"/>
                  </a:cubicBezTo>
                  <a:cubicBezTo>
                    <a:pt x="73025" y="454025"/>
                    <a:pt x="66675" y="571500"/>
                    <a:pt x="63500" y="666750"/>
                  </a:cubicBezTo>
                  <a:cubicBezTo>
                    <a:pt x="60325" y="762000"/>
                    <a:pt x="53975" y="850900"/>
                    <a:pt x="44450" y="914400"/>
                  </a:cubicBezTo>
                  <a:cubicBezTo>
                    <a:pt x="34925" y="977900"/>
                    <a:pt x="12700" y="1022350"/>
                    <a:pt x="6350" y="1047750"/>
                  </a:cubicBezTo>
                  <a:cubicBezTo>
                    <a:pt x="0" y="1073150"/>
                    <a:pt x="3175" y="1069975"/>
                    <a:pt x="6350" y="1066800"/>
                  </a:cubicBezTo>
                </a:path>
              </a:pathLst>
            </a:cu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sp>
        <p:nvSpPr>
          <p:cNvPr id="22" name="21 CuadroTexto"/>
          <p:cNvSpPr txBox="1"/>
          <p:nvPr/>
        </p:nvSpPr>
        <p:spPr>
          <a:xfrm>
            <a:off x="2857500" y="5524500"/>
            <a:ext cx="5962650" cy="64633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La onda MACH es resultado de la suma vectorial de la Onda Incidente y la Onda Reflejada</a:t>
            </a:r>
            <a:endParaRPr lang="es-CL" b="1" dirty="0"/>
          </a:p>
        </p:txBody>
      </p:sp>
      <p:sp>
        <p:nvSpPr>
          <p:cNvPr id="23" name="22 Forma libre"/>
          <p:cNvSpPr/>
          <p:nvPr/>
        </p:nvSpPr>
        <p:spPr>
          <a:xfrm>
            <a:off x="1466850" y="2838450"/>
            <a:ext cx="3308350" cy="1346200"/>
          </a:xfrm>
          <a:custGeom>
            <a:avLst/>
            <a:gdLst>
              <a:gd name="connsiteX0" fmla="*/ 0 w 3308350"/>
              <a:gd name="connsiteY0" fmla="*/ 552450 h 1346200"/>
              <a:gd name="connsiteX1" fmla="*/ 209550 w 3308350"/>
              <a:gd name="connsiteY1" fmla="*/ 342900 h 1346200"/>
              <a:gd name="connsiteX2" fmla="*/ 571500 w 3308350"/>
              <a:gd name="connsiteY2" fmla="*/ 133350 h 1346200"/>
              <a:gd name="connsiteX3" fmla="*/ 1009650 w 3308350"/>
              <a:gd name="connsiteY3" fmla="*/ 38100 h 1346200"/>
              <a:gd name="connsiteX4" fmla="*/ 1257300 w 3308350"/>
              <a:gd name="connsiteY4" fmla="*/ 0 h 1346200"/>
              <a:gd name="connsiteX5" fmla="*/ 1733550 w 3308350"/>
              <a:gd name="connsiteY5" fmla="*/ 38100 h 1346200"/>
              <a:gd name="connsiteX6" fmla="*/ 2286000 w 3308350"/>
              <a:gd name="connsiteY6" fmla="*/ 228600 h 1346200"/>
              <a:gd name="connsiteX7" fmla="*/ 2705100 w 3308350"/>
              <a:gd name="connsiteY7" fmla="*/ 514350 h 1346200"/>
              <a:gd name="connsiteX8" fmla="*/ 2971800 w 3308350"/>
              <a:gd name="connsiteY8" fmla="*/ 781050 h 1346200"/>
              <a:gd name="connsiteX9" fmla="*/ 3257550 w 3308350"/>
              <a:gd name="connsiteY9" fmla="*/ 1181100 h 1346200"/>
              <a:gd name="connsiteX10" fmla="*/ 3276600 w 3308350"/>
              <a:gd name="connsiteY10" fmla="*/ 1333500 h 1346200"/>
              <a:gd name="connsiteX11" fmla="*/ 3276600 w 3308350"/>
              <a:gd name="connsiteY11" fmla="*/ 1257300 h 1346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308350" h="1346200">
                <a:moveTo>
                  <a:pt x="0" y="552450"/>
                </a:moveTo>
                <a:cubicBezTo>
                  <a:pt x="57150" y="482600"/>
                  <a:pt x="114300" y="412750"/>
                  <a:pt x="209550" y="342900"/>
                </a:cubicBezTo>
                <a:cubicBezTo>
                  <a:pt x="304800" y="273050"/>
                  <a:pt x="438150" y="184150"/>
                  <a:pt x="571500" y="133350"/>
                </a:cubicBezTo>
                <a:cubicBezTo>
                  <a:pt x="704850" y="82550"/>
                  <a:pt x="895350" y="60325"/>
                  <a:pt x="1009650" y="38100"/>
                </a:cubicBezTo>
                <a:cubicBezTo>
                  <a:pt x="1123950" y="15875"/>
                  <a:pt x="1136650" y="0"/>
                  <a:pt x="1257300" y="0"/>
                </a:cubicBezTo>
                <a:cubicBezTo>
                  <a:pt x="1377950" y="0"/>
                  <a:pt x="1562100" y="0"/>
                  <a:pt x="1733550" y="38100"/>
                </a:cubicBezTo>
                <a:cubicBezTo>
                  <a:pt x="1905000" y="76200"/>
                  <a:pt x="2124075" y="149225"/>
                  <a:pt x="2286000" y="228600"/>
                </a:cubicBezTo>
                <a:cubicBezTo>
                  <a:pt x="2447925" y="307975"/>
                  <a:pt x="2590800" y="422275"/>
                  <a:pt x="2705100" y="514350"/>
                </a:cubicBezTo>
                <a:cubicBezTo>
                  <a:pt x="2819400" y="606425"/>
                  <a:pt x="2879725" y="669925"/>
                  <a:pt x="2971800" y="781050"/>
                </a:cubicBezTo>
                <a:cubicBezTo>
                  <a:pt x="3063875" y="892175"/>
                  <a:pt x="3206750" y="1089025"/>
                  <a:pt x="3257550" y="1181100"/>
                </a:cubicBezTo>
                <a:cubicBezTo>
                  <a:pt x="3308350" y="1273175"/>
                  <a:pt x="3273425" y="1320800"/>
                  <a:pt x="3276600" y="1333500"/>
                </a:cubicBezTo>
                <a:cubicBezTo>
                  <a:pt x="3279775" y="1346200"/>
                  <a:pt x="3279775" y="1260475"/>
                  <a:pt x="3276600" y="1257300"/>
                </a:cubicBezTo>
              </a:path>
            </a:pathLst>
          </a:cu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31" name="30 Grupo"/>
          <p:cNvGrpSpPr/>
          <p:nvPr/>
        </p:nvGrpSpPr>
        <p:grpSpPr>
          <a:xfrm>
            <a:off x="2609850" y="3314700"/>
            <a:ext cx="5372100" cy="1390650"/>
            <a:chOff x="2819400" y="1143000"/>
            <a:chExt cx="5372100" cy="1390650"/>
          </a:xfrm>
        </p:grpSpPr>
        <p:cxnSp>
          <p:nvCxnSpPr>
            <p:cNvPr id="25" name="24 Conector recto de flecha"/>
            <p:cNvCxnSpPr/>
            <p:nvPr/>
          </p:nvCxnSpPr>
          <p:spPr>
            <a:xfrm flipV="1">
              <a:off x="2819400" y="1143000"/>
              <a:ext cx="5314950" cy="1390650"/>
            </a:xfrm>
            <a:prstGeom prst="straightConnector1">
              <a:avLst/>
            </a:prstGeom>
            <a:ln w="31750">
              <a:solidFill>
                <a:srgbClr val="FF66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25 CuadroTexto"/>
            <p:cNvSpPr txBox="1"/>
            <p:nvPr/>
          </p:nvSpPr>
          <p:spPr>
            <a:xfrm>
              <a:off x="7639050" y="1676400"/>
              <a:ext cx="552450" cy="338554"/>
            </a:xfrm>
            <a:prstGeom prst="rect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MX" sz="1600" b="1" dirty="0"/>
                <a:t>30°</a:t>
              </a:r>
              <a:endParaRPr lang="es-CL" sz="1600" b="1" dirty="0"/>
            </a:p>
          </p:txBody>
        </p:sp>
        <p:sp>
          <p:nvSpPr>
            <p:cNvPr id="28" name="27 Flecha arriba"/>
            <p:cNvSpPr/>
            <p:nvPr/>
          </p:nvSpPr>
          <p:spPr>
            <a:xfrm>
              <a:off x="7829550" y="1238250"/>
              <a:ext cx="171450" cy="438150"/>
            </a:xfrm>
            <a:prstGeom prst="upArrow">
              <a:avLst/>
            </a:prstGeom>
            <a:solidFill>
              <a:srgbClr val="FFFF00"/>
            </a:solidFill>
            <a:ln w="15875"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30" name="29 Flecha arriba"/>
            <p:cNvSpPr/>
            <p:nvPr/>
          </p:nvSpPr>
          <p:spPr>
            <a:xfrm rot="10800000">
              <a:off x="7829550" y="2000250"/>
              <a:ext cx="171450" cy="533400"/>
            </a:xfrm>
            <a:prstGeom prst="upArrow">
              <a:avLst>
                <a:gd name="adj1" fmla="val 50000"/>
                <a:gd name="adj2" fmla="val 47674"/>
              </a:avLst>
            </a:prstGeom>
            <a:solidFill>
              <a:srgbClr val="FFFF00"/>
            </a:solidFill>
            <a:ln w="15875"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198862" y="971550"/>
            <a:ext cx="8773688" cy="4708981"/>
          </a:xfrm>
          <a:prstGeom prst="rect">
            <a:avLst/>
          </a:prstGeom>
          <a:noFill/>
          <a:ln w="28575"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MX" sz="2000" b="1" u="sng" dirty="0">
                <a:solidFill>
                  <a:srgbClr val="FF0000"/>
                </a:solidFill>
              </a:rPr>
              <a:t>CABEZAS DE COMBATE</a:t>
            </a:r>
          </a:p>
          <a:p>
            <a:endParaRPr lang="es-MX" sz="2000" dirty="0"/>
          </a:p>
          <a:p>
            <a:pPr marL="342900" indent="-342900">
              <a:buFont typeface="+mj-lt"/>
              <a:buAutoNum type="alphaUcPeriod"/>
            </a:pPr>
            <a:r>
              <a:rPr lang="es-MX" sz="2000" dirty="0"/>
              <a:t>Anti Superficie: (Buques, tropas, instalaciones terrestres)</a:t>
            </a:r>
          </a:p>
          <a:p>
            <a:pPr marL="342900" indent="-342900"/>
            <a:r>
              <a:rPr lang="es-MX" sz="2000" dirty="0"/>
              <a:t>			  </a:t>
            </a:r>
            <a:r>
              <a:rPr lang="es-MX" sz="2000" dirty="0">
                <a:solidFill>
                  <a:srgbClr val="0033CC"/>
                </a:solidFill>
              </a:rPr>
              <a:t>Efecto de soplo - Fragmentación</a:t>
            </a:r>
          </a:p>
          <a:p>
            <a:pPr marL="2171700" lvl="4" indent="-342900"/>
            <a:r>
              <a:rPr lang="es-MX" sz="2000" dirty="0">
                <a:solidFill>
                  <a:srgbClr val="0033CC"/>
                </a:solidFill>
              </a:rPr>
              <a:t>  Efecto penetrante: Energía cinética – </a:t>
            </a:r>
            <a:r>
              <a:rPr lang="es-MX" sz="2000" dirty="0" err="1">
                <a:solidFill>
                  <a:srgbClr val="0033CC"/>
                </a:solidFill>
              </a:rPr>
              <a:t>Subcalibre</a:t>
            </a:r>
            <a:r>
              <a:rPr lang="es-MX" sz="2000" dirty="0">
                <a:solidFill>
                  <a:srgbClr val="0033CC"/>
                </a:solidFill>
              </a:rPr>
              <a:t>  Efecto </a:t>
            </a:r>
            <a:r>
              <a:rPr lang="es-MX" sz="2000" dirty="0" err="1">
                <a:solidFill>
                  <a:srgbClr val="0033CC"/>
                </a:solidFill>
              </a:rPr>
              <a:t>Munroe</a:t>
            </a:r>
            <a:endParaRPr lang="es-MX" sz="2000" dirty="0">
              <a:solidFill>
                <a:srgbClr val="0033CC"/>
              </a:solidFill>
            </a:endParaRPr>
          </a:p>
          <a:p>
            <a:pPr marL="2171700" lvl="4" indent="-342900"/>
            <a:r>
              <a:rPr lang="es-MX" sz="2000" dirty="0">
                <a:solidFill>
                  <a:srgbClr val="0033CC"/>
                </a:solidFill>
              </a:rPr>
              <a:t>  Efecto MACH</a:t>
            </a:r>
            <a:r>
              <a:rPr lang="es-CL" sz="2000" dirty="0">
                <a:solidFill>
                  <a:srgbClr val="0033CC"/>
                </a:solidFill>
              </a:rPr>
              <a:t>.</a:t>
            </a:r>
          </a:p>
          <a:p>
            <a:pPr marL="2171700" lvl="4" indent="-342900"/>
            <a:endParaRPr lang="es-MX" sz="2000" dirty="0"/>
          </a:p>
          <a:p>
            <a:pPr marL="342900" indent="-342900"/>
            <a:r>
              <a:rPr lang="es-MX" sz="2000" dirty="0"/>
              <a:t>B.	Anti Submarino: (cascos de buques y submarinos)</a:t>
            </a:r>
          </a:p>
          <a:p>
            <a:pPr marL="2171700" lvl="4" indent="-342900"/>
            <a:r>
              <a:rPr lang="es-MX" sz="2000" dirty="0"/>
              <a:t>  </a:t>
            </a:r>
            <a:r>
              <a:rPr lang="es-MX" sz="2000" dirty="0">
                <a:solidFill>
                  <a:srgbClr val="0033CC"/>
                </a:solidFill>
              </a:rPr>
              <a:t>Efecto Soplo Subacuático</a:t>
            </a:r>
          </a:p>
          <a:p>
            <a:pPr marL="2171700" lvl="4" indent="-342900"/>
            <a:endParaRPr lang="es-MX" sz="2000" dirty="0"/>
          </a:p>
          <a:p>
            <a:pPr marL="342900" indent="-342900"/>
            <a:r>
              <a:rPr lang="es-MX" sz="2000" dirty="0"/>
              <a:t>C.	Antiaéreo: (Aviones y misiles)</a:t>
            </a:r>
          </a:p>
          <a:p>
            <a:pPr marL="342900" indent="-342900"/>
            <a:r>
              <a:rPr lang="es-MX" sz="2000" dirty="0"/>
              <a:t>			  </a:t>
            </a:r>
            <a:r>
              <a:rPr lang="es-MX" sz="2000" dirty="0">
                <a:solidFill>
                  <a:srgbClr val="0033CC"/>
                </a:solidFill>
              </a:rPr>
              <a:t>Fragmentación - varilla continua.</a:t>
            </a:r>
          </a:p>
          <a:p>
            <a:pPr marL="342900" indent="-342900"/>
            <a:endParaRPr lang="es-MX" sz="2000" dirty="0"/>
          </a:p>
          <a:p>
            <a:pPr marL="342900" indent="-342900"/>
            <a:r>
              <a:rPr lang="es-MX" sz="2000" dirty="0"/>
              <a:t>D.	Especiales:	  </a:t>
            </a:r>
            <a:r>
              <a:rPr lang="es-MX" sz="2000" dirty="0">
                <a:solidFill>
                  <a:srgbClr val="0033CC"/>
                </a:solidFill>
              </a:rPr>
              <a:t>Incendiarias, iluminantes, pulso electromagnético, otras.</a:t>
            </a:r>
            <a:endParaRPr lang="es-CL" sz="2000" dirty="0">
              <a:solidFill>
                <a:srgbClr val="0033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CuadroTexto"/>
          <p:cNvSpPr txBox="1"/>
          <p:nvPr/>
        </p:nvSpPr>
        <p:spPr>
          <a:xfrm>
            <a:off x="1676400" y="304800"/>
            <a:ext cx="5734050" cy="523220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MX" sz="2800" b="1" u="sng" dirty="0"/>
              <a:t>FRAGMENTACIÓN</a:t>
            </a:r>
            <a:endParaRPr lang="es-CL" sz="2800" b="1" u="sng" dirty="0"/>
          </a:p>
        </p:txBody>
      </p:sp>
      <p:sp>
        <p:nvSpPr>
          <p:cNvPr id="6" name="5 CuadroTexto"/>
          <p:cNvSpPr txBox="1"/>
          <p:nvPr/>
        </p:nvSpPr>
        <p:spPr>
          <a:xfrm>
            <a:off x="723900" y="1238250"/>
            <a:ext cx="8039100" cy="646331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s-MX" dirty="0"/>
              <a:t>LA CANTIDAD DE EXPLOSIVO QUE PORTA UN PROYECTIL DE ARTILLERIA Y MISILES, NO LE PERMITEN GENERAR UNA ONDA DE CHOQUE POTENTE</a:t>
            </a:r>
            <a:endParaRPr lang="es-CL" dirty="0"/>
          </a:p>
        </p:txBody>
      </p:sp>
      <p:sp>
        <p:nvSpPr>
          <p:cNvPr id="7" name="6 CuadroTexto"/>
          <p:cNvSpPr txBox="1"/>
          <p:nvPr/>
        </p:nvSpPr>
        <p:spPr>
          <a:xfrm>
            <a:off x="533400" y="2152650"/>
            <a:ext cx="8362950" cy="1754326"/>
          </a:xfrm>
          <a:prstGeom prst="rect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s-MX" dirty="0"/>
              <a:t>LOS FRAGMENTOS DE LA CARCAZA DE LA CABEZA DE COMBATE </a:t>
            </a:r>
            <a:r>
              <a:rPr lang="es-MX" b="1" u="sng" dirty="0"/>
              <a:t>AUMENTAN</a:t>
            </a:r>
            <a:r>
              <a:rPr lang="es-MX" dirty="0"/>
              <a:t> EL RADIO DEL VOLUMEN DE DAÑOS GRACIAS A SU ENERGÍA CINÉTICA MAYOR A LA DE LOS GASES DE LA DETONACIÓN. </a:t>
            </a:r>
          </a:p>
          <a:p>
            <a:pPr>
              <a:lnSpc>
                <a:spcPct val="150000"/>
              </a:lnSpc>
            </a:pPr>
            <a:r>
              <a:rPr lang="es-MX" dirty="0"/>
              <a:t>EL 30% DE LA ENERGÍA DEL EXPLOSIVO SE EMPLEA EN ROMPER LA CARCAZA</a:t>
            </a:r>
            <a:endParaRPr lang="es-CL" dirty="0"/>
          </a:p>
        </p:txBody>
      </p:sp>
      <p:sp>
        <p:nvSpPr>
          <p:cNvPr id="8" name="7 CuadroTexto"/>
          <p:cNvSpPr txBox="1"/>
          <p:nvPr/>
        </p:nvSpPr>
        <p:spPr>
          <a:xfrm>
            <a:off x="228600" y="4114800"/>
            <a:ext cx="8801100" cy="2169825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s-MX" dirty="0"/>
              <a:t>EL </a:t>
            </a:r>
            <a:r>
              <a:rPr lang="es-MX" b="1" dirty="0">
                <a:solidFill>
                  <a:srgbClr val="FF0000"/>
                </a:solidFill>
              </a:rPr>
              <a:t>TAMAÑO Y VELOCIDAD </a:t>
            </a:r>
            <a:r>
              <a:rPr lang="es-MX" dirty="0"/>
              <a:t>DE LOS FRAGMENTOS DE LA CARCAZA SON VITALES PARA DAÑAR EL BLANCO Y ESTO DEPENDE DE :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s-MX" dirty="0"/>
              <a:t>TAMAÑO Y FORMA DEL PREFRAGMENTADO DE LA CARCAZA (Diseño en fábrica)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s-MX" dirty="0"/>
              <a:t>RELACION ENTRE CANTIDAD DE EXPLOSIVO Y MATERIAL DE LA CARCAZA.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s-MX" dirty="0"/>
              <a:t>CAPACIDAD DE RUPTURA DEL EXPLOSIVO USADO</a:t>
            </a:r>
            <a:endParaRPr lang="es-CL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CuadroTexto"/>
          <p:cNvSpPr txBox="1"/>
          <p:nvPr/>
        </p:nvSpPr>
        <p:spPr>
          <a:xfrm>
            <a:off x="1676400" y="304800"/>
            <a:ext cx="5734050" cy="523220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MX" sz="2800" b="1" u="sng" dirty="0"/>
              <a:t>FRAGMENTACIÓN</a:t>
            </a:r>
            <a:endParaRPr lang="es-CL" sz="2800" b="1" u="sng" dirty="0"/>
          </a:p>
        </p:txBody>
      </p:sp>
      <p:sp>
        <p:nvSpPr>
          <p:cNvPr id="6" name="5 CuadroTexto"/>
          <p:cNvSpPr txBox="1"/>
          <p:nvPr/>
        </p:nvSpPr>
        <p:spPr>
          <a:xfrm>
            <a:off x="457200" y="1238250"/>
            <a:ext cx="8039100" cy="2308324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s-MX" dirty="0"/>
              <a:t>LA ATENUACIÓN DE LOS FRAGMENTOS SE DEBE AL ROCE CON EL AIRE Y SU ENERGÍA CINETICA DECRECE EN RAZÓN:</a:t>
            </a:r>
          </a:p>
          <a:p>
            <a:r>
              <a:rPr lang="es-MX" b="1" dirty="0"/>
              <a:t>                                  E</a:t>
            </a:r>
            <a:r>
              <a:rPr lang="es-MX" b="1" baseline="-25000" dirty="0"/>
              <a:t>K</a:t>
            </a:r>
            <a:r>
              <a:rPr lang="es-MX" b="1" dirty="0"/>
              <a:t> =1/ R</a:t>
            </a:r>
            <a:r>
              <a:rPr lang="es-MX" b="1" baseline="30000" dirty="0"/>
              <a:t>2     </a:t>
            </a:r>
            <a:r>
              <a:rPr lang="es-MX" b="1" dirty="0"/>
              <a:t>o</a:t>
            </a:r>
            <a:r>
              <a:rPr lang="es-MX" b="1" baseline="30000" dirty="0"/>
              <a:t>      </a:t>
            </a:r>
            <a:r>
              <a:rPr lang="es-MX" b="1" dirty="0"/>
              <a:t>E</a:t>
            </a:r>
            <a:r>
              <a:rPr lang="es-MX" b="1" baseline="-25000" dirty="0"/>
              <a:t>K</a:t>
            </a:r>
            <a:r>
              <a:rPr lang="es-MX" b="1" dirty="0"/>
              <a:t> =1/ R</a:t>
            </a:r>
          </a:p>
          <a:p>
            <a:endParaRPr lang="es-MX" b="1" dirty="0"/>
          </a:p>
          <a:p>
            <a:r>
              <a:rPr lang="es-MX" dirty="0"/>
              <a:t>Donde </a:t>
            </a:r>
            <a:r>
              <a:rPr lang="es-MX" b="1" dirty="0"/>
              <a:t>R</a:t>
            </a:r>
            <a:r>
              <a:rPr lang="es-MX" dirty="0"/>
              <a:t> es la distancia desde el punto de detonación</a:t>
            </a:r>
          </a:p>
          <a:p>
            <a:endParaRPr lang="es-MX" dirty="0"/>
          </a:p>
          <a:p>
            <a:pPr algn="ctr"/>
            <a:r>
              <a:rPr lang="es-MX" b="1" dirty="0"/>
              <a:t>(</a:t>
            </a:r>
            <a:r>
              <a:rPr lang="es-MX" dirty="0"/>
              <a:t>En el aire: </a:t>
            </a:r>
            <a:r>
              <a:rPr lang="es-MX" b="1" dirty="0"/>
              <a:t>E</a:t>
            </a:r>
            <a:r>
              <a:rPr lang="es-MX" b="1" baseline="-25000" dirty="0"/>
              <a:t>K</a:t>
            </a:r>
            <a:r>
              <a:rPr lang="es-MX" b="1" dirty="0"/>
              <a:t> =1/ R</a:t>
            </a:r>
            <a:r>
              <a:rPr lang="es-MX" b="1" baseline="30000" dirty="0"/>
              <a:t>3 </a:t>
            </a:r>
            <a:r>
              <a:rPr lang="es-MX" b="1" dirty="0"/>
              <a:t> )</a:t>
            </a:r>
            <a:endParaRPr lang="es-CL" dirty="0"/>
          </a:p>
        </p:txBody>
      </p:sp>
      <p:sp>
        <p:nvSpPr>
          <p:cNvPr id="8" name="7 CuadroTexto"/>
          <p:cNvSpPr txBox="1"/>
          <p:nvPr/>
        </p:nvSpPr>
        <p:spPr>
          <a:xfrm>
            <a:off x="228600" y="3886200"/>
            <a:ext cx="8801100" cy="2585323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s-MX" dirty="0"/>
              <a:t>A modo de ejemplo:</a:t>
            </a:r>
          </a:p>
          <a:p>
            <a:pPr>
              <a:lnSpc>
                <a:spcPct val="150000"/>
              </a:lnSpc>
            </a:pPr>
            <a:r>
              <a:rPr lang="es-MX" dirty="0"/>
              <a:t>Un fragmento de 0.324 gramos impulsado a 1800 m/s, es frenado a la mitad de su velocidad en 11,2 mts.</a:t>
            </a:r>
          </a:p>
          <a:p>
            <a:pPr>
              <a:lnSpc>
                <a:spcPct val="150000"/>
              </a:lnSpc>
            </a:pPr>
            <a:r>
              <a:rPr lang="es-MX" dirty="0"/>
              <a:t>Al aumentar la masa 10 veces a 32,4 </a:t>
            </a:r>
            <a:r>
              <a:rPr lang="es-MX" dirty="0" err="1"/>
              <a:t>gms</a:t>
            </a:r>
            <a:r>
              <a:rPr lang="es-MX" dirty="0"/>
              <a:t>. se observa que este fragmento pierde la mitad de su velocidad a los 53 mts.</a:t>
            </a:r>
          </a:p>
          <a:p>
            <a:pPr>
              <a:lnSpc>
                <a:spcPct val="150000"/>
              </a:lnSpc>
            </a:pPr>
            <a:r>
              <a:rPr lang="es-MX" dirty="0"/>
              <a:t>A Mayor masa del fragmento, Mayor radio de daños de la cabeza de combate</a:t>
            </a:r>
            <a:endParaRPr lang="es-CL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0340" name="Picture 4" descr="Explorar000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73485" y="781050"/>
            <a:ext cx="4958031" cy="6076949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</p:pic>
      <p:sp>
        <p:nvSpPr>
          <p:cNvPr id="270341" name="Text Box 5"/>
          <p:cNvSpPr txBox="1">
            <a:spLocks noChangeArrowheads="1"/>
          </p:cNvSpPr>
          <p:nvPr/>
        </p:nvSpPr>
        <p:spPr bwMode="auto">
          <a:xfrm>
            <a:off x="228600" y="0"/>
            <a:ext cx="8915400" cy="769441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200" b="1" u="sng" dirty="0">
                <a:solidFill>
                  <a:schemeClr val="tx2"/>
                </a:solidFill>
                <a:latin typeface="Times New Roman" pitchFamily="18" charset="0"/>
              </a:rPr>
              <a:t>CARCAZA DE UNA CABEZA DE COMBATE DE FRAGMENTACION, MARCADA INTERNAMENTE CON MUESCAS</a:t>
            </a:r>
            <a:endParaRPr lang="es-ES" sz="2200" b="1" u="sng" dirty="0">
              <a:solidFill>
                <a:schemeClr val="tx2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1364" name="Picture 4" descr="Explorar000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4462" y="1695450"/>
            <a:ext cx="8713787" cy="4419599"/>
          </a:xfrm>
          <a:prstGeom prst="rect">
            <a:avLst/>
          </a:prstGeom>
          <a:noFill/>
        </p:spPr>
      </p:pic>
      <p:sp>
        <p:nvSpPr>
          <p:cNvPr id="271365" name="Text Box 5"/>
          <p:cNvSpPr txBox="1">
            <a:spLocks noChangeArrowheads="1"/>
          </p:cNvSpPr>
          <p:nvPr/>
        </p:nvSpPr>
        <p:spPr bwMode="auto">
          <a:xfrm>
            <a:off x="95250" y="400050"/>
            <a:ext cx="8915400" cy="954107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800" b="1" dirty="0">
                <a:solidFill>
                  <a:schemeClr val="tx2"/>
                </a:solidFill>
                <a:latin typeface="Times New Roman" pitchFamily="18" charset="0"/>
              </a:rPr>
              <a:t>PREFAGMENTACIÓN EXTERNA DE UNA GRANADA </a:t>
            </a:r>
            <a:endParaRPr lang="es-ES" sz="2800" b="1" dirty="0">
              <a:solidFill>
                <a:schemeClr val="tx2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9316" name="Picture 4" descr="Explorar000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2559" y="1504950"/>
            <a:ext cx="8576641" cy="41529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</p:pic>
      <p:sp>
        <p:nvSpPr>
          <p:cNvPr id="269317" name="Text Box 5"/>
          <p:cNvSpPr txBox="1">
            <a:spLocks noChangeArrowheads="1"/>
          </p:cNvSpPr>
          <p:nvPr/>
        </p:nvSpPr>
        <p:spPr bwMode="auto">
          <a:xfrm>
            <a:off x="114300" y="0"/>
            <a:ext cx="8915400" cy="833883"/>
          </a:xfrm>
          <a:prstGeom prst="rect">
            <a:avLst/>
          </a:prstGeom>
          <a:solidFill>
            <a:schemeClr val="bg1"/>
          </a:solidFill>
          <a:ln w="38100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ct val="75000"/>
              </a:lnSpc>
              <a:spcBef>
                <a:spcPct val="50000"/>
              </a:spcBef>
            </a:pPr>
            <a:r>
              <a:rPr lang="en-US" sz="2400" b="1" dirty="0">
                <a:solidFill>
                  <a:schemeClr val="tx2"/>
                </a:solidFill>
                <a:latin typeface="Times New Roman" pitchFamily="18" charset="0"/>
              </a:rPr>
              <a:t>DISTRIBUCION DE FRAGMENTOS DE UNA GRANADA DE</a:t>
            </a:r>
          </a:p>
          <a:p>
            <a:pPr algn="ctr">
              <a:lnSpc>
                <a:spcPct val="75000"/>
              </a:lnSpc>
              <a:spcBef>
                <a:spcPct val="50000"/>
              </a:spcBef>
            </a:pPr>
            <a:r>
              <a:rPr lang="en-US" sz="2400" b="1" dirty="0">
                <a:solidFill>
                  <a:schemeClr val="tx2"/>
                </a:solidFill>
                <a:latin typeface="Times New Roman" pitchFamily="18" charset="0"/>
              </a:rPr>
              <a:t> ARTILLERIA  PRE-FRAGMENTADA</a:t>
            </a:r>
            <a:endParaRPr lang="es-ES" sz="2400" b="1" dirty="0">
              <a:solidFill>
                <a:schemeClr val="tx2"/>
              </a:solidFill>
              <a:latin typeface="Times New Roman" pitchFamily="18" charset="0"/>
            </a:endParaRPr>
          </a:p>
        </p:txBody>
      </p:sp>
      <p:grpSp>
        <p:nvGrpSpPr>
          <p:cNvPr id="9" name="8 Grupo"/>
          <p:cNvGrpSpPr/>
          <p:nvPr/>
        </p:nvGrpSpPr>
        <p:grpSpPr>
          <a:xfrm>
            <a:off x="4629150" y="857250"/>
            <a:ext cx="3200400" cy="4476750"/>
            <a:chOff x="4629150" y="1143000"/>
            <a:chExt cx="3200400" cy="4476750"/>
          </a:xfrm>
        </p:grpSpPr>
        <p:sp>
          <p:nvSpPr>
            <p:cNvPr id="4" name="3 CuadroTexto"/>
            <p:cNvSpPr txBox="1"/>
            <p:nvPr/>
          </p:nvSpPr>
          <p:spPr>
            <a:xfrm>
              <a:off x="4819650" y="1143000"/>
              <a:ext cx="3009900" cy="646331"/>
            </a:xfrm>
            <a:prstGeom prst="rect">
              <a:avLst/>
            </a:prstGeom>
            <a:solidFill>
              <a:srgbClr val="FFFFCC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MX" dirty="0"/>
                <a:t>MAXIMA DENSIDAD DE FRAGMENTOS</a:t>
              </a:r>
              <a:endParaRPr lang="es-CL" dirty="0"/>
            </a:p>
          </p:txBody>
        </p:sp>
        <p:cxnSp>
          <p:nvCxnSpPr>
            <p:cNvPr id="6" name="5 Conector recto de flecha"/>
            <p:cNvCxnSpPr/>
            <p:nvPr/>
          </p:nvCxnSpPr>
          <p:spPr>
            <a:xfrm flipH="1">
              <a:off x="4972050" y="1752600"/>
              <a:ext cx="457200" cy="723900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7 Conector recto de flecha"/>
            <p:cNvCxnSpPr/>
            <p:nvPr/>
          </p:nvCxnSpPr>
          <p:spPr>
            <a:xfrm flipH="1">
              <a:off x="4629150" y="1809750"/>
              <a:ext cx="819150" cy="3810000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" name="16 Grupo"/>
          <p:cNvGrpSpPr/>
          <p:nvPr/>
        </p:nvGrpSpPr>
        <p:grpSpPr>
          <a:xfrm>
            <a:off x="190500" y="1638300"/>
            <a:ext cx="6134100" cy="2190750"/>
            <a:chOff x="190500" y="1924050"/>
            <a:chExt cx="6134100" cy="2190750"/>
          </a:xfrm>
        </p:grpSpPr>
        <p:sp>
          <p:nvSpPr>
            <p:cNvPr id="10" name="9 CuadroTexto"/>
            <p:cNvSpPr txBox="1"/>
            <p:nvPr/>
          </p:nvSpPr>
          <p:spPr>
            <a:xfrm>
              <a:off x="190500" y="1924050"/>
              <a:ext cx="3009900" cy="646331"/>
            </a:xfrm>
            <a:prstGeom prst="rect">
              <a:avLst/>
            </a:prstGeom>
            <a:solidFill>
              <a:srgbClr val="FFFFCC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MX" dirty="0"/>
                <a:t>MENOR DENSIDAD DE FRAGMENTOS</a:t>
              </a:r>
              <a:endParaRPr lang="es-CL" dirty="0"/>
            </a:p>
          </p:txBody>
        </p:sp>
        <p:cxnSp>
          <p:nvCxnSpPr>
            <p:cNvPr id="11" name="10 Conector recto de flecha"/>
            <p:cNvCxnSpPr/>
            <p:nvPr/>
          </p:nvCxnSpPr>
          <p:spPr>
            <a:xfrm>
              <a:off x="1181100" y="2552700"/>
              <a:ext cx="1524000" cy="1562100"/>
            </a:xfrm>
            <a:prstGeom prst="straightConnector1">
              <a:avLst/>
            </a:prstGeom>
            <a:ln w="28575">
              <a:solidFill>
                <a:srgbClr val="FF33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13 Conector recto de flecha"/>
            <p:cNvCxnSpPr/>
            <p:nvPr/>
          </p:nvCxnSpPr>
          <p:spPr>
            <a:xfrm>
              <a:off x="1790700" y="2552700"/>
              <a:ext cx="4533900" cy="1466850"/>
            </a:xfrm>
            <a:prstGeom prst="straightConnector1">
              <a:avLst/>
            </a:prstGeom>
            <a:ln w="28575">
              <a:solidFill>
                <a:srgbClr val="FF33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" name="17 CuadroTexto"/>
          <p:cNvSpPr txBox="1"/>
          <p:nvPr/>
        </p:nvSpPr>
        <p:spPr>
          <a:xfrm>
            <a:off x="6553200" y="3981450"/>
            <a:ext cx="9144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1600" b="1" dirty="0"/>
              <a:t>(45°)</a:t>
            </a:r>
            <a:endParaRPr lang="es-CL" sz="1600" b="1" dirty="0"/>
          </a:p>
        </p:txBody>
      </p:sp>
      <p:sp>
        <p:nvSpPr>
          <p:cNvPr id="19" name="18 CuadroTexto"/>
          <p:cNvSpPr txBox="1"/>
          <p:nvPr/>
        </p:nvSpPr>
        <p:spPr>
          <a:xfrm>
            <a:off x="1676400" y="3962400"/>
            <a:ext cx="9144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1600" b="1" dirty="0"/>
              <a:t>(45°)</a:t>
            </a:r>
            <a:endParaRPr lang="es-CL" sz="1600" b="1" dirty="0"/>
          </a:p>
        </p:txBody>
      </p:sp>
      <p:sp>
        <p:nvSpPr>
          <p:cNvPr id="20" name="19 CuadroTexto"/>
          <p:cNvSpPr txBox="1"/>
          <p:nvPr/>
        </p:nvSpPr>
        <p:spPr>
          <a:xfrm>
            <a:off x="285750" y="5829300"/>
            <a:ext cx="8534400" cy="646331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rgbClr val="FF33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MX" dirty="0"/>
              <a:t>ALGUNOS MISILES PUEDEN ORIENTAR LOS FRAGMENTOS HACIA EL BLANCO DE ACUERDO AL FUNCIONAMIENTO DE SUS SENSORES Y ESPOLETAS</a:t>
            </a:r>
            <a:endParaRPr lang="es-CL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386" name="Object 2"/>
          <p:cNvGraphicFramePr>
            <a:graphicFrameLocks noGrp="1" noChangeAspect="1"/>
          </p:cNvGraphicFramePr>
          <p:nvPr>
            <p:ph type="clipArt" sz="half" idx="2"/>
          </p:nvPr>
        </p:nvGraphicFramePr>
        <p:xfrm>
          <a:off x="420688" y="228600"/>
          <a:ext cx="1865312" cy="6400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0" name="Fotografía de Photo Editor" r:id="rId3" imgW="3476190" imgH="11933333" progId="">
                  <p:embed/>
                </p:oleObj>
              </mc:Choice>
              <mc:Fallback>
                <p:oleObj name="Fotografía de Photo Editor" r:id="rId3" imgW="3476190" imgH="11933333" progId="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0688" y="228600"/>
                        <a:ext cx="1865312" cy="6400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387" name="Object 3"/>
          <p:cNvGraphicFramePr>
            <a:graphicFrameLocks noChangeAspect="1"/>
          </p:cNvGraphicFramePr>
          <p:nvPr/>
        </p:nvGraphicFramePr>
        <p:xfrm>
          <a:off x="3492500" y="228600"/>
          <a:ext cx="1589088" cy="6553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1" name="Fotografía de Photo Editor" r:id="rId5" imgW="3209524" imgH="13232072" progId="">
                  <p:embed/>
                </p:oleObj>
              </mc:Choice>
              <mc:Fallback>
                <p:oleObj name="Fotografía de Photo Editor" r:id="rId5" imgW="3209524" imgH="13232072" progId="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92500" y="228600"/>
                        <a:ext cx="1589088" cy="6553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388" name="Object 4"/>
          <p:cNvGraphicFramePr>
            <a:graphicFrameLocks noChangeAspect="1"/>
          </p:cNvGraphicFramePr>
          <p:nvPr/>
        </p:nvGraphicFramePr>
        <p:xfrm>
          <a:off x="6507163" y="228600"/>
          <a:ext cx="2255837" cy="647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2" name="Fotografía de Photo Editor" r:id="rId7" imgW="4619048" imgH="13266667" progId="">
                  <p:embed/>
                </p:oleObj>
              </mc:Choice>
              <mc:Fallback>
                <p:oleObj name="Fotografía de Photo Editor" r:id="rId7" imgW="4619048" imgH="13266667" progId="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07163" y="228600"/>
                        <a:ext cx="2255837" cy="647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2076450" y="438150"/>
            <a:ext cx="49149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000" b="1" u="sng" dirty="0"/>
              <a:t>PENETRACION DE BLANCOS</a:t>
            </a:r>
            <a:endParaRPr lang="es-CL" sz="2000" b="1" u="sng" dirty="0"/>
          </a:p>
        </p:txBody>
      </p:sp>
      <p:sp>
        <p:nvSpPr>
          <p:cNvPr id="5" name="4 CuadroTexto"/>
          <p:cNvSpPr txBox="1"/>
          <p:nvPr/>
        </p:nvSpPr>
        <p:spPr>
          <a:xfrm>
            <a:off x="361950" y="914400"/>
            <a:ext cx="8515350" cy="1938992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es-MX" sz="2000" dirty="0"/>
              <a:t>LA PENETRACION DE BLANCOS SE EFECTUA POR ALGUNO DE LOS SIGUIENTES MÉTODOS:</a:t>
            </a:r>
          </a:p>
          <a:p>
            <a:pPr marL="457200" indent="-457200">
              <a:buFont typeface="+mj-lt"/>
              <a:buAutoNum type="arabicPeriod"/>
            </a:pPr>
            <a:r>
              <a:rPr lang="es-MX" sz="2000" dirty="0"/>
              <a:t>POR AUMENTO DE LA </a:t>
            </a:r>
            <a:r>
              <a:rPr lang="es-MX" sz="2000" b="1" u="sng" dirty="0">
                <a:solidFill>
                  <a:srgbClr val="0070C0"/>
                </a:solidFill>
              </a:rPr>
              <a:t>ENERGIA CINETICA DEL PROYECTIL</a:t>
            </a:r>
            <a:r>
              <a:rPr lang="es-MX" sz="2000" dirty="0"/>
              <a:t>, AL IMPACTO SOBRE EL BLANCO</a:t>
            </a:r>
          </a:p>
          <a:p>
            <a:pPr marL="457200" indent="-457200">
              <a:buFont typeface="+mj-lt"/>
              <a:buAutoNum type="arabicPeriod"/>
            </a:pPr>
            <a:r>
              <a:rPr lang="es-MX" sz="2000" dirty="0"/>
              <a:t>POR IMPACTO DE UNA </a:t>
            </a:r>
            <a:r>
              <a:rPr lang="es-MX" sz="2000" b="1" u="sng" dirty="0">
                <a:solidFill>
                  <a:srgbClr val="0070C0"/>
                </a:solidFill>
              </a:rPr>
              <a:t>CARGA PREFORMADA </a:t>
            </a:r>
            <a:r>
              <a:rPr lang="es-MX" sz="2000" u="sng" dirty="0">
                <a:solidFill>
                  <a:srgbClr val="0070C0"/>
                </a:solidFill>
              </a:rPr>
              <a:t> </a:t>
            </a:r>
            <a:r>
              <a:rPr lang="es-MX" sz="2000" dirty="0"/>
              <a:t>(EFECTO MUNROE)</a:t>
            </a:r>
          </a:p>
          <a:p>
            <a:endParaRPr lang="es-CL" sz="2000" dirty="0"/>
          </a:p>
        </p:txBody>
      </p:sp>
      <p:sp>
        <p:nvSpPr>
          <p:cNvPr id="6" name="5 CuadroTexto"/>
          <p:cNvSpPr txBox="1"/>
          <p:nvPr/>
        </p:nvSpPr>
        <p:spPr>
          <a:xfrm>
            <a:off x="419100" y="2990850"/>
            <a:ext cx="80391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 ENERGÍA CINETICA DEL PROYECTIL</a:t>
            </a:r>
            <a:r>
              <a:rPr lang="es-MX" u="sng" dirty="0"/>
              <a:t>:</a:t>
            </a:r>
            <a:endParaRPr lang="es-CL" u="sng" dirty="0"/>
          </a:p>
        </p:txBody>
      </p:sp>
      <p:sp>
        <p:nvSpPr>
          <p:cNvPr id="7" name="6 CuadroTexto"/>
          <p:cNvSpPr txBox="1"/>
          <p:nvPr/>
        </p:nvSpPr>
        <p:spPr>
          <a:xfrm>
            <a:off x="419100" y="3467100"/>
            <a:ext cx="8343900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dirty="0"/>
              <a:t>La Energía Cinética de un proyectil depende de su masa y su velocidad, las que se relacionan de acuerdo a la expresión:</a:t>
            </a:r>
          </a:p>
          <a:p>
            <a:endParaRPr lang="es-MX" dirty="0"/>
          </a:p>
          <a:p>
            <a:r>
              <a:rPr lang="es-MX" sz="2400" b="1" dirty="0"/>
              <a:t>                            E</a:t>
            </a:r>
            <a:r>
              <a:rPr lang="es-MX" sz="2400" b="1" baseline="-25000" dirty="0"/>
              <a:t>K</a:t>
            </a:r>
            <a:r>
              <a:rPr lang="es-MX" sz="2400" b="1" dirty="0"/>
              <a:t>  = </a:t>
            </a:r>
            <a:r>
              <a:rPr lang="es-MX" sz="2400" b="1" u="sng" dirty="0"/>
              <a:t>1</a:t>
            </a:r>
            <a:r>
              <a:rPr lang="es-MX" sz="2400" b="1" dirty="0"/>
              <a:t>  m * V </a:t>
            </a:r>
            <a:r>
              <a:rPr lang="es-MX" sz="2400" b="1" baseline="30000" dirty="0"/>
              <a:t>2</a:t>
            </a:r>
          </a:p>
          <a:p>
            <a:r>
              <a:rPr lang="es-MX" sz="2400" b="1" baseline="30000" dirty="0"/>
              <a:t>                                                        </a:t>
            </a:r>
            <a:r>
              <a:rPr lang="es-MX" sz="3200" b="1" baseline="30000" dirty="0"/>
              <a:t>2                                                                        </a:t>
            </a:r>
            <a:endParaRPr lang="es-CL" sz="2400" b="1" dirty="0"/>
          </a:p>
        </p:txBody>
      </p:sp>
      <p:sp>
        <p:nvSpPr>
          <p:cNvPr id="8" name="7 CuadroTexto"/>
          <p:cNvSpPr txBox="1"/>
          <p:nvPr/>
        </p:nvSpPr>
        <p:spPr>
          <a:xfrm>
            <a:off x="152400" y="5257800"/>
            <a:ext cx="8896350" cy="1477328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MX" dirty="0"/>
              <a:t>Si </a:t>
            </a:r>
            <a:r>
              <a:rPr lang="es-MX" b="1" dirty="0">
                <a:solidFill>
                  <a:srgbClr val="FF0000"/>
                </a:solidFill>
              </a:rPr>
              <a:t>aumenta la masa </a:t>
            </a:r>
            <a:r>
              <a:rPr lang="es-MX" dirty="0"/>
              <a:t>del proyectil, </a:t>
            </a:r>
            <a:r>
              <a:rPr lang="es-MX" b="1" dirty="0">
                <a:solidFill>
                  <a:srgbClr val="FF0000"/>
                </a:solidFill>
              </a:rPr>
              <a:t>aumentará su E. Cinética </a:t>
            </a:r>
            <a:r>
              <a:rPr lang="es-MX" dirty="0"/>
              <a:t>pero eso requiere </a:t>
            </a:r>
            <a:r>
              <a:rPr lang="es-MX" b="1" dirty="0">
                <a:solidFill>
                  <a:srgbClr val="0033CC"/>
                </a:solidFill>
              </a:rPr>
              <a:t>aumentar el tamaño y peso del cañón y cargas </a:t>
            </a:r>
            <a:r>
              <a:rPr lang="es-MX" b="1" dirty="0" err="1">
                <a:solidFill>
                  <a:srgbClr val="0033CC"/>
                </a:solidFill>
              </a:rPr>
              <a:t>Propelentes</a:t>
            </a:r>
            <a:r>
              <a:rPr lang="es-MX" dirty="0"/>
              <a:t>. Esta fue la vía usada por los </a:t>
            </a:r>
            <a:r>
              <a:rPr lang="es-MX" b="1" dirty="0">
                <a:solidFill>
                  <a:srgbClr val="FF0000"/>
                </a:solidFill>
              </a:rPr>
              <a:t>acorazados</a:t>
            </a:r>
            <a:r>
              <a:rPr lang="es-MX" dirty="0"/>
              <a:t>, la que fue desechada.</a:t>
            </a:r>
          </a:p>
          <a:p>
            <a:r>
              <a:rPr lang="es-MX" dirty="0"/>
              <a:t>Con ello se lograban grandes alcances (35.000 </a:t>
            </a:r>
            <a:r>
              <a:rPr lang="es-MX" dirty="0" err="1"/>
              <a:t>yds</a:t>
            </a:r>
            <a:r>
              <a:rPr lang="es-MX" dirty="0"/>
              <a:t>.) y proyectiles de hasta 18 pulgadas de calibre (1300. </a:t>
            </a:r>
            <a:r>
              <a:rPr lang="es-MX" dirty="0" err="1"/>
              <a:t>kgs</a:t>
            </a:r>
            <a:r>
              <a:rPr lang="es-MX" dirty="0"/>
              <a:t>) </a:t>
            </a:r>
            <a:endParaRPr lang="es-CL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2076450" y="438150"/>
            <a:ext cx="49149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000" b="1" u="sng" dirty="0"/>
              <a:t>PENETRACION DE BLANCOS</a:t>
            </a:r>
            <a:endParaRPr lang="es-CL" sz="2000" b="1" u="sng" dirty="0"/>
          </a:p>
        </p:txBody>
      </p:sp>
      <p:sp>
        <p:nvSpPr>
          <p:cNvPr id="6" name="5 CuadroTexto"/>
          <p:cNvSpPr txBox="1"/>
          <p:nvPr/>
        </p:nvSpPr>
        <p:spPr>
          <a:xfrm>
            <a:off x="419100" y="971550"/>
            <a:ext cx="80391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 ENERGÍA CINETICA DEL PROYECTIL</a:t>
            </a:r>
            <a:r>
              <a:rPr lang="es-MX" u="sng" dirty="0"/>
              <a:t>:</a:t>
            </a:r>
            <a:endParaRPr lang="es-CL" u="sng" dirty="0"/>
          </a:p>
        </p:txBody>
      </p:sp>
      <p:sp>
        <p:nvSpPr>
          <p:cNvPr id="7" name="6 CuadroTexto"/>
          <p:cNvSpPr txBox="1"/>
          <p:nvPr/>
        </p:nvSpPr>
        <p:spPr>
          <a:xfrm>
            <a:off x="419100" y="1562100"/>
            <a:ext cx="8343900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dirty="0"/>
              <a:t>La Energía Cinética de un proyectil depende de su masa y su velocidad, las que se relacionan de acuerdo a la expresión:</a:t>
            </a:r>
          </a:p>
          <a:p>
            <a:endParaRPr lang="es-MX" dirty="0"/>
          </a:p>
          <a:p>
            <a:r>
              <a:rPr lang="es-MX" sz="2400" b="1" dirty="0"/>
              <a:t>                            E</a:t>
            </a:r>
            <a:r>
              <a:rPr lang="es-MX" sz="2400" b="1" baseline="-25000" dirty="0"/>
              <a:t>K</a:t>
            </a:r>
            <a:r>
              <a:rPr lang="es-MX" sz="2400" b="1" dirty="0"/>
              <a:t>  = </a:t>
            </a:r>
            <a:r>
              <a:rPr lang="es-MX" sz="2400" b="1" u="sng" dirty="0"/>
              <a:t>1</a:t>
            </a:r>
            <a:r>
              <a:rPr lang="es-MX" sz="2400" b="1" dirty="0"/>
              <a:t>  m * V </a:t>
            </a:r>
            <a:r>
              <a:rPr lang="es-MX" sz="2400" b="1" baseline="30000" dirty="0"/>
              <a:t>2</a:t>
            </a:r>
          </a:p>
          <a:p>
            <a:r>
              <a:rPr lang="es-MX" sz="2400" b="1" baseline="30000" dirty="0"/>
              <a:t>                                                        </a:t>
            </a:r>
            <a:r>
              <a:rPr lang="es-MX" sz="3200" b="1" baseline="30000" dirty="0"/>
              <a:t>2                                                                        </a:t>
            </a:r>
            <a:endParaRPr lang="es-CL" sz="2400" b="1" dirty="0"/>
          </a:p>
        </p:txBody>
      </p:sp>
      <p:sp>
        <p:nvSpPr>
          <p:cNvPr id="8" name="7 CuadroTexto"/>
          <p:cNvSpPr txBox="1"/>
          <p:nvPr/>
        </p:nvSpPr>
        <p:spPr>
          <a:xfrm>
            <a:off x="95250" y="3714750"/>
            <a:ext cx="8991600" cy="301621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MX" sz="1900" dirty="0"/>
              <a:t>Si </a:t>
            </a:r>
            <a:r>
              <a:rPr lang="es-MX" sz="1900" b="1" dirty="0">
                <a:solidFill>
                  <a:srgbClr val="FF0000"/>
                </a:solidFill>
              </a:rPr>
              <a:t>aumenta la velocidad </a:t>
            </a:r>
            <a:r>
              <a:rPr lang="es-MX" sz="1900" dirty="0"/>
              <a:t>del proyectil, </a:t>
            </a:r>
            <a:r>
              <a:rPr lang="es-MX" sz="1900" b="1" dirty="0">
                <a:solidFill>
                  <a:srgbClr val="FF0000"/>
                </a:solidFill>
              </a:rPr>
              <a:t>aumentará su E. Cinética </a:t>
            </a:r>
            <a:r>
              <a:rPr lang="es-MX" sz="1900" dirty="0"/>
              <a:t>en un factor </a:t>
            </a:r>
            <a:r>
              <a:rPr lang="es-MX" sz="1900" b="1" dirty="0">
                <a:solidFill>
                  <a:srgbClr val="0033CC"/>
                </a:solidFill>
              </a:rPr>
              <a:t>cuadrático</a:t>
            </a:r>
            <a:r>
              <a:rPr lang="es-MX" sz="1900" dirty="0"/>
              <a:t> pero esta gran velocidad no se mantiene a distancias mayores a los 4.000 metros  debido a la gran resistencia del aire (directamente proporcional)</a:t>
            </a:r>
          </a:p>
          <a:p>
            <a:r>
              <a:rPr lang="es-MX" sz="1900" dirty="0"/>
              <a:t> </a:t>
            </a:r>
          </a:p>
          <a:p>
            <a:r>
              <a:rPr lang="es-MX" sz="1900" dirty="0"/>
              <a:t>La alta velocidad requerida se logra disparando un </a:t>
            </a:r>
            <a:r>
              <a:rPr lang="es-MX" sz="1900" b="1" dirty="0">
                <a:solidFill>
                  <a:srgbClr val="0070C0"/>
                </a:solidFill>
              </a:rPr>
              <a:t>proyectil de baja masa</a:t>
            </a:r>
            <a:r>
              <a:rPr lang="es-MX" sz="1900" dirty="0"/>
              <a:t>, adaptado para ser disparado con un cañón diseñado para uno de calibre mayor , es por esto que a esta munición se la denomina  “</a:t>
            </a:r>
            <a:r>
              <a:rPr lang="es-MX" sz="1900" b="1" dirty="0">
                <a:solidFill>
                  <a:srgbClr val="FF3300"/>
                </a:solidFill>
              </a:rPr>
              <a:t>munición sub calibrada”</a:t>
            </a:r>
            <a:r>
              <a:rPr lang="es-MX" sz="1900" dirty="0"/>
              <a:t> .</a:t>
            </a:r>
          </a:p>
          <a:p>
            <a:r>
              <a:rPr lang="es-MX" sz="1900" dirty="0"/>
              <a:t>Esta solución solo se emplea en armas terrestres para penetrar blancos blindados.</a:t>
            </a:r>
          </a:p>
          <a:p>
            <a:endParaRPr lang="es-MX" sz="1900" dirty="0"/>
          </a:p>
          <a:p>
            <a:r>
              <a:rPr lang="es-MX" sz="1900" dirty="0"/>
              <a:t> En armas navales, se usa para munición anti misil de corto alcance.</a:t>
            </a:r>
            <a:endParaRPr lang="es-CL" sz="19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2076450" y="438150"/>
            <a:ext cx="49149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000" b="1" u="sng" dirty="0"/>
              <a:t>PENETRACION DE BLANCOS</a:t>
            </a:r>
            <a:endParaRPr lang="es-CL" sz="2000" b="1" u="sng" dirty="0"/>
          </a:p>
        </p:txBody>
      </p:sp>
      <p:sp>
        <p:nvSpPr>
          <p:cNvPr id="6" name="5 CuadroTexto"/>
          <p:cNvSpPr txBox="1"/>
          <p:nvPr/>
        </p:nvSpPr>
        <p:spPr>
          <a:xfrm>
            <a:off x="419100" y="800100"/>
            <a:ext cx="80391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 CARGA PREFORMADA  (EFECTO MUNROE</a:t>
            </a:r>
            <a:r>
              <a:rPr lang="es-MX" u="sng" dirty="0"/>
              <a:t>)</a:t>
            </a:r>
            <a:endParaRPr lang="es-CL" u="sng" dirty="0"/>
          </a:p>
        </p:txBody>
      </p:sp>
      <p:grpSp>
        <p:nvGrpSpPr>
          <p:cNvPr id="9" name="Group 11"/>
          <p:cNvGrpSpPr>
            <a:grpSpLocks/>
          </p:cNvGrpSpPr>
          <p:nvPr/>
        </p:nvGrpSpPr>
        <p:grpSpPr bwMode="auto">
          <a:xfrm>
            <a:off x="857250" y="1889125"/>
            <a:ext cx="6880225" cy="4394200"/>
            <a:chOff x="804" y="914"/>
            <a:chExt cx="4334" cy="2768"/>
          </a:xfrm>
        </p:grpSpPr>
        <p:pic>
          <p:nvPicPr>
            <p:cNvPr id="10" name="Picture 5" descr="Explorar0001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804" y="914"/>
              <a:ext cx="4334" cy="2768"/>
            </a:xfrm>
            <a:prstGeom prst="rect">
              <a:avLst/>
            </a:prstGeom>
            <a:noFill/>
          </p:spPr>
        </p:pic>
        <p:sp>
          <p:nvSpPr>
            <p:cNvPr id="11" name="Line 7"/>
            <p:cNvSpPr>
              <a:spLocks noChangeShapeType="1"/>
            </p:cNvSpPr>
            <p:nvPr/>
          </p:nvSpPr>
          <p:spPr bwMode="auto">
            <a:xfrm>
              <a:off x="3516" y="2688"/>
              <a:ext cx="1020" cy="12"/>
            </a:xfrm>
            <a:prstGeom prst="line">
              <a:avLst/>
            </a:prstGeom>
            <a:noFill/>
            <a:ln w="38100">
              <a:solidFill>
                <a:srgbClr val="CC3300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endParaRPr lang="es-CL"/>
            </a:p>
          </p:txBody>
        </p:sp>
        <p:sp>
          <p:nvSpPr>
            <p:cNvPr id="12" name="Line 8"/>
            <p:cNvSpPr>
              <a:spLocks noChangeShapeType="1"/>
            </p:cNvSpPr>
            <p:nvPr/>
          </p:nvSpPr>
          <p:spPr bwMode="auto">
            <a:xfrm>
              <a:off x="3532" y="1960"/>
              <a:ext cx="1020" cy="12"/>
            </a:xfrm>
            <a:prstGeom prst="line">
              <a:avLst/>
            </a:prstGeom>
            <a:noFill/>
            <a:ln w="38100">
              <a:solidFill>
                <a:srgbClr val="CC3300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endParaRPr lang="es-CL"/>
            </a:p>
          </p:txBody>
        </p:sp>
        <p:sp>
          <p:nvSpPr>
            <p:cNvPr id="13" name="Line 9"/>
            <p:cNvSpPr>
              <a:spLocks noChangeShapeType="1"/>
            </p:cNvSpPr>
            <p:nvPr/>
          </p:nvSpPr>
          <p:spPr bwMode="auto">
            <a:xfrm>
              <a:off x="4536" y="1968"/>
              <a:ext cx="0" cy="720"/>
            </a:xfrm>
            <a:prstGeom prst="line">
              <a:avLst/>
            </a:prstGeom>
            <a:noFill/>
            <a:ln w="38100">
              <a:solidFill>
                <a:srgbClr val="CC3300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endParaRPr lang="es-CL"/>
            </a:p>
          </p:txBody>
        </p:sp>
      </p:grpSp>
      <p:grpSp>
        <p:nvGrpSpPr>
          <p:cNvPr id="14" name="Group 29"/>
          <p:cNvGrpSpPr>
            <a:grpSpLocks/>
          </p:cNvGrpSpPr>
          <p:nvPr/>
        </p:nvGrpSpPr>
        <p:grpSpPr bwMode="auto">
          <a:xfrm>
            <a:off x="3676650" y="2209800"/>
            <a:ext cx="2006600" cy="3479800"/>
            <a:chOff x="2556" y="1128"/>
            <a:chExt cx="1264" cy="2192"/>
          </a:xfrm>
        </p:grpSpPr>
        <p:sp>
          <p:nvSpPr>
            <p:cNvPr id="15" name="Line 12"/>
            <p:cNvSpPr>
              <a:spLocks noChangeShapeType="1"/>
            </p:cNvSpPr>
            <p:nvPr/>
          </p:nvSpPr>
          <p:spPr bwMode="auto">
            <a:xfrm flipV="1">
              <a:off x="2556" y="1128"/>
              <a:ext cx="252" cy="60"/>
            </a:xfrm>
            <a:prstGeom prst="line">
              <a:avLst/>
            </a:prstGeom>
            <a:noFill/>
            <a:ln w="38100">
              <a:solidFill>
                <a:srgbClr val="CC3300"/>
              </a:solidFill>
              <a:round/>
              <a:headEnd/>
              <a:tailEnd type="triangle" w="med" len="med"/>
            </a:ln>
            <a:effectLst/>
          </p:spPr>
          <p:txBody>
            <a:bodyPr anchor="ctr"/>
            <a:lstStyle/>
            <a:p>
              <a:endParaRPr lang="es-CL"/>
            </a:p>
          </p:txBody>
        </p:sp>
        <p:sp>
          <p:nvSpPr>
            <p:cNvPr id="16" name="Line 13"/>
            <p:cNvSpPr>
              <a:spLocks noChangeShapeType="1"/>
            </p:cNvSpPr>
            <p:nvPr/>
          </p:nvSpPr>
          <p:spPr bwMode="auto">
            <a:xfrm flipV="1">
              <a:off x="2776" y="1252"/>
              <a:ext cx="252" cy="60"/>
            </a:xfrm>
            <a:prstGeom prst="line">
              <a:avLst/>
            </a:prstGeom>
            <a:noFill/>
            <a:ln w="38100">
              <a:solidFill>
                <a:srgbClr val="CC3300"/>
              </a:solidFill>
              <a:round/>
              <a:headEnd/>
              <a:tailEnd type="triangle" w="med" len="med"/>
            </a:ln>
            <a:effectLst/>
          </p:spPr>
          <p:txBody>
            <a:bodyPr anchor="ctr"/>
            <a:lstStyle/>
            <a:p>
              <a:endParaRPr lang="es-CL"/>
            </a:p>
          </p:txBody>
        </p:sp>
        <p:sp>
          <p:nvSpPr>
            <p:cNvPr id="17" name="Line 14"/>
            <p:cNvSpPr>
              <a:spLocks noChangeShapeType="1"/>
            </p:cNvSpPr>
            <p:nvPr/>
          </p:nvSpPr>
          <p:spPr bwMode="auto">
            <a:xfrm flipV="1">
              <a:off x="2948" y="1364"/>
              <a:ext cx="252" cy="60"/>
            </a:xfrm>
            <a:prstGeom prst="line">
              <a:avLst/>
            </a:prstGeom>
            <a:noFill/>
            <a:ln w="38100">
              <a:solidFill>
                <a:srgbClr val="CC3300"/>
              </a:solidFill>
              <a:round/>
              <a:headEnd/>
              <a:tailEnd type="triangle" w="med" len="med"/>
            </a:ln>
            <a:effectLst/>
          </p:spPr>
          <p:txBody>
            <a:bodyPr anchor="ctr"/>
            <a:lstStyle/>
            <a:p>
              <a:endParaRPr lang="es-CL"/>
            </a:p>
          </p:txBody>
        </p:sp>
        <p:sp>
          <p:nvSpPr>
            <p:cNvPr id="18" name="Line 15"/>
            <p:cNvSpPr>
              <a:spLocks noChangeShapeType="1"/>
            </p:cNvSpPr>
            <p:nvPr/>
          </p:nvSpPr>
          <p:spPr bwMode="auto">
            <a:xfrm flipV="1">
              <a:off x="3156" y="1524"/>
              <a:ext cx="252" cy="60"/>
            </a:xfrm>
            <a:prstGeom prst="line">
              <a:avLst/>
            </a:prstGeom>
            <a:noFill/>
            <a:ln w="38100">
              <a:solidFill>
                <a:srgbClr val="CC3300"/>
              </a:solidFill>
              <a:round/>
              <a:headEnd/>
              <a:tailEnd type="triangle" w="med" len="med"/>
            </a:ln>
            <a:effectLst/>
          </p:spPr>
          <p:txBody>
            <a:bodyPr anchor="ctr"/>
            <a:lstStyle/>
            <a:p>
              <a:endParaRPr lang="es-CL"/>
            </a:p>
          </p:txBody>
        </p:sp>
        <p:sp>
          <p:nvSpPr>
            <p:cNvPr id="19" name="Line 16"/>
            <p:cNvSpPr>
              <a:spLocks noChangeShapeType="1"/>
            </p:cNvSpPr>
            <p:nvPr/>
          </p:nvSpPr>
          <p:spPr bwMode="auto">
            <a:xfrm flipV="1">
              <a:off x="3316" y="1684"/>
              <a:ext cx="252" cy="60"/>
            </a:xfrm>
            <a:prstGeom prst="line">
              <a:avLst/>
            </a:prstGeom>
            <a:noFill/>
            <a:ln w="38100">
              <a:solidFill>
                <a:srgbClr val="CC3300"/>
              </a:solidFill>
              <a:round/>
              <a:headEnd/>
              <a:tailEnd type="triangle" w="med" len="med"/>
            </a:ln>
            <a:effectLst/>
          </p:spPr>
          <p:txBody>
            <a:bodyPr anchor="ctr"/>
            <a:lstStyle/>
            <a:p>
              <a:endParaRPr lang="es-CL"/>
            </a:p>
          </p:txBody>
        </p:sp>
        <p:sp>
          <p:nvSpPr>
            <p:cNvPr id="20" name="Line 17"/>
            <p:cNvSpPr>
              <a:spLocks noChangeShapeType="1"/>
            </p:cNvSpPr>
            <p:nvPr/>
          </p:nvSpPr>
          <p:spPr bwMode="auto">
            <a:xfrm flipV="1">
              <a:off x="3476" y="1892"/>
              <a:ext cx="240" cy="24"/>
            </a:xfrm>
            <a:prstGeom prst="line">
              <a:avLst/>
            </a:prstGeom>
            <a:noFill/>
            <a:ln w="38100">
              <a:solidFill>
                <a:srgbClr val="CC3300"/>
              </a:solidFill>
              <a:round/>
              <a:headEnd/>
              <a:tailEnd type="triangle" w="med" len="med"/>
            </a:ln>
            <a:effectLst/>
          </p:spPr>
          <p:txBody>
            <a:bodyPr anchor="ctr"/>
            <a:lstStyle/>
            <a:p>
              <a:endParaRPr lang="es-CL"/>
            </a:p>
          </p:txBody>
        </p:sp>
        <p:sp>
          <p:nvSpPr>
            <p:cNvPr id="21" name="Line 18"/>
            <p:cNvSpPr>
              <a:spLocks noChangeShapeType="1"/>
            </p:cNvSpPr>
            <p:nvPr/>
          </p:nvSpPr>
          <p:spPr bwMode="auto">
            <a:xfrm flipV="1">
              <a:off x="3540" y="2232"/>
              <a:ext cx="252" cy="12"/>
            </a:xfrm>
            <a:prstGeom prst="line">
              <a:avLst/>
            </a:prstGeom>
            <a:noFill/>
            <a:ln w="38100">
              <a:solidFill>
                <a:srgbClr val="CC3300"/>
              </a:solidFill>
              <a:round/>
              <a:headEnd/>
              <a:tailEnd type="triangle" w="med" len="med"/>
            </a:ln>
            <a:effectLst/>
          </p:spPr>
          <p:txBody>
            <a:bodyPr anchor="ctr"/>
            <a:lstStyle/>
            <a:p>
              <a:endParaRPr lang="es-CL"/>
            </a:p>
          </p:txBody>
        </p:sp>
        <p:sp>
          <p:nvSpPr>
            <p:cNvPr id="22" name="Line 19"/>
            <p:cNvSpPr>
              <a:spLocks noChangeShapeType="1"/>
            </p:cNvSpPr>
            <p:nvPr/>
          </p:nvSpPr>
          <p:spPr bwMode="auto">
            <a:xfrm flipV="1">
              <a:off x="3376" y="2848"/>
              <a:ext cx="264" cy="0"/>
            </a:xfrm>
            <a:prstGeom prst="line">
              <a:avLst/>
            </a:prstGeom>
            <a:noFill/>
            <a:ln w="38100">
              <a:solidFill>
                <a:srgbClr val="CC3300"/>
              </a:solidFill>
              <a:round/>
              <a:headEnd/>
              <a:tailEnd type="triangle" w="med" len="med"/>
            </a:ln>
            <a:effectLst/>
          </p:spPr>
          <p:txBody>
            <a:bodyPr anchor="ctr"/>
            <a:lstStyle/>
            <a:p>
              <a:endParaRPr lang="es-CL"/>
            </a:p>
          </p:txBody>
        </p:sp>
        <p:sp>
          <p:nvSpPr>
            <p:cNvPr id="23" name="Line 20"/>
            <p:cNvSpPr>
              <a:spLocks noChangeShapeType="1"/>
            </p:cNvSpPr>
            <p:nvPr/>
          </p:nvSpPr>
          <p:spPr bwMode="auto">
            <a:xfrm flipV="1">
              <a:off x="3228" y="3012"/>
              <a:ext cx="252" cy="0"/>
            </a:xfrm>
            <a:prstGeom prst="line">
              <a:avLst/>
            </a:prstGeom>
            <a:noFill/>
            <a:ln w="38100">
              <a:solidFill>
                <a:srgbClr val="CC3300"/>
              </a:solidFill>
              <a:round/>
              <a:headEnd/>
              <a:tailEnd type="triangle" w="med" len="med"/>
            </a:ln>
            <a:effectLst/>
          </p:spPr>
          <p:txBody>
            <a:bodyPr anchor="ctr"/>
            <a:lstStyle/>
            <a:p>
              <a:endParaRPr lang="es-CL"/>
            </a:p>
          </p:txBody>
        </p:sp>
        <p:sp>
          <p:nvSpPr>
            <p:cNvPr id="24" name="Line 21"/>
            <p:cNvSpPr>
              <a:spLocks noChangeShapeType="1"/>
            </p:cNvSpPr>
            <p:nvPr/>
          </p:nvSpPr>
          <p:spPr bwMode="auto">
            <a:xfrm flipV="1">
              <a:off x="3556" y="2488"/>
              <a:ext cx="264" cy="12"/>
            </a:xfrm>
            <a:prstGeom prst="line">
              <a:avLst/>
            </a:prstGeom>
            <a:noFill/>
            <a:ln w="38100">
              <a:solidFill>
                <a:srgbClr val="CC3300"/>
              </a:solidFill>
              <a:round/>
              <a:headEnd/>
              <a:tailEnd type="triangle" w="med" len="med"/>
            </a:ln>
            <a:effectLst/>
          </p:spPr>
          <p:txBody>
            <a:bodyPr anchor="ctr"/>
            <a:lstStyle/>
            <a:p>
              <a:endParaRPr lang="es-CL"/>
            </a:p>
          </p:txBody>
        </p:sp>
        <p:sp>
          <p:nvSpPr>
            <p:cNvPr id="25" name="Line 22"/>
            <p:cNvSpPr>
              <a:spLocks noChangeShapeType="1"/>
            </p:cNvSpPr>
            <p:nvPr/>
          </p:nvSpPr>
          <p:spPr bwMode="auto">
            <a:xfrm flipV="1">
              <a:off x="3040" y="3160"/>
              <a:ext cx="252" cy="0"/>
            </a:xfrm>
            <a:prstGeom prst="line">
              <a:avLst/>
            </a:prstGeom>
            <a:noFill/>
            <a:ln w="38100">
              <a:solidFill>
                <a:srgbClr val="CC3300"/>
              </a:solidFill>
              <a:round/>
              <a:headEnd/>
              <a:tailEnd type="triangle" w="med" len="med"/>
            </a:ln>
            <a:effectLst/>
          </p:spPr>
          <p:txBody>
            <a:bodyPr anchor="ctr"/>
            <a:lstStyle/>
            <a:p>
              <a:endParaRPr lang="es-CL"/>
            </a:p>
          </p:txBody>
        </p:sp>
        <p:sp>
          <p:nvSpPr>
            <p:cNvPr id="26" name="Line 23"/>
            <p:cNvSpPr>
              <a:spLocks noChangeShapeType="1"/>
            </p:cNvSpPr>
            <p:nvPr/>
          </p:nvSpPr>
          <p:spPr bwMode="auto">
            <a:xfrm flipV="1">
              <a:off x="2744" y="3320"/>
              <a:ext cx="252" cy="0"/>
            </a:xfrm>
            <a:prstGeom prst="line">
              <a:avLst/>
            </a:prstGeom>
            <a:noFill/>
            <a:ln w="38100">
              <a:solidFill>
                <a:srgbClr val="CC3300"/>
              </a:solidFill>
              <a:round/>
              <a:headEnd/>
              <a:tailEnd type="triangle" w="med" len="med"/>
            </a:ln>
            <a:effectLst/>
          </p:spPr>
          <p:txBody>
            <a:bodyPr anchor="ctr"/>
            <a:lstStyle/>
            <a:p>
              <a:endParaRPr lang="es-CL"/>
            </a:p>
          </p:txBody>
        </p:sp>
      </p:grpSp>
      <p:sp>
        <p:nvSpPr>
          <p:cNvPr id="27" name="26 CuadroTexto"/>
          <p:cNvSpPr txBox="1"/>
          <p:nvPr/>
        </p:nvSpPr>
        <p:spPr>
          <a:xfrm>
            <a:off x="2228850" y="1562100"/>
            <a:ext cx="4953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b="1" u="sng" dirty="0"/>
              <a:t>MECÁNICA DE UNA DETONACIÓN</a:t>
            </a:r>
            <a:endParaRPr lang="es-CL" b="1" u="sng" dirty="0"/>
          </a:p>
        </p:txBody>
      </p:sp>
      <p:sp>
        <p:nvSpPr>
          <p:cNvPr id="28" name="27 Triángulo isósceles"/>
          <p:cNvSpPr/>
          <p:nvPr/>
        </p:nvSpPr>
        <p:spPr>
          <a:xfrm rot="16200000">
            <a:off x="4133850" y="3676650"/>
            <a:ext cx="1123950" cy="933450"/>
          </a:xfrm>
          <a:prstGeom prst="triangl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CuadroTexto"/>
          <p:cNvSpPr txBox="1"/>
          <p:nvPr/>
        </p:nvSpPr>
        <p:spPr>
          <a:xfrm>
            <a:off x="1352550" y="285750"/>
            <a:ext cx="571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 CARGA PREFORMADA  (EFECTO MUNROE)</a:t>
            </a:r>
            <a:endParaRPr lang="es-CL" u="sng" dirty="0"/>
          </a:p>
        </p:txBody>
      </p:sp>
      <p:sp>
        <p:nvSpPr>
          <p:cNvPr id="29" name="28 CuadroTexto"/>
          <p:cNvSpPr txBox="1"/>
          <p:nvPr/>
        </p:nvSpPr>
        <p:spPr>
          <a:xfrm>
            <a:off x="171450" y="971550"/>
            <a:ext cx="8763000" cy="92333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MX" dirty="0"/>
              <a:t>En 1880, el Dr. Charles MUNROE descubre que:</a:t>
            </a:r>
          </a:p>
          <a:p>
            <a:r>
              <a:rPr lang="es-MX" dirty="0"/>
              <a:t> La </a:t>
            </a:r>
            <a:r>
              <a:rPr lang="es-MX" b="1" dirty="0">
                <a:solidFill>
                  <a:srgbClr val="0070C0"/>
                </a:solidFill>
              </a:rPr>
              <a:t>Onda de Choque </a:t>
            </a:r>
            <a:r>
              <a:rPr lang="es-MX" b="1" dirty="0">
                <a:solidFill>
                  <a:srgbClr val="FF0000"/>
                </a:solidFill>
              </a:rPr>
              <a:t>puede ser concentrada </a:t>
            </a:r>
            <a:r>
              <a:rPr lang="es-MX" b="1" dirty="0"/>
              <a:t>si al explosivo se le da una </a:t>
            </a:r>
            <a:r>
              <a:rPr lang="es-MX" b="1" dirty="0">
                <a:solidFill>
                  <a:srgbClr val="FF0000"/>
                </a:solidFill>
              </a:rPr>
              <a:t>forma cónica.</a:t>
            </a:r>
            <a:endParaRPr lang="es-CL" b="1" dirty="0">
              <a:solidFill>
                <a:srgbClr val="FF0000"/>
              </a:solidFill>
            </a:endParaRPr>
          </a:p>
        </p:txBody>
      </p:sp>
      <p:grpSp>
        <p:nvGrpSpPr>
          <p:cNvPr id="51" name="50 Grupo"/>
          <p:cNvGrpSpPr/>
          <p:nvPr/>
        </p:nvGrpSpPr>
        <p:grpSpPr>
          <a:xfrm>
            <a:off x="1181100" y="2857500"/>
            <a:ext cx="1466850" cy="1771650"/>
            <a:chOff x="1181100" y="2857500"/>
            <a:chExt cx="1466850" cy="1771650"/>
          </a:xfrm>
        </p:grpSpPr>
        <p:sp>
          <p:nvSpPr>
            <p:cNvPr id="30" name="29 Triángulo isósceles"/>
            <p:cNvSpPr/>
            <p:nvPr/>
          </p:nvSpPr>
          <p:spPr>
            <a:xfrm>
              <a:off x="1181100" y="3048000"/>
              <a:ext cx="1466850" cy="1581150"/>
            </a:xfrm>
            <a:prstGeom prst="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31" name="30 Rectángulo redondeado"/>
            <p:cNvSpPr/>
            <p:nvPr/>
          </p:nvSpPr>
          <p:spPr>
            <a:xfrm>
              <a:off x="1866900" y="2857500"/>
              <a:ext cx="95250" cy="323850"/>
            </a:xfrm>
            <a:prstGeom prst="roundRect">
              <a:avLst/>
            </a:prstGeom>
            <a:solidFill>
              <a:srgbClr val="FF66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grpSp>
        <p:nvGrpSpPr>
          <p:cNvPr id="47" name="46 Grupo"/>
          <p:cNvGrpSpPr/>
          <p:nvPr/>
        </p:nvGrpSpPr>
        <p:grpSpPr>
          <a:xfrm>
            <a:off x="1914525" y="2457450"/>
            <a:ext cx="1609725" cy="400050"/>
            <a:chOff x="1914525" y="2457450"/>
            <a:chExt cx="1609725" cy="400050"/>
          </a:xfrm>
        </p:grpSpPr>
        <p:sp>
          <p:nvSpPr>
            <p:cNvPr id="32" name="31 CuadroTexto"/>
            <p:cNvSpPr txBox="1"/>
            <p:nvPr/>
          </p:nvSpPr>
          <p:spPr>
            <a:xfrm>
              <a:off x="2362200" y="2457450"/>
              <a:ext cx="1162050" cy="369332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s-MX" dirty="0"/>
                <a:t>Iniciador</a:t>
              </a:r>
              <a:endParaRPr lang="es-CL" dirty="0"/>
            </a:p>
          </p:txBody>
        </p:sp>
        <p:cxnSp>
          <p:nvCxnSpPr>
            <p:cNvPr id="34" name="33 Conector recto de flecha"/>
            <p:cNvCxnSpPr>
              <a:stCxn id="32" idx="1"/>
              <a:endCxn id="31" idx="0"/>
            </p:cNvCxnSpPr>
            <p:nvPr/>
          </p:nvCxnSpPr>
          <p:spPr>
            <a:xfrm flipH="1">
              <a:off x="1914525" y="2642116"/>
              <a:ext cx="447675" cy="215384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8" name="47 Grupo"/>
          <p:cNvGrpSpPr/>
          <p:nvPr/>
        </p:nvGrpSpPr>
        <p:grpSpPr>
          <a:xfrm>
            <a:off x="2281238" y="3181350"/>
            <a:ext cx="1928812" cy="657225"/>
            <a:chOff x="2281238" y="3181350"/>
            <a:chExt cx="1928812" cy="657225"/>
          </a:xfrm>
        </p:grpSpPr>
        <p:sp>
          <p:nvSpPr>
            <p:cNvPr id="35" name="34 CuadroTexto"/>
            <p:cNvSpPr txBox="1"/>
            <p:nvPr/>
          </p:nvSpPr>
          <p:spPr>
            <a:xfrm>
              <a:off x="2933700" y="3181350"/>
              <a:ext cx="1276350" cy="64633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s-MX" dirty="0"/>
                <a:t>Carga Detonante</a:t>
              </a:r>
              <a:endParaRPr lang="es-CL" dirty="0"/>
            </a:p>
          </p:txBody>
        </p:sp>
        <p:cxnSp>
          <p:nvCxnSpPr>
            <p:cNvPr id="37" name="36 Conector recto de flecha"/>
            <p:cNvCxnSpPr>
              <a:stCxn id="35" idx="1"/>
              <a:endCxn id="30" idx="5"/>
            </p:cNvCxnSpPr>
            <p:nvPr/>
          </p:nvCxnSpPr>
          <p:spPr>
            <a:xfrm flipH="1">
              <a:off x="2281238" y="3504516"/>
              <a:ext cx="652462" cy="334059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6" name="45 Grupo"/>
          <p:cNvGrpSpPr/>
          <p:nvPr/>
        </p:nvGrpSpPr>
        <p:grpSpPr>
          <a:xfrm>
            <a:off x="666750" y="4819650"/>
            <a:ext cx="2609850" cy="1179731"/>
            <a:chOff x="666750" y="4819650"/>
            <a:chExt cx="2609850" cy="1179731"/>
          </a:xfrm>
        </p:grpSpPr>
        <p:cxnSp>
          <p:nvCxnSpPr>
            <p:cNvPr id="39" name="38 Conector recto de flecha"/>
            <p:cNvCxnSpPr/>
            <p:nvPr/>
          </p:nvCxnSpPr>
          <p:spPr>
            <a:xfrm>
              <a:off x="1162050" y="4876800"/>
              <a:ext cx="0" cy="400050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40 Conector recto de flecha"/>
            <p:cNvCxnSpPr/>
            <p:nvPr/>
          </p:nvCxnSpPr>
          <p:spPr>
            <a:xfrm>
              <a:off x="1524000" y="4876800"/>
              <a:ext cx="0" cy="400050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41 Conector recto de flecha"/>
            <p:cNvCxnSpPr/>
            <p:nvPr/>
          </p:nvCxnSpPr>
          <p:spPr>
            <a:xfrm>
              <a:off x="1866900" y="4857750"/>
              <a:ext cx="0" cy="400050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42 Conector recto de flecha"/>
            <p:cNvCxnSpPr/>
            <p:nvPr/>
          </p:nvCxnSpPr>
          <p:spPr>
            <a:xfrm>
              <a:off x="2247900" y="4838700"/>
              <a:ext cx="0" cy="400050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43 Conector recto de flecha"/>
            <p:cNvCxnSpPr/>
            <p:nvPr/>
          </p:nvCxnSpPr>
          <p:spPr>
            <a:xfrm>
              <a:off x="2609850" y="4819650"/>
              <a:ext cx="0" cy="400050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5" name="44 CuadroTexto"/>
            <p:cNvSpPr txBox="1"/>
            <p:nvPr/>
          </p:nvSpPr>
          <p:spPr>
            <a:xfrm>
              <a:off x="666750" y="5353050"/>
              <a:ext cx="2609850" cy="646331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MX" dirty="0"/>
                <a:t>Dirección principal de la Onda de choque</a:t>
              </a:r>
              <a:endParaRPr lang="es-CL" dirty="0"/>
            </a:p>
          </p:txBody>
        </p:sp>
      </p:grpSp>
      <p:grpSp>
        <p:nvGrpSpPr>
          <p:cNvPr id="55" name="54 Grupo"/>
          <p:cNvGrpSpPr/>
          <p:nvPr/>
        </p:nvGrpSpPr>
        <p:grpSpPr>
          <a:xfrm>
            <a:off x="6934200" y="2686050"/>
            <a:ext cx="1790700" cy="646331"/>
            <a:chOff x="2419350" y="3181350"/>
            <a:chExt cx="1790700" cy="646331"/>
          </a:xfrm>
        </p:grpSpPr>
        <p:sp>
          <p:nvSpPr>
            <p:cNvPr id="56" name="55 CuadroTexto"/>
            <p:cNvSpPr txBox="1"/>
            <p:nvPr/>
          </p:nvSpPr>
          <p:spPr>
            <a:xfrm>
              <a:off x="2933700" y="3181350"/>
              <a:ext cx="1276350" cy="64633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s-MX" dirty="0"/>
                <a:t>Carga Detonante</a:t>
              </a:r>
              <a:endParaRPr lang="es-CL" dirty="0"/>
            </a:p>
          </p:txBody>
        </p:sp>
        <p:cxnSp>
          <p:nvCxnSpPr>
            <p:cNvPr id="57" name="56 Conector recto de flecha"/>
            <p:cNvCxnSpPr>
              <a:stCxn id="56" idx="1"/>
              <a:endCxn id="52" idx="3"/>
            </p:cNvCxnSpPr>
            <p:nvPr/>
          </p:nvCxnSpPr>
          <p:spPr>
            <a:xfrm flipH="1">
              <a:off x="2419350" y="3504516"/>
              <a:ext cx="514350" cy="57834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3" name="82 Grupo"/>
          <p:cNvGrpSpPr/>
          <p:nvPr/>
        </p:nvGrpSpPr>
        <p:grpSpPr>
          <a:xfrm>
            <a:off x="6000750" y="2190750"/>
            <a:ext cx="933450" cy="2476500"/>
            <a:chOff x="6000750" y="2190750"/>
            <a:chExt cx="933450" cy="2476500"/>
          </a:xfrm>
        </p:grpSpPr>
        <p:grpSp>
          <p:nvGrpSpPr>
            <p:cNvPr id="54" name="53 Grupo"/>
            <p:cNvGrpSpPr/>
            <p:nvPr/>
          </p:nvGrpSpPr>
          <p:grpSpPr>
            <a:xfrm>
              <a:off x="6000750" y="2438400"/>
              <a:ext cx="933450" cy="2228850"/>
              <a:chOff x="6000750" y="2438400"/>
              <a:chExt cx="933450" cy="2228850"/>
            </a:xfrm>
          </p:grpSpPr>
          <p:sp>
            <p:nvSpPr>
              <p:cNvPr id="52" name="51 Rectángulo"/>
              <p:cNvSpPr/>
              <p:nvPr/>
            </p:nvSpPr>
            <p:spPr>
              <a:xfrm>
                <a:off x="6019800" y="2438400"/>
                <a:ext cx="914400" cy="220980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53" name="52 Triángulo isósceles"/>
              <p:cNvSpPr/>
              <p:nvPr/>
            </p:nvSpPr>
            <p:spPr>
              <a:xfrm>
                <a:off x="6000750" y="3810000"/>
                <a:ext cx="933450" cy="857250"/>
              </a:xfrm>
              <a:prstGeom prst="triangle">
                <a:avLst/>
              </a:prstGeom>
              <a:solidFill>
                <a:schemeClr val="accent2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</p:grpSp>
        <p:sp>
          <p:nvSpPr>
            <p:cNvPr id="59" name="58 Rectángulo"/>
            <p:cNvSpPr/>
            <p:nvPr/>
          </p:nvSpPr>
          <p:spPr>
            <a:xfrm rot="5460000">
              <a:off x="6362700" y="2247900"/>
              <a:ext cx="247650" cy="133350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grpSp>
        <p:nvGrpSpPr>
          <p:cNvPr id="60" name="59 Grupo"/>
          <p:cNvGrpSpPr/>
          <p:nvPr/>
        </p:nvGrpSpPr>
        <p:grpSpPr>
          <a:xfrm>
            <a:off x="6553190" y="2076450"/>
            <a:ext cx="1695460" cy="369332"/>
            <a:chOff x="1828790" y="2457450"/>
            <a:chExt cx="1695460" cy="369332"/>
          </a:xfrm>
        </p:grpSpPr>
        <p:sp>
          <p:nvSpPr>
            <p:cNvPr id="61" name="60 CuadroTexto"/>
            <p:cNvSpPr txBox="1"/>
            <p:nvPr/>
          </p:nvSpPr>
          <p:spPr>
            <a:xfrm>
              <a:off x="2362200" y="2457450"/>
              <a:ext cx="1162050" cy="369332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s-MX" dirty="0"/>
                <a:t>Iniciador</a:t>
              </a:r>
              <a:endParaRPr lang="es-CL" dirty="0"/>
            </a:p>
          </p:txBody>
        </p:sp>
        <p:cxnSp>
          <p:nvCxnSpPr>
            <p:cNvPr id="62" name="61 Conector recto de flecha"/>
            <p:cNvCxnSpPr>
              <a:stCxn id="61" idx="1"/>
              <a:endCxn id="59" idx="0"/>
            </p:cNvCxnSpPr>
            <p:nvPr/>
          </p:nvCxnSpPr>
          <p:spPr>
            <a:xfrm flipH="1">
              <a:off x="1828790" y="2642116"/>
              <a:ext cx="533410" cy="54623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4" name="63 Grupo"/>
          <p:cNvGrpSpPr/>
          <p:nvPr/>
        </p:nvGrpSpPr>
        <p:grpSpPr>
          <a:xfrm>
            <a:off x="5257800" y="4933950"/>
            <a:ext cx="2609850" cy="1179731"/>
            <a:chOff x="666750" y="4819650"/>
            <a:chExt cx="2609850" cy="1179731"/>
          </a:xfrm>
        </p:grpSpPr>
        <p:cxnSp>
          <p:nvCxnSpPr>
            <p:cNvPr id="65" name="64 Conector recto de flecha"/>
            <p:cNvCxnSpPr/>
            <p:nvPr/>
          </p:nvCxnSpPr>
          <p:spPr>
            <a:xfrm>
              <a:off x="1162050" y="4876800"/>
              <a:ext cx="0" cy="400050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65 Conector recto de flecha"/>
            <p:cNvCxnSpPr/>
            <p:nvPr/>
          </p:nvCxnSpPr>
          <p:spPr>
            <a:xfrm>
              <a:off x="1524000" y="4876800"/>
              <a:ext cx="0" cy="400050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66 Conector recto de flecha"/>
            <p:cNvCxnSpPr/>
            <p:nvPr/>
          </p:nvCxnSpPr>
          <p:spPr>
            <a:xfrm>
              <a:off x="1866900" y="4857750"/>
              <a:ext cx="0" cy="400050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67 Conector recto de flecha"/>
            <p:cNvCxnSpPr/>
            <p:nvPr/>
          </p:nvCxnSpPr>
          <p:spPr>
            <a:xfrm>
              <a:off x="2247900" y="4838700"/>
              <a:ext cx="0" cy="400050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68 Conector recto de flecha"/>
            <p:cNvCxnSpPr/>
            <p:nvPr/>
          </p:nvCxnSpPr>
          <p:spPr>
            <a:xfrm>
              <a:off x="2609850" y="4819650"/>
              <a:ext cx="0" cy="400050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0" name="69 CuadroTexto"/>
            <p:cNvSpPr txBox="1"/>
            <p:nvPr/>
          </p:nvSpPr>
          <p:spPr>
            <a:xfrm>
              <a:off x="666750" y="5353050"/>
              <a:ext cx="2609850" cy="646331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MX" dirty="0"/>
                <a:t>Dirección principal de la Onda de choque</a:t>
              </a:r>
              <a:endParaRPr lang="es-CL" dirty="0"/>
            </a:p>
          </p:txBody>
        </p:sp>
      </p:grpSp>
      <p:grpSp>
        <p:nvGrpSpPr>
          <p:cNvPr id="78" name="77 Grupo"/>
          <p:cNvGrpSpPr/>
          <p:nvPr/>
        </p:nvGrpSpPr>
        <p:grpSpPr>
          <a:xfrm>
            <a:off x="6477000" y="3848100"/>
            <a:ext cx="2343150" cy="646331"/>
            <a:chOff x="1962150" y="3181350"/>
            <a:chExt cx="2343150" cy="646331"/>
          </a:xfrm>
        </p:grpSpPr>
        <p:sp>
          <p:nvSpPr>
            <p:cNvPr id="79" name="78 CuadroTexto"/>
            <p:cNvSpPr txBox="1"/>
            <p:nvPr/>
          </p:nvSpPr>
          <p:spPr>
            <a:xfrm>
              <a:off x="2933700" y="3181350"/>
              <a:ext cx="1371600" cy="64633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s-MX" dirty="0"/>
                <a:t>Perforación Cónica</a:t>
              </a:r>
              <a:endParaRPr lang="es-CL" dirty="0"/>
            </a:p>
          </p:txBody>
        </p:sp>
        <p:cxnSp>
          <p:nvCxnSpPr>
            <p:cNvPr id="80" name="79 Conector recto de flecha"/>
            <p:cNvCxnSpPr>
              <a:stCxn id="79" idx="1"/>
            </p:cNvCxnSpPr>
            <p:nvPr/>
          </p:nvCxnSpPr>
          <p:spPr>
            <a:xfrm flipH="1">
              <a:off x="1962150" y="3504516"/>
              <a:ext cx="971550" cy="191184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CuadroTexto"/>
          <p:cNvSpPr txBox="1"/>
          <p:nvPr/>
        </p:nvSpPr>
        <p:spPr>
          <a:xfrm>
            <a:off x="1352550" y="285750"/>
            <a:ext cx="571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 CARGA PREFORMADA  (EFECTO MUNROE)</a:t>
            </a:r>
            <a:endParaRPr lang="es-CL" u="sng" dirty="0"/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A29D7817-CE90-1E48-981F-0BBB397E2A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9778" y="1107495"/>
            <a:ext cx="4855785" cy="4534585"/>
          </a:xfrm>
          <a:prstGeom prst="rect">
            <a:avLst/>
          </a:prstGeom>
        </p:spPr>
      </p:pic>
      <p:sp>
        <p:nvSpPr>
          <p:cNvPr id="4" name="Botón de acción: Película 3">
            <a:hlinkClick r:id="rId3" highlightClick="1"/>
            <a:extLst>
              <a:ext uri="{FF2B5EF4-FFF2-40B4-BE49-F238E27FC236}">
                <a16:creationId xmlns:a16="http://schemas.microsoft.com/office/drawing/2014/main" id="{2830AC4C-25C9-C044-94D3-3908DC3C1A62}"/>
              </a:ext>
            </a:extLst>
          </p:cNvPr>
          <p:cNvSpPr/>
          <p:nvPr/>
        </p:nvSpPr>
        <p:spPr>
          <a:xfrm>
            <a:off x="1819175" y="3292285"/>
            <a:ext cx="393404" cy="489098"/>
          </a:xfrm>
          <a:prstGeom prst="actionButtonMovi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70564855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CuadroTexto"/>
          <p:cNvSpPr txBox="1"/>
          <p:nvPr/>
        </p:nvSpPr>
        <p:spPr>
          <a:xfrm>
            <a:off x="1352550" y="285750"/>
            <a:ext cx="571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 CARGA PREFORMADA  (EFECTO MUNROE)</a:t>
            </a:r>
            <a:endParaRPr lang="es-CL" u="sng" dirty="0"/>
          </a:p>
        </p:txBody>
      </p:sp>
      <p:sp>
        <p:nvSpPr>
          <p:cNvPr id="29" name="28 CuadroTexto"/>
          <p:cNvSpPr txBox="1"/>
          <p:nvPr/>
        </p:nvSpPr>
        <p:spPr>
          <a:xfrm>
            <a:off x="171450" y="838200"/>
            <a:ext cx="8763000" cy="646331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MX" dirty="0"/>
              <a:t>Son usadas en Misiles anti tanques, Bombas y misiles Anti bunkers (fortificaciones) y Torpedos anti submarinos.</a:t>
            </a:r>
            <a:endParaRPr lang="es-CL" b="1" dirty="0">
              <a:solidFill>
                <a:srgbClr val="FF0000"/>
              </a:solidFill>
            </a:endParaRPr>
          </a:p>
        </p:txBody>
      </p:sp>
      <p:sp>
        <p:nvSpPr>
          <p:cNvPr id="46" name="45 CuadroTexto"/>
          <p:cNvSpPr txBox="1"/>
          <p:nvPr/>
        </p:nvSpPr>
        <p:spPr>
          <a:xfrm>
            <a:off x="190500" y="1885950"/>
            <a:ext cx="8763000" cy="4801314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MX" dirty="0"/>
              <a:t>Para un misil penetrante:</a:t>
            </a:r>
          </a:p>
          <a:p>
            <a:r>
              <a:rPr lang="es-MX" dirty="0"/>
              <a:t>Se detona el iniciador desde la base, el explosivo concentra la onda de choque hacia el área cónica y alcanza velocidades de hasta 8500 mts/</a:t>
            </a:r>
            <a:r>
              <a:rPr lang="es-MX" dirty="0" err="1"/>
              <a:t>seg</a:t>
            </a:r>
            <a:r>
              <a:rPr lang="es-MX" dirty="0"/>
              <a:t>.</a:t>
            </a:r>
          </a:p>
          <a:p>
            <a:r>
              <a:rPr lang="es-MX" dirty="0"/>
              <a:t>El área cónica posee un forro metálico que se funde y sale proyectado hacia adelante  como un chorro  de metal fundido y ejerce sobre el blanco una altísima presión (Cientos de Kilo bares en un área muy pequeña).</a:t>
            </a:r>
          </a:p>
          <a:p>
            <a:r>
              <a:rPr lang="es-MX" dirty="0"/>
              <a:t>La presión ejercida por el chorro aparta el material blindado, el que fluye como un líquido y se produce la penetración del blanco lo que se conoce como “ penetración hidrodinámica” la que:</a:t>
            </a:r>
          </a:p>
          <a:p>
            <a:pPr marL="342900" indent="-342900">
              <a:buAutoNum type="alphaLcParenR"/>
            </a:pPr>
            <a:r>
              <a:rPr lang="es-MX" dirty="0"/>
              <a:t>Es independiente de la velocidad de impacto con el blanco.</a:t>
            </a:r>
          </a:p>
          <a:p>
            <a:pPr marL="342900" indent="-342900">
              <a:buAutoNum type="alphaLcParenR"/>
            </a:pPr>
            <a:r>
              <a:rPr lang="es-MX" dirty="0"/>
              <a:t>Requiere ser activada a una distancia óptima que permita la formación del chorro. (se usa un bastón de impacto)</a:t>
            </a:r>
          </a:p>
          <a:p>
            <a:pPr marL="342900" indent="-342900">
              <a:buAutoNum type="alphaLcParenR"/>
            </a:pPr>
            <a:r>
              <a:rPr lang="es-MX" dirty="0"/>
              <a:t>No penetra si el proyectil va girando al impactar.</a:t>
            </a:r>
          </a:p>
          <a:p>
            <a:pPr marL="342900" indent="-342900">
              <a:buAutoNum type="alphaLcParenR"/>
            </a:pPr>
            <a:endParaRPr lang="es-MX" dirty="0"/>
          </a:p>
          <a:p>
            <a:pPr marL="342900" indent="-342900"/>
            <a:r>
              <a:rPr lang="es-MX" dirty="0"/>
              <a:t>En algunos proyectiles de Carga Preformada se usa un 2° proyectil que penetra por la abertura causada por el chorro .</a:t>
            </a:r>
          </a:p>
          <a:p>
            <a:pPr marL="342900" indent="-342900">
              <a:buAutoNum type="alphaLcParenR"/>
            </a:pPr>
            <a:endParaRPr lang="es-CL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CuadroTexto"/>
          <p:cNvSpPr txBox="1"/>
          <p:nvPr/>
        </p:nvSpPr>
        <p:spPr>
          <a:xfrm>
            <a:off x="1352550" y="285750"/>
            <a:ext cx="571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 CARGA PREFORMADA  (EFECTO MUNROE)</a:t>
            </a:r>
            <a:endParaRPr lang="es-CL" u="sng" dirty="0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D5C2EF21-BC54-3647-B58D-2B92E4B013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5608" y="859470"/>
            <a:ext cx="3930809" cy="3016668"/>
          </a:xfrm>
          <a:prstGeom prst="rect">
            <a:avLst/>
          </a:prstGeom>
        </p:spPr>
      </p:pic>
      <p:pic>
        <p:nvPicPr>
          <p:cNvPr id="49" name="Imagen 48">
            <a:extLst>
              <a:ext uri="{FF2B5EF4-FFF2-40B4-BE49-F238E27FC236}">
                <a16:creationId xmlns:a16="http://schemas.microsoft.com/office/drawing/2014/main" id="{EC511AAD-373F-E946-ADF1-CB0B74FB10A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3107" y="4205035"/>
            <a:ext cx="6320370" cy="1799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80704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CuadroTexto"/>
          <p:cNvSpPr txBox="1"/>
          <p:nvPr/>
        </p:nvSpPr>
        <p:spPr>
          <a:xfrm>
            <a:off x="1352550" y="285750"/>
            <a:ext cx="571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 CARGA PREFORMADA  (EFECTO MUNROE)</a:t>
            </a:r>
            <a:endParaRPr lang="es-CL" u="sng" dirty="0"/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577BD30D-F663-134F-9830-5C1BC40DDC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3077" y="1242420"/>
            <a:ext cx="3374561" cy="2128101"/>
          </a:xfrm>
          <a:prstGeom prst="rect">
            <a:avLst/>
          </a:prstGeom>
        </p:spPr>
      </p:pic>
      <p:pic>
        <p:nvPicPr>
          <p:cNvPr id="2" name="Imagen 1">
            <a:extLst>
              <a:ext uri="{FF2B5EF4-FFF2-40B4-BE49-F238E27FC236}">
                <a16:creationId xmlns:a16="http://schemas.microsoft.com/office/drawing/2014/main" id="{182D868A-A963-4947-BBD2-8A2D85EF42D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33848" y="4811267"/>
            <a:ext cx="3304355" cy="1217394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8C813132-B9D5-D84F-9BC9-0E8BBB0D6B3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81211" y="1117634"/>
            <a:ext cx="3388901" cy="2390619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CD57B412-93BD-884B-A92B-EBA9D48B843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0176" y="3987115"/>
            <a:ext cx="4622069" cy="536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497833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8532" name="Picture 4" descr="Explorar0009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92008" y="1447801"/>
            <a:ext cx="6820117" cy="466248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</p:pic>
      <p:sp>
        <p:nvSpPr>
          <p:cNvPr id="278533" name="Text Box 5"/>
          <p:cNvSpPr txBox="1">
            <a:spLocks noChangeArrowheads="1"/>
          </p:cNvSpPr>
          <p:nvPr/>
        </p:nvSpPr>
        <p:spPr bwMode="auto">
          <a:xfrm>
            <a:off x="228600" y="0"/>
            <a:ext cx="8915400" cy="46166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 u="sng" dirty="0">
                <a:solidFill>
                  <a:schemeClr val="tx2"/>
                </a:solidFill>
                <a:latin typeface="Times New Roman" pitchFamily="18" charset="0"/>
              </a:rPr>
              <a:t>CABEZA DE COMBATE CON CARGA PREFORMADA</a:t>
            </a:r>
            <a:endParaRPr lang="es-ES" sz="2400" b="1" u="sng" dirty="0">
              <a:solidFill>
                <a:schemeClr val="tx2"/>
              </a:solidFill>
              <a:latin typeface="Times New Roman" pitchFamily="18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2724150" y="1885950"/>
            <a:ext cx="2076450" cy="369332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MX" dirty="0"/>
              <a:t>Carga detonante</a:t>
            </a:r>
            <a:endParaRPr lang="es-CL" dirty="0"/>
          </a:p>
        </p:txBody>
      </p:sp>
      <p:cxnSp>
        <p:nvCxnSpPr>
          <p:cNvPr id="6" name="5 Conector recto de flecha"/>
          <p:cNvCxnSpPr/>
          <p:nvPr/>
        </p:nvCxnSpPr>
        <p:spPr>
          <a:xfrm>
            <a:off x="3733800" y="2305050"/>
            <a:ext cx="552450" cy="129540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7 CuadroTexto"/>
          <p:cNvSpPr txBox="1"/>
          <p:nvPr/>
        </p:nvSpPr>
        <p:spPr>
          <a:xfrm>
            <a:off x="1543050" y="2933700"/>
            <a:ext cx="2152650" cy="338554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MX" sz="1600" dirty="0"/>
              <a:t>Forro cónico de cobre</a:t>
            </a:r>
            <a:endParaRPr lang="es-CL" sz="1600" dirty="0"/>
          </a:p>
        </p:txBody>
      </p:sp>
      <p:cxnSp>
        <p:nvCxnSpPr>
          <p:cNvPr id="10" name="9 Conector recto de flecha"/>
          <p:cNvCxnSpPr>
            <a:stCxn id="8" idx="2"/>
          </p:cNvCxnSpPr>
          <p:nvPr/>
        </p:nvCxnSpPr>
        <p:spPr>
          <a:xfrm>
            <a:off x="2619375" y="3272254"/>
            <a:ext cx="523875" cy="1185446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10 CuadroTexto"/>
          <p:cNvSpPr txBox="1"/>
          <p:nvPr/>
        </p:nvSpPr>
        <p:spPr>
          <a:xfrm>
            <a:off x="2647950" y="5619750"/>
            <a:ext cx="2076450" cy="369332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MX" dirty="0"/>
              <a:t>Bastón separador</a:t>
            </a:r>
            <a:endParaRPr lang="es-CL" dirty="0"/>
          </a:p>
        </p:txBody>
      </p:sp>
      <p:cxnSp>
        <p:nvCxnSpPr>
          <p:cNvPr id="13" name="12 Conector recto de flecha"/>
          <p:cNvCxnSpPr>
            <a:stCxn id="11" idx="1"/>
          </p:cNvCxnSpPr>
          <p:nvPr/>
        </p:nvCxnSpPr>
        <p:spPr>
          <a:xfrm flipH="1" flipV="1">
            <a:off x="2324100" y="5543550"/>
            <a:ext cx="323850" cy="260866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13 CuadroTexto"/>
          <p:cNvSpPr txBox="1"/>
          <p:nvPr/>
        </p:nvSpPr>
        <p:spPr>
          <a:xfrm>
            <a:off x="5257800" y="4191000"/>
            <a:ext cx="1162050" cy="369332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MX" dirty="0"/>
              <a:t>Iniciador</a:t>
            </a:r>
            <a:endParaRPr lang="es-CL" dirty="0"/>
          </a:p>
        </p:txBody>
      </p:sp>
      <p:cxnSp>
        <p:nvCxnSpPr>
          <p:cNvPr id="16" name="15 Conector recto de flecha"/>
          <p:cNvCxnSpPr>
            <a:stCxn id="14" idx="0"/>
          </p:cNvCxnSpPr>
          <p:nvPr/>
        </p:nvCxnSpPr>
        <p:spPr>
          <a:xfrm flipH="1" flipV="1">
            <a:off x="5562600" y="3657600"/>
            <a:ext cx="276225" cy="53340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17 CuadroTexto"/>
          <p:cNvSpPr txBox="1"/>
          <p:nvPr/>
        </p:nvSpPr>
        <p:spPr>
          <a:xfrm>
            <a:off x="6096000" y="3505200"/>
            <a:ext cx="1924050" cy="369332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MX" dirty="0"/>
              <a:t>Carga Propelente</a:t>
            </a:r>
            <a:endParaRPr lang="es-CL" dirty="0"/>
          </a:p>
        </p:txBody>
      </p:sp>
      <p:cxnSp>
        <p:nvCxnSpPr>
          <p:cNvPr id="20" name="19 Conector recto de flecha"/>
          <p:cNvCxnSpPr>
            <a:stCxn id="18" idx="0"/>
          </p:cNvCxnSpPr>
          <p:nvPr/>
        </p:nvCxnSpPr>
        <p:spPr>
          <a:xfrm flipH="1" flipV="1">
            <a:off x="6915150" y="2743200"/>
            <a:ext cx="142875" cy="76200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4436" name="Picture 4" descr="Explorar00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22500" y="2043113"/>
            <a:ext cx="4756150" cy="4551362"/>
          </a:xfrm>
          <a:prstGeom prst="rect">
            <a:avLst/>
          </a:prstGeom>
          <a:noFill/>
        </p:spPr>
      </p:pic>
      <p:sp>
        <p:nvSpPr>
          <p:cNvPr id="274437" name="Text Box 5"/>
          <p:cNvSpPr txBox="1">
            <a:spLocks noChangeArrowheads="1"/>
          </p:cNvSpPr>
          <p:nvPr/>
        </p:nvSpPr>
        <p:spPr bwMode="auto">
          <a:xfrm>
            <a:off x="228600" y="-209550"/>
            <a:ext cx="8915400" cy="210185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4400" b="1" u="sng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SECUENCIA DE EXPLOSION Y PENETRACION  DE CARGA PREFORMADA</a:t>
            </a:r>
            <a:endParaRPr lang="es-ES" sz="4400" b="1" u="sng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CuadroTexto"/>
          <p:cNvSpPr txBox="1"/>
          <p:nvPr/>
        </p:nvSpPr>
        <p:spPr>
          <a:xfrm>
            <a:off x="1352550" y="285750"/>
            <a:ext cx="571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 CARGA PREFORMADA  (EFECTO MUNROE)</a:t>
            </a:r>
            <a:endParaRPr lang="es-CL" u="sng" dirty="0"/>
          </a:p>
        </p:txBody>
      </p:sp>
      <p:pic>
        <p:nvPicPr>
          <p:cNvPr id="7" name="IMG_7668.mp4">
            <a:hlinkClick r:id="" action="ppaction://media"/>
            <a:extLst>
              <a:ext uri="{FF2B5EF4-FFF2-40B4-BE49-F238E27FC236}">
                <a16:creationId xmlns:a16="http://schemas.microsoft.com/office/drawing/2014/main" id="{CFC8BB1F-733D-864E-B9E6-0E40B2D51B7F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61238" y="759636"/>
            <a:ext cx="7272669" cy="54545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1025348"/>
      </p:ext>
    </p:extLst>
  </p:cSld>
  <p:clrMapOvr>
    <a:masterClrMapping/>
  </p:clrMapOvr>
  <p:timing>
    <p:tnLst>
      <p:par>
        <p:cTn id="1" dur="indefinite" restart="never" nodeType="tmRoot">
          <p:childTnLst>
            <p:video>
              <p:cMediaNode vol="80000">
                <p:cTn id="2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7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19" name="Text Box 7"/>
          <p:cNvSpPr txBox="1">
            <a:spLocks noChangeArrowheads="1"/>
          </p:cNvSpPr>
          <p:nvPr/>
        </p:nvSpPr>
        <p:spPr bwMode="auto">
          <a:xfrm>
            <a:off x="400050" y="171450"/>
            <a:ext cx="8420100" cy="70788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628650" indent="-628650" algn="ctr">
              <a:spcBef>
                <a:spcPct val="50000"/>
              </a:spcBef>
            </a:pPr>
            <a:r>
              <a:rPr lang="es-MX" sz="2000" b="1" dirty="0">
                <a:solidFill>
                  <a:schemeClr val="tx2"/>
                </a:solidFill>
                <a:latin typeface="Times New Roman" pitchFamily="18" charset="0"/>
              </a:rPr>
              <a:t>B.- </a:t>
            </a:r>
            <a:r>
              <a:rPr lang="es-MX" sz="2000" b="1" u="sng" dirty="0">
                <a:solidFill>
                  <a:schemeClr val="tx2"/>
                </a:solidFill>
                <a:latin typeface="Times New Roman" pitchFamily="18" charset="0"/>
              </a:rPr>
              <a:t>CABEZAS  DE  COMBATE  ANTI SUBMARINA DE </a:t>
            </a:r>
            <a:r>
              <a:rPr lang="es-MX" sz="2000" b="1" u="sng" dirty="0">
                <a:latin typeface="Times New Roman" pitchFamily="18" charset="0"/>
              </a:rPr>
              <a:t>“SOPLO</a:t>
            </a:r>
            <a:r>
              <a:rPr lang="es-MX" sz="2000" b="1" u="sng" dirty="0">
                <a:solidFill>
                  <a:schemeClr val="tx2"/>
                </a:solidFill>
                <a:latin typeface="Times New Roman" pitchFamily="18" charset="0"/>
              </a:rPr>
              <a:t> SUBACUATICO”</a:t>
            </a:r>
            <a:endParaRPr lang="es-ES" sz="2000" b="1" dirty="0">
              <a:solidFill>
                <a:schemeClr val="tx2"/>
              </a:solidFill>
              <a:latin typeface="Times New Roman" pitchFamily="18" charset="0"/>
            </a:endParaRPr>
          </a:p>
        </p:txBody>
      </p:sp>
      <p:sp>
        <p:nvSpPr>
          <p:cNvPr id="192520" name="Text Box 8"/>
          <p:cNvSpPr txBox="1">
            <a:spLocks noChangeArrowheads="1"/>
          </p:cNvSpPr>
          <p:nvPr/>
        </p:nvSpPr>
        <p:spPr bwMode="auto">
          <a:xfrm>
            <a:off x="228600" y="1179512"/>
            <a:ext cx="8686800" cy="3970318"/>
          </a:xfrm>
          <a:prstGeom prst="rect">
            <a:avLst/>
          </a:prstGeom>
          <a:solidFill>
            <a:srgbClr val="FFFF00"/>
          </a:solidFill>
          <a:ln w="38100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216000" indent="-361950" algn="just">
              <a:spcBef>
                <a:spcPct val="50000"/>
              </a:spcBef>
            </a:pPr>
            <a:r>
              <a:rPr lang="es-MX" sz="2400" b="1" dirty="0">
                <a:solidFill>
                  <a:schemeClr val="tx2"/>
                </a:solidFill>
                <a:latin typeface="Times New Roman" pitchFamily="18" charset="0"/>
              </a:rPr>
              <a:t>Se emplean contra submarinos y desde éstos contra otros submarinos y buques de superficie. La activación de una carga detonante bajo la superficie del mar tiene las siguientes características:</a:t>
            </a:r>
          </a:p>
          <a:p>
            <a:pPr marL="361950" indent="-361950" algn="just">
              <a:spcBef>
                <a:spcPct val="50000"/>
              </a:spcBef>
            </a:pPr>
            <a:r>
              <a:rPr lang="es-MX" sz="2400" b="1" dirty="0">
                <a:solidFill>
                  <a:schemeClr val="tx2"/>
                </a:solidFill>
                <a:latin typeface="Times New Roman" pitchFamily="18" charset="0"/>
              </a:rPr>
              <a:t>Se genera una muy rápida expansión de  los gases, potenciada por la evaporación de agua, formando una gran burbuja de gases que separan y presionan las moléculas de agua . Esto genera una gran </a:t>
            </a:r>
            <a:r>
              <a:rPr lang="es-MX" sz="2400" b="1" dirty="0">
                <a:solidFill>
                  <a:srgbClr val="FF0000"/>
                </a:solidFill>
                <a:latin typeface="Times New Roman" pitchFamily="18" charset="0"/>
              </a:rPr>
              <a:t>“Onda de  Choque” </a:t>
            </a:r>
            <a:r>
              <a:rPr lang="es-MX" sz="2400" b="1" dirty="0">
                <a:solidFill>
                  <a:schemeClr val="tx2"/>
                </a:solidFill>
                <a:latin typeface="Times New Roman" pitchFamily="18" charset="0"/>
              </a:rPr>
              <a:t>(energía mecánica), lo indicado es el “empuje” de la detonación. La burbuja se dirige hacia la superficie.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228600" y="5219700"/>
            <a:ext cx="8667750" cy="1569660"/>
          </a:xfrm>
          <a:prstGeom prst="rect">
            <a:avLst/>
          </a:prstGeom>
          <a:solidFill>
            <a:srgbClr val="FFFFCC"/>
          </a:solidFill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es-MX" sz="2400" b="1" dirty="0">
                <a:solidFill>
                  <a:schemeClr val="tx2"/>
                </a:solidFill>
                <a:latin typeface="Times New Roman" pitchFamily="18" charset="0"/>
              </a:rPr>
              <a:t>La onda de choque se expande con gran velocidad en el agua (1500 m/s)  y se orienta principalmente hacia la superficie ya que hay mayor presión bajo la carga que sobre ella. ( La onda siempre se dirige hacia la zona de menor resistencia)</a:t>
            </a:r>
            <a:endParaRPr lang="es-CL" sz="2400" b="1" dirty="0">
              <a:solidFill>
                <a:schemeClr val="tx2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19" name="Text Box 7"/>
          <p:cNvSpPr txBox="1">
            <a:spLocks noChangeArrowheads="1"/>
          </p:cNvSpPr>
          <p:nvPr/>
        </p:nvSpPr>
        <p:spPr bwMode="auto">
          <a:xfrm>
            <a:off x="400050" y="171450"/>
            <a:ext cx="8420100" cy="94615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628650" indent="-628650" algn="ctr">
              <a:spcBef>
                <a:spcPct val="50000"/>
              </a:spcBef>
            </a:pPr>
            <a:r>
              <a:rPr lang="es-MX" sz="2800" b="1" dirty="0">
                <a:solidFill>
                  <a:schemeClr val="tx2"/>
                </a:solidFill>
                <a:latin typeface="Times New Roman" pitchFamily="18" charset="0"/>
              </a:rPr>
              <a:t>4.- </a:t>
            </a:r>
            <a:r>
              <a:rPr lang="es-MX" sz="2800" b="1" u="sng" dirty="0">
                <a:solidFill>
                  <a:schemeClr val="tx2"/>
                </a:solidFill>
                <a:latin typeface="Times New Roman" pitchFamily="18" charset="0"/>
              </a:rPr>
              <a:t>CABEZAS  DE  COMBATE  DE </a:t>
            </a:r>
            <a:r>
              <a:rPr lang="es-MX" sz="2800" b="1" u="sng" dirty="0">
                <a:latin typeface="Times New Roman" pitchFamily="18" charset="0"/>
              </a:rPr>
              <a:t>“SOPLO”</a:t>
            </a:r>
            <a:r>
              <a:rPr lang="es-MX" sz="2800" b="1" u="sng" dirty="0">
                <a:solidFill>
                  <a:schemeClr val="tx2"/>
                </a:solidFill>
                <a:latin typeface="Times New Roman" pitchFamily="18" charset="0"/>
              </a:rPr>
              <a:t> SUBACUATICAS</a:t>
            </a:r>
            <a:endParaRPr lang="es-ES" sz="2800" b="1" dirty="0">
              <a:solidFill>
                <a:schemeClr val="tx2"/>
              </a:solidFill>
              <a:latin typeface="Times New Roman" pitchFamily="18" charset="0"/>
            </a:endParaRPr>
          </a:p>
        </p:txBody>
      </p:sp>
      <p:sp>
        <p:nvSpPr>
          <p:cNvPr id="192520" name="Text Box 8"/>
          <p:cNvSpPr txBox="1">
            <a:spLocks noChangeArrowheads="1"/>
          </p:cNvSpPr>
          <p:nvPr/>
        </p:nvSpPr>
        <p:spPr bwMode="auto">
          <a:xfrm>
            <a:off x="228600" y="1198562"/>
            <a:ext cx="8686800" cy="1569660"/>
          </a:xfrm>
          <a:prstGeom prst="rect">
            <a:avLst/>
          </a:prstGeom>
          <a:solidFill>
            <a:srgbClr val="FFFF00"/>
          </a:solidFill>
          <a:ln w="38100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216000" indent="-361950" algn="just">
              <a:spcBef>
                <a:spcPct val="50000"/>
              </a:spcBef>
            </a:pPr>
            <a:r>
              <a:rPr lang="es-MX" sz="2400" b="1" dirty="0">
                <a:latin typeface="Times New Roman" pitchFamily="18" charset="0"/>
              </a:rPr>
              <a:t>La Burbuja de gases se expande hasta que la presión del agua que la rodea, es igual a la del interior de ella, a contar de ahí, la presión exterior es mayor a la interior y la burbuja </a:t>
            </a:r>
            <a:r>
              <a:rPr lang="es-MX" sz="2400" b="1" dirty="0" err="1">
                <a:solidFill>
                  <a:srgbClr val="FF0000"/>
                </a:solidFill>
                <a:latin typeface="Times New Roman" pitchFamily="18" charset="0"/>
              </a:rPr>
              <a:t>implosiona</a:t>
            </a:r>
            <a:r>
              <a:rPr lang="es-MX" sz="2400" b="1" dirty="0">
                <a:latin typeface="Times New Roman" pitchFamily="18" charset="0"/>
              </a:rPr>
              <a:t>, generando una “succión”. </a:t>
            </a:r>
            <a:endParaRPr lang="es-MX" sz="2400" b="1" dirty="0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5" name="Text Box 8"/>
          <p:cNvSpPr txBox="1">
            <a:spLocks noChangeArrowheads="1"/>
          </p:cNvSpPr>
          <p:nvPr/>
        </p:nvSpPr>
        <p:spPr bwMode="auto">
          <a:xfrm>
            <a:off x="247650" y="2836862"/>
            <a:ext cx="8686800" cy="3785652"/>
          </a:xfrm>
          <a:prstGeom prst="rect">
            <a:avLst/>
          </a:prstGeom>
          <a:solidFill>
            <a:srgbClr val="FFFFCC"/>
          </a:solidFill>
          <a:ln w="38100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216000" indent="-361950" algn="just">
              <a:spcBef>
                <a:spcPct val="50000"/>
              </a:spcBef>
            </a:pPr>
            <a:r>
              <a:rPr lang="es-MX" sz="2400" b="1" dirty="0">
                <a:latin typeface="Times New Roman" pitchFamily="18" charset="0"/>
              </a:rPr>
              <a:t>La Burbuja se comprime sobre si misma hasta que la energía restante en su interior, vuelve a ser mayor que la externa y se genera una </a:t>
            </a:r>
            <a:r>
              <a:rPr lang="es-MX" sz="2400" b="1" i="1" u="sng" dirty="0">
                <a:latin typeface="Times New Roman" pitchFamily="18" charset="0"/>
              </a:rPr>
              <a:t>segunda expansión lo que a su vez produce una segunda “Onda de Choque”  </a:t>
            </a:r>
            <a:r>
              <a:rPr lang="es-MX" sz="2400" b="1" dirty="0">
                <a:latin typeface="Times New Roman" pitchFamily="18" charset="0"/>
              </a:rPr>
              <a:t>de  una potencia muy inferior a la inicial.</a:t>
            </a:r>
          </a:p>
          <a:p>
            <a:pPr marL="216000" indent="-361950" algn="just">
              <a:spcBef>
                <a:spcPct val="50000"/>
              </a:spcBef>
            </a:pPr>
            <a:r>
              <a:rPr lang="es-MX" sz="2400" b="1" dirty="0">
                <a:latin typeface="Times New Roman" pitchFamily="18" charset="0"/>
              </a:rPr>
              <a:t>El ciclo expansión – implosión –expansión indicado, da origen a una burbuja pulsante que sube a superficie, usando el 90% de la energía mecánica en la primea expansión – implosión.</a:t>
            </a:r>
          </a:p>
          <a:p>
            <a:pPr marL="216000" indent="-361950" algn="just">
              <a:spcBef>
                <a:spcPct val="50000"/>
              </a:spcBef>
            </a:pPr>
            <a:r>
              <a:rPr lang="es-MX" sz="2400" b="1" dirty="0">
                <a:solidFill>
                  <a:srgbClr val="FF0000"/>
                </a:solidFill>
                <a:latin typeface="Times New Roman" pitchFamily="18" charset="0"/>
              </a:rPr>
              <a:t>El blanco es dañado principalmente por la 1</a:t>
            </a:r>
            <a:r>
              <a:rPr lang="es-MX" sz="2400" b="1" u="sng" baseline="30000" dirty="0">
                <a:solidFill>
                  <a:srgbClr val="FF0000"/>
                </a:solidFill>
                <a:latin typeface="Times New Roman" pitchFamily="18" charset="0"/>
              </a:rPr>
              <a:t>a</a:t>
            </a:r>
            <a:r>
              <a:rPr lang="es-MX" sz="2400" b="1" dirty="0">
                <a:solidFill>
                  <a:srgbClr val="FF0000"/>
                </a:solidFill>
                <a:latin typeface="Times New Roman" pitchFamily="18" charset="0"/>
              </a:rPr>
              <a:t> Onda de Choque </a:t>
            </a:r>
          </a:p>
        </p:txBody>
      </p:sp>
    </p:spTree>
  </p:cSld>
  <p:clrMapOvr>
    <a:masterClrMapping/>
  </p:clrMapOvr>
  <p:transition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8292" name="Picture 4" descr="Explorar000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85888" y="984250"/>
            <a:ext cx="6545262" cy="4195763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sp>
        <p:nvSpPr>
          <p:cNvPr id="268293" name="Text Box 5"/>
          <p:cNvSpPr txBox="1">
            <a:spLocks noChangeArrowheads="1"/>
          </p:cNvSpPr>
          <p:nvPr/>
        </p:nvSpPr>
        <p:spPr bwMode="auto">
          <a:xfrm>
            <a:off x="228600" y="0"/>
            <a:ext cx="8915400" cy="70788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MX" sz="2000" b="1" u="sng" dirty="0">
                <a:solidFill>
                  <a:schemeClr val="tx2"/>
                </a:solidFill>
                <a:latin typeface="Times New Roman" pitchFamily="18" charset="0"/>
              </a:rPr>
              <a:t>PRESION EN FUNCION DEL TIEMPO PARA UNA EXPLOSION SUBACUATICA</a:t>
            </a:r>
            <a:endParaRPr lang="es-ES" sz="2000" b="1" u="sng" dirty="0">
              <a:solidFill>
                <a:schemeClr val="tx2"/>
              </a:solidFill>
              <a:latin typeface="Times New Roman" pitchFamily="18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457200" y="6096000"/>
            <a:ext cx="8134350" cy="369332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MX" b="1" dirty="0"/>
              <a:t>EN EL MAR, LA PRESIÓN AUMENTA 1 ATMÓSFERA CADA 10 METROS</a:t>
            </a:r>
            <a:endParaRPr lang="es-CL" b="1" dirty="0"/>
          </a:p>
        </p:txBody>
      </p:sp>
      <p:grpSp>
        <p:nvGrpSpPr>
          <p:cNvPr id="11" name="10 Grupo"/>
          <p:cNvGrpSpPr/>
          <p:nvPr/>
        </p:nvGrpSpPr>
        <p:grpSpPr>
          <a:xfrm>
            <a:off x="4495800" y="1714500"/>
            <a:ext cx="3600450" cy="1543050"/>
            <a:chOff x="4533900" y="2190750"/>
            <a:chExt cx="3600450" cy="1543050"/>
          </a:xfrm>
        </p:grpSpPr>
        <p:sp>
          <p:nvSpPr>
            <p:cNvPr id="6" name="5 CuadroTexto"/>
            <p:cNvSpPr txBox="1"/>
            <p:nvPr/>
          </p:nvSpPr>
          <p:spPr>
            <a:xfrm>
              <a:off x="4953000" y="2190750"/>
              <a:ext cx="3181350" cy="830997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MX" sz="1600" b="1" dirty="0"/>
                <a:t>Corte por efecto de la onda reflejada en la superficie (resta vectorial)</a:t>
              </a:r>
              <a:endParaRPr lang="es-CL" sz="1600" b="1" dirty="0"/>
            </a:p>
          </p:txBody>
        </p:sp>
        <p:cxnSp>
          <p:nvCxnSpPr>
            <p:cNvPr id="8" name="7 Conector recto de flecha"/>
            <p:cNvCxnSpPr/>
            <p:nvPr/>
          </p:nvCxnSpPr>
          <p:spPr>
            <a:xfrm rot="10800000" flipV="1">
              <a:off x="4533900" y="3048000"/>
              <a:ext cx="971550" cy="685800"/>
            </a:xfrm>
            <a:prstGeom prst="straightConnector1">
              <a:avLst/>
            </a:prstGeom>
            <a:ln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4 Grupo"/>
          <p:cNvGrpSpPr/>
          <p:nvPr/>
        </p:nvGrpSpPr>
        <p:grpSpPr>
          <a:xfrm>
            <a:off x="-647700" y="-476250"/>
            <a:ext cx="10421938" cy="7810500"/>
            <a:chOff x="-647700" y="-476250"/>
            <a:chExt cx="10421938" cy="7810500"/>
          </a:xfrm>
        </p:grpSpPr>
        <p:pic>
          <p:nvPicPr>
            <p:cNvPr id="2050" name="Picture 2" descr="F:\DCIM\102_PANA\P1020430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-630238" y="-471488"/>
              <a:ext cx="10404476" cy="7802563"/>
            </a:xfrm>
            <a:prstGeom prst="rect">
              <a:avLst/>
            </a:prstGeom>
            <a:noFill/>
          </p:spPr>
        </p:pic>
        <p:sp>
          <p:nvSpPr>
            <p:cNvPr id="3" name="2 Rectángulo"/>
            <p:cNvSpPr/>
            <p:nvPr/>
          </p:nvSpPr>
          <p:spPr>
            <a:xfrm>
              <a:off x="-647700" y="-476250"/>
              <a:ext cx="10382250" cy="1638300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4" name="3 Rectángulo"/>
            <p:cNvSpPr/>
            <p:nvPr/>
          </p:nvSpPr>
          <p:spPr>
            <a:xfrm>
              <a:off x="-609600" y="5848350"/>
              <a:ext cx="10382250" cy="1485900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sp>
        <p:nvSpPr>
          <p:cNvPr id="6" name="5 CuadroTexto"/>
          <p:cNvSpPr txBox="1"/>
          <p:nvPr/>
        </p:nvSpPr>
        <p:spPr>
          <a:xfrm>
            <a:off x="-133350" y="152400"/>
            <a:ext cx="95059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400" b="1" u="sng" dirty="0"/>
              <a:t>EFECTOS DE LA DETONACIÓN DE UNA CARGA SUBMARINA BAJO EL CASCO</a:t>
            </a:r>
            <a:endParaRPr lang="es-CL" sz="2400" b="1" u="sng" dirty="0"/>
          </a:p>
        </p:txBody>
      </p:sp>
      <p:sp>
        <p:nvSpPr>
          <p:cNvPr id="7" name="6 CuadroTexto"/>
          <p:cNvSpPr txBox="1"/>
          <p:nvPr/>
        </p:nvSpPr>
        <p:spPr>
          <a:xfrm>
            <a:off x="0" y="5905500"/>
            <a:ext cx="9144000" cy="92333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s-MX" b="1" dirty="0"/>
              <a:t>La detonación de la carga de soplo submarino, es más eficiente si se efectúa bajo el casco de un buque o submarino, aprovechando las características de la onda de choque y su fase de expansión e implosión.</a:t>
            </a:r>
            <a:endParaRPr lang="es-CL" b="1" dirty="0"/>
          </a:p>
        </p:txBody>
      </p:sp>
      <p:sp>
        <p:nvSpPr>
          <p:cNvPr id="8" name="7 CuadroTexto"/>
          <p:cNvSpPr txBox="1"/>
          <p:nvPr/>
        </p:nvSpPr>
        <p:spPr>
          <a:xfrm>
            <a:off x="3714750" y="4076700"/>
            <a:ext cx="1657350" cy="369332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es-MX" b="1" dirty="0">
                <a:solidFill>
                  <a:schemeClr val="bg1"/>
                </a:solidFill>
              </a:rPr>
              <a:t>EXPANSION</a:t>
            </a:r>
            <a:endParaRPr lang="es-CL" b="1" dirty="0">
              <a:solidFill>
                <a:schemeClr val="bg1"/>
              </a:solidFill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7124700" y="3848100"/>
            <a:ext cx="1657350" cy="369332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es-MX" b="1" dirty="0">
                <a:solidFill>
                  <a:schemeClr val="bg1"/>
                </a:solidFill>
              </a:rPr>
              <a:t>IMPLOSIÓN</a:t>
            </a:r>
            <a:endParaRPr lang="es-CL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557" name="Text Box 5"/>
          <p:cNvSpPr txBox="1">
            <a:spLocks noChangeArrowheads="1"/>
          </p:cNvSpPr>
          <p:nvPr/>
        </p:nvSpPr>
        <p:spPr bwMode="auto">
          <a:xfrm>
            <a:off x="228600" y="0"/>
            <a:ext cx="8915400" cy="43088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200" b="1" u="sng" dirty="0">
                <a:solidFill>
                  <a:schemeClr val="tx2"/>
                </a:solidFill>
                <a:latin typeface="Times New Roman" pitchFamily="18" charset="0"/>
              </a:rPr>
              <a:t>CABEZA DE COMBATE ANTIAEREA DE VARILLA CONTINUA</a:t>
            </a:r>
            <a:endParaRPr lang="es-ES" sz="2200" b="1" u="sng" dirty="0">
              <a:solidFill>
                <a:schemeClr val="tx2"/>
              </a:solidFill>
              <a:latin typeface="Times New Roman" pitchFamily="18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361950" y="609601"/>
            <a:ext cx="8534400" cy="120015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MX" dirty="0"/>
              <a:t>Diseñada para destruir el fuselaje y motores de aviones pesados, Bombarderos o Transportes.</a:t>
            </a:r>
          </a:p>
          <a:p>
            <a:r>
              <a:rPr lang="es-MX" dirty="0"/>
              <a:t>Se asegura de dispersar varillas de acero de alta energía cinética en </a:t>
            </a:r>
            <a:r>
              <a:rPr lang="es-MX" dirty="0" err="1"/>
              <a:t>funsión</a:t>
            </a:r>
            <a:r>
              <a:rPr lang="es-MX" dirty="0"/>
              <a:t> de su masa, ordenadas casi como un “acordeón” , unidas en sus extremos.</a:t>
            </a:r>
            <a:endParaRPr lang="es-CL" dirty="0"/>
          </a:p>
        </p:txBody>
      </p:sp>
      <p:pic>
        <p:nvPicPr>
          <p:cNvPr id="5" name="Picture 4" descr="Explorar00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08050" y="2298700"/>
            <a:ext cx="7346950" cy="3937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5460" name="Picture 4" descr="Explorar00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4075" y="2157413"/>
            <a:ext cx="7704138" cy="4586287"/>
          </a:xfrm>
          <a:prstGeom prst="rect">
            <a:avLst/>
          </a:prstGeom>
          <a:noFill/>
        </p:spPr>
      </p:pic>
      <p:sp>
        <p:nvSpPr>
          <p:cNvPr id="275461" name="Text Box 5"/>
          <p:cNvSpPr txBox="1">
            <a:spLocks noChangeArrowheads="1"/>
          </p:cNvSpPr>
          <p:nvPr/>
        </p:nvSpPr>
        <p:spPr bwMode="auto">
          <a:xfrm>
            <a:off x="228600" y="228600"/>
            <a:ext cx="8915400" cy="40011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u="sng" dirty="0">
                <a:latin typeface="Times New Roman" pitchFamily="18" charset="0"/>
              </a:rPr>
              <a:t>EXPANSION DE LA CBZA. DE CBTE. DE VARILLA CONTINUA</a:t>
            </a:r>
            <a:endParaRPr lang="es-ES" sz="2000" b="1" u="sng" dirty="0">
              <a:latin typeface="Times New Roman" pitchFamily="18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247650" y="952500"/>
            <a:ext cx="8572500" cy="92333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MX" dirty="0"/>
              <a:t>Es una variación de la cabeza de Fragmentación, sus varillas poseen mayor Energía cinética debido a su masa respecto a la fragmentación de una granada. La velocidad de las varillas es de 1000 m/s.</a:t>
            </a:r>
            <a:endParaRPr lang="es-CL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7508" name="Picture 4" descr="Explorar00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8639" y="1028700"/>
            <a:ext cx="7672550" cy="5486399"/>
          </a:xfrm>
          <a:prstGeom prst="rect">
            <a:avLst/>
          </a:prstGeom>
          <a:noFill/>
        </p:spPr>
      </p:pic>
      <p:sp>
        <p:nvSpPr>
          <p:cNvPr id="277509" name="Text Box 5"/>
          <p:cNvSpPr txBox="1">
            <a:spLocks noChangeArrowheads="1"/>
          </p:cNvSpPr>
          <p:nvPr/>
        </p:nvSpPr>
        <p:spPr bwMode="auto">
          <a:xfrm>
            <a:off x="228600" y="0"/>
            <a:ext cx="8915400" cy="83099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 u="sng" dirty="0">
                <a:solidFill>
                  <a:schemeClr val="tx2"/>
                </a:solidFill>
                <a:latin typeface="Times New Roman" pitchFamily="18" charset="0"/>
              </a:rPr>
              <a:t>FRAGMENTOS DE UNA CABEZA DE COMBATE DE VARILLA CONTINUA</a:t>
            </a:r>
            <a:endParaRPr lang="es-ES" sz="2400" b="1" u="sng" dirty="0">
              <a:solidFill>
                <a:schemeClr val="tx2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700" name="Text Box 4"/>
          <p:cNvSpPr txBox="1">
            <a:spLocks noChangeArrowheads="1"/>
          </p:cNvSpPr>
          <p:nvPr/>
        </p:nvSpPr>
        <p:spPr bwMode="auto">
          <a:xfrm>
            <a:off x="-76200" y="1504950"/>
            <a:ext cx="9486900" cy="519113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8.- </a:t>
            </a:r>
            <a:r>
              <a:rPr lang="en-US" sz="2800" b="1" u="sng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CABEZAS DE COMBATE DE MISILES ANTIBUQUE</a:t>
            </a:r>
            <a:endParaRPr lang="es-ES" sz="2800" b="1" u="sng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285701" name="Text Box 5"/>
          <p:cNvSpPr txBox="1">
            <a:spLocks noChangeArrowheads="1"/>
          </p:cNvSpPr>
          <p:nvPr/>
        </p:nvSpPr>
        <p:spPr bwMode="auto">
          <a:xfrm>
            <a:off x="1028700" y="2628900"/>
            <a:ext cx="7772400" cy="2443163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  <a:buFontTx/>
              <a:buChar char="-"/>
            </a:pPr>
            <a:r>
              <a:rPr lang="es-MX" sz="2800">
                <a:solidFill>
                  <a:schemeClr val="tx2"/>
                </a:solidFill>
                <a:latin typeface="Times New Roman" pitchFamily="18" charset="0"/>
              </a:rPr>
              <a:t> </a:t>
            </a:r>
            <a:r>
              <a:rPr lang="es-MX" sz="2800" b="1">
                <a:solidFill>
                  <a:schemeClr val="tx2"/>
                </a:solidFill>
                <a:latin typeface="Times New Roman" pitchFamily="18" charset="0"/>
              </a:rPr>
              <a:t>RBS-15.</a:t>
            </a:r>
          </a:p>
          <a:p>
            <a:pPr algn="just">
              <a:spcBef>
                <a:spcPct val="50000"/>
              </a:spcBef>
              <a:buFontTx/>
              <a:buChar char="-"/>
            </a:pPr>
            <a:r>
              <a:rPr lang="es-MX" sz="2800" b="1">
                <a:solidFill>
                  <a:schemeClr val="tx2"/>
                </a:solidFill>
                <a:latin typeface="Times New Roman" pitchFamily="18" charset="0"/>
              </a:rPr>
              <a:t> NSM.</a:t>
            </a:r>
          </a:p>
          <a:p>
            <a:pPr algn="just">
              <a:spcBef>
                <a:spcPct val="50000"/>
              </a:spcBef>
              <a:buFontTx/>
              <a:buChar char="-"/>
            </a:pPr>
            <a:r>
              <a:rPr lang="es-MX" sz="2800" b="1">
                <a:solidFill>
                  <a:schemeClr val="tx2"/>
                </a:solidFill>
                <a:latin typeface="Times New Roman" pitchFamily="18" charset="0"/>
              </a:rPr>
              <a:t> HARPOON.</a:t>
            </a:r>
          </a:p>
          <a:p>
            <a:pPr algn="just">
              <a:spcBef>
                <a:spcPct val="50000"/>
              </a:spcBef>
              <a:buFontTx/>
              <a:buChar char="-"/>
            </a:pPr>
            <a:endParaRPr lang="es-ES" sz="2800" b="1">
              <a:solidFill>
                <a:schemeClr val="tx2"/>
              </a:solidFill>
              <a:latin typeface="Times New Roman" pitchFamily="18" charset="0"/>
            </a:endParaRPr>
          </a:p>
        </p:txBody>
      </p:sp>
      <p:sp>
        <p:nvSpPr>
          <p:cNvPr id="285703" name="Text Box 7"/>
          <p:cNvSpPr txBox="1">
            <a:spLocks noChangeArrowheads="1"/>
          </p:cNvSpPr>
          <p:nvPr/>
        </p:nvSpPr>
        <p:spPr bwMode="auto">
          <a:xfrm>
            <a:off x="1428750" y="152400"/>
            <a:ext cx="7524750" cy="76200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n-US" sz="4400" b="1" u="sng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CABEZAS DE COMBATE</a:t>
            </a:r>
            <a:endParaRPr lang="es-ES" sz="4400" b="1" u="sng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0580" name="Picture 4" descr="Scan001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5063" y="1549400"/>
            <a:ext cx="6872287" cy="4521200"/>
          </a:xfrm>
          <a:prstGeom prst="rect">
            <a:avLst/>
          </a:prstGeom>
          <a:noFill/>
        </p:spPr>
      </p:pic>
      <p:sp>
        <p:nvSpPr>
          <p:cNvPr id="280582" name="Text Box 6"/>
          <p:cNvSpPr txBox="1">
            <a:spLocks noChangeArrowheads="1"/>
          </p:cNvSpPr>
          <p:nvPr/>
        </p:nvSpPr>
        <p:spPr bwMode="auto">
          <a:xfrm>
            <a:off x="266700" y="152400"/>
            <a:ext cx="8686800" cy="76200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4400" b="1" u="sng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MISIL RBS-15</a:t>
            </a:r>
            <a:endParaRPr lang="es-ES" sz="4400" b="1" u="sng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3478" name="Picture 6" descr="Scan00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3663" y="1474788"/>
            <a:ext cx="8956675" cy="5051425"/>
          </a:xfrm>
          <a:prstGeom prst="rect">
            <a:avLst/>
          </a:prstGeom>
          <a:noFill/>
        </p:spPr>
      </p:pic>
      <p:sp>
        <p:nvSpPr>
          <p:cNvPr id="233479" name="Text Box 7"/>
          <p:cNvSpPr txBox="1">
            <a:spLocks noChangeArrowheads="1"/>
          </p:cNvSpPr>
          <p:nvPr/>
        </p:nvSpPr>
        <p:spPr bwMode="auto">
          <a:xfrm>
            <a:off x="266700" y="-76200"/>
            <a:ext cx="8877300" cy="76200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4400" b="1" u="sng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MISIL NSM </a:t>
            </a:r>
            <a:endParaRPr lang="es-ES" sz="4400" b="1" u="sng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24" name="Picture 4" descr="Scan00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338" y="1255713"/>
            <a:ext cx="9075737" cy="5449887"/>
          </a:xfrm>
          <a:prstGeom prst="rect">
            <a:avLst/>
          </a:prstGeom>
          <a:noFill/>
        </p:spPr>
      </p:pic>
      <p:sp>
        <p:nvSpPr>
          <p:cNvPr id="286725" name="Text Box 5"/>
          <p:cNvSpPr txBox="1">
            <a:spLocks noChangeArrowheads="1"/>
          </p:cNvSpPr>
          <p:nvPr/>
        </p:nvSpPr>
        <p:spPr bwMode="auto">
          <a:xfrm>
            <a:off x="266700" y="-76200"/>
            <a:ext cx="8877300" cy="76200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4400" b="1" u="sng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MISIL NSM </a:t>
            </a:r>
            <a:endParaRPr lang="es-ES" sz="4400" b="1" u="sng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6310" name="Picture 6" descr="Scan000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400" y="1331913"/>
            <a:ext cx="9194800" cy="5335587"/>
          </a:xfrm>
          <a:prstGeom prst="rect">
            <a:avLst/>
          </a:prstGeom>
          <a:noFill/>
        </p:spPr>
      </p:pic>
      <p:sp>
        <p:nvSpPr>
          <p:cNvPr id="226311" name="Text Box 7"/>
          <p:cNvSpPr txBox="1">
            <a:spLocks noChangeArrowheads="1"/>
          </p:cNvSpPr>
          <p:nvPr/>
        </p:nvSpPr>
        <p:spPr bwMode="auto">
          <a:xfrm>
            <a:off x="266700" y="-76200"/>
            <a:ext cx="8877300" cy="76200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4400" b="1" u="sng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LANZADOR MISIL NSM </a:t>
            </a:r>
            <a:endParaRPr lang="es-ES" sz="4400" b="1" u="sng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2932" name="Picture 4" descr="Scan000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3438" y="1866900"/>
            <a:ext cx="7629525" cy="5445125"/>
          </a:xfrm>
          <a:prstGeom prst="rect">
            <a:avLst/>
          </a:prstGeom>
          <a:noFill/>
        </p:spPr>
      </p:pic>
      <p:sp>
        <p:nvSpPr>
          <p:cNvPr id="252933" name="Text Box 5"/>
          <p:cNvSpPr txBox="1">
            <a:spLocks noChangeArrowheads="1"/>
          </p:cNvSpPr>
          <p:nvPr/>
        </p:nvSpPr>
        <p:spPr bwMode="auto">
          <a:xfrm>
            <a:off x="266700" y="152400"/>
            <a:ext cx="8877300" cy="143192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4400" b="1" u="sng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CABEZA DE COMBATE MISIL NSM (SUCESOR PENGUIN MK-2)</a:t>
            </a:r>
            <a:endParaRPr lang="es-ES" sz="4400" b="1" u="sng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955" name="Rectangle 3"/>
          <p:cNvSpPr>
            <a:spLocks noGrp="1" noChangeArrowheads="1"/>
          </p:cNvSpPr>
          <p:nvPr>
            <p:ph sz="quarter" idx="1"/>
          </p:nvPr>
        </p:nvSpPr>
        <p:spPr>
          <a:ln/>
        </p:spPr>
        <p:txBody>
          <a:bodyPr/>
          <a:lstStyle/>
          <a:p>
            <a:endParaRPr lang="es-CL"/>
          </a:p>
        </p:txBody>
      </p:sp>
      <p:pic>
        <p:nvPicPr>
          <p:cNvPr id="253956" name="Picture 4" descr="Scan000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638" y="1527175"/>
            <a:ext cx="9102725" cy="6546850"/>
          </a:xfrm>
          <a:prstGeom prst="rect">
            <a:avLst/>
          </a:prstGeom>
          <a:noFill/>
        </p:spPr>
      </p:pic>
      <p:sp>
        <p:nvSpPr>
          <p:cNvPr id="253957" name="Text Box 5"/>
          <p:cNvSpPr txBox="1">
            <a:spLocks noChangeArrowheads="1"/>
          </p:cNvSpPr>
          <p:nvPr/>
        </p:nvSpPr>
        <p:spPr bwMode="auto">
          <a:xfrm>
            <a:off x="266700" y="-76200"/>
            <a:ext cx="8877300" cy="143192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4400" b="1" u="sng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CABEZA DE COMBATE MISIL NSM (SUCESOR PENGUIN MK-2)</a:t>
            </a:r>
            <a:endParaRPr lang="es-ES" sz="4400" b="1" u="sng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9796" name="Picture 4" descr="Scan000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8425" y="1096963"/>
            <a:ext cx="9340850" cy="5349875"/>
          </a:xfrm>
          <a:prstGeom prst="rect">
            <a:avLst/>
          </a:prstGeom>
          <a:noFill/>
        </p:spPr>
      </p:pic>
      <p:sp>
        <p:nvSpPr>
          <p:cNvPr id="289797" name="Text Box 5"/>
          <p:cNvSpPr txBox="1">
            <a:spLocks noChangeArrowheads="1"/>
          </p:cNvSpPr>
          <p:nvPr/>
        </p:nvSpPr>
        <p:spPr bwMode="auto">
          <a:xfrm>
            <a:off x="266700" y="-76200"/>
            <a:ext cx="8877300" cy="76200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4400" b="1" u="sng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MISIL HARPOON </a:t>
            </a:r>
            <a:endParaRPr lang="es-ES" sz="4400" b="1" u="sng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771" name="Rectangle 3"/>
          <p:cNvSpPr>
            <a:spLocks noGrp="1" noChangeArrowheads="1"/>
          </p:cNvSpPr>
          <p:nvPr>
            <p:ph sz="quarter" idx="1"/>
          </p:nvPr>
        </p:nvSpPr>
        <p:spPr>
          <a:ln/>
        </p:spPr>
        <p:txBody>
          <a:bodyPr/>
          <a:lstStyle/>
          <a:p>
            <a:endParaRPr lang="es-CL"/>
          </a:p>
        </p:txBody>
      </p:sp>
      <p:pic>
        <p:nvPicPr>
          <p:cNvPr id="288772" name="Picture 4" descr="Scan000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50" y="1474788"/>
            <a:ext cx="8732838" cy="5108575"/>
          </a:xfrm>
          <a:prstGeom prst="rect">
            <a:avLst/>
          </a:prstGeom>
          <a:noFill/>
        </p:spPr>
      </p:pic>
      <p:sp>
        <p:nvSpPr>
          <p:cNvPr id="288773" name="Text Box 5"/>
          <p:cNvSpPr txBox="1">
            <a:spLocks noChangeArrowheads="1"/>
          </p:cNvSpPr>
          <p:nvPr/>
        </p:nvSpPr>
        <p:spPr bwMode="auto">
          <a:xfrm>
            <a:off x="266700" y="-76200"/>
            <a:ext cx="8877300" cy="76200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4400" b="1" u="sng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CABEZA COMBATE HARPOON </a:t>
            </a:r>
            <a:endParaRPr lang="es-ES" sz="4400" b="1" u="sng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451" name="Text Box 3"/>
          <p:cNvSpPr txBox="1">
            <a:spLocks noChangeArrowheads="1"/>
          </p:cNvSpPr>
          <p:nvPr/>
        </p:nvSpPr>
        <p:spPr bwMode="auto">
          <a:xfrm>
            <a:off x="0" y="285750"/>
            <a:ext cx="9144000" cy="1015663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533400" indent="-533400" algn="just">
              <a:spcBef>
                <a:spcPct val="50000"/>
              </a:spcBef>
            </a:pPr>
            <a:r>
              <a:rPr lang="es-MX" sz="2400" dirty="0">
                <a:solidFill>
                  <a:schemeClr val="tx2"/>
                </a:solidFill>
                <a:latin typeface="Times New Roman" pitchFamily="18" charset="0"/>
              </a:rPr>
              <a:t>D.- </a:t>
            </a:r>
            <a:r>
              <a:rPr lang="es-MX" sz="2400" b="1" u="sng" dirty="0">
                <a:solidFill>
                  <a:schemeClr val="tx2"/>
                </a:solidFill>
                <a:latin typeface="Times New Roman" pitchFamily="18" charset="0"/>
              </a:rPr>
              <a:t>CABEZAS   DE  COMBATE  DE  PROPOSITOS ESPECIALES</a:t>
            </a:r>
          </a:p>
          <a:p>
            <a:pPr marL="533400" indent="-533400" algn="just">
              <a:spcBef>
                <a:spcPct val="50000"/>
              </a:spcBef>
            </a:pPr>
            <a:r>
              <a:rPr lang="es-MX" sz="2400" b="1" dirty="0">
                <a:solidFill>
                  <a:schemeClr val="tx2"/>
                </a:solidFill>
                <a:latin typeface="Times New Roman" pitchFamily="18" charset="0"/>
              </a:rPr>
              <a:t>       (Son desarrolladas para propósitos especializados)</a:t>
            </a:r>
            <a:endParaRPr lang="es-ES" sz="2400" b="1" dirty="0">
              <a:solidFill>
                <a:schemeClr val="tx2"/>
              </a:solidFill>
              <a:latin typeface="Times New Roman" pitchFamily="18" charset="0"/>
            </a:endParaRPr>
          </a:p>
        </p:txBody>
      </p:sp>
      <p:sp>
        <p:nvSpPr>
          <p:cNvPr id="232453" name="Text Box 5"/>
          <p:cNvSpPr txBox="1">
            <a:spLocks noChangeArrowheads="1"/>
          </p:cNvSpPr>
          <p:nvPr/>
        </p:nvSpPr>
        <p:spPr bwMode="auto">
          <a:xfrm>
            <a:off x="381000" y="1314450"/>
            <a:ext cx="8229600" cy="415498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s-MX" sz="2400" dirty="0">
                <a:solidFill>
                  <a:schemeClr val="tx2"/>
                </a:solidFill>
                <a:latin typeface="Times New Roman" pitchFamily="18" charset="0"/>
              </a:rPr>
              <a:t>1.- </a:t>
            </a:r>
            <a:r>
              <a:rPr lang="es-MX" sz="2400" b="1" u="sng" dirty="0">
                <a:solidFill>
                  <a:schemeClr val="tx2"/>
                </a:solidFill>
                <a:latin typeface="Times New Roman" pitchFamily="18" charset="0"/>
              </a:rPr>
              <a:t>CABEZAS DE COMBATE TERMICAS </a:t>
            </a:r>
          </a:p>
          <a:p>
            <a:pPr marL="266700" indent="-266700" algn="just">
              <a:spcBef>
                <a:spcPct val="50000"/>
              </a:spcBef>
              <a:buFontTx/>
              <a:buChar char="-"/>
            </a:pPr>
            <a:r>
              <a:rPr lang="es-MX" sz="2400" b="1" dirty="0">
                <a:solidFill>
                  <a:schemeClr val="tx2"/>
                </a:solidFill>
                <a:latin typeface="Times New Roman" pitchFamily="18" charset="0"/>
              </a:rPr>
              <a:t>Usadas contra Blancos más vulnerables a los </a:t>
            </a:r>
            <a:r>
              <a:rPr lang="es-MX" sz="2400" b="1" dirty="0">
                <a:solidFill>
                  <a:srgbClr val="FF0000"/>
                </a:solidFill>
                <a:latin typeface="Times New Roman" pitchFamily="18" charset="0"/>
              </a:rPr>
              <a:t>incendios</a:t>
            </a:r>
            <a:r>
              <a:rPr lang="es-MX" sz="2400" b="1" dirty="0">
                <a:solidFill>
                  <a:schemeClr val="tx2"/>
                </a:solidFill>
                <a:latin typeface="Times New Roman" pitchFamily="18" charset="0"/>
              </a:rPr>
              <a:t> que al soplo o fragmentación. (Estanques de combustibles, instalaciones, polvorines, tropas desplegadas, etc.)</a:t>
            </a:r>
          </a:p>
          <a:p>
            <a:pPr marL="266700" indent="-266700" algn="just">
              <a:spcBef>
                <a:spcPct val="50000"/>
              </a:spcBef>
              <a:buFontTx/>
              <a:buChar char="-"/>
            </a:pPr>
            <a:r>
              <a:rPr lang="es-MX" sz="2400" b="1" dirty="0">
                <a:solidFill>
                  <a:schemeClr val="tx2"/>
                </a:solidFill>
                <a:latin typeface="Times New Roman" pitchFamily="18" charset="0"/>
              </a:rPr>
              <a:t>Diseñadas para ser empleadas en bombas de aviación, granadas de artillería y manuales.</a:t>
            </a:r>
          </a:p>
          <a:p>
            <a:pPr marL="266700" indent="-266700" algn="just">
              <a:spcBef>
                <a:spcPct val="50000"/>
              </a:spcBef>
              <a:buFontTx/>
              <a:buChar char="-"/>
            </a:pPr>
            <a:r>
              <a:rPr lang="es-MX" sz="2400" b="1" dirty="0">
                <a:solidFill>
                  <a:schemeClr val="tx2"/>
                </a:solidFill>
                <a:latin typeface="Times New Roman" pitchFamily="18" charset="0"/>
              </a:rPr>
              <a:t>Contenido posible: Napalm (1000°C), Fósforo Blanco, Fósforo Rojo, Termita (2500°C)</a:t>
            </a:r>
            <a:endParaRPr lang="es-MX" sz="2400" b="1" u="sng" dirty="0">
              <a:solidFill>
                <a:schemeClr val="tx2"/>
              </a:solidFill>
              <a:latin typeface="Times New Roman" pitchFamily="18" charset="0"/>
            </a:endParaRPr>
          </a:p>
          <a:p>
            <a:pPr algn="just">
              <a:spcBef>
                <a:spcPct val="50000"/>
              </a:spcBef>
            </a:pPr>
            <a:endParaRPr lang="es-ES" sz="2400" dirty="0">
              <a:solidFill>
                <a:schemeClr val="tx2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500" name="Text Box 4"/>
          <p:cNvSpPr txBox="1">
            <a:spLocks noChangeArrowheads="1"/>
          </p:cNvSpPr>
          <p:nvPr/>
        </p:nvSpPr>
        <p:spPr bwMode="auto">
          <a:xfrm>
            <a:off x="311150" y="520700"/>
            <a:ext cx="8547100" cy="581697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266700" indent="-266700" algn="just">
              <a:spcBef>
                <a:spcPct val="50000"/>
              </a:spcBef>
            </a:pPr>
            <a:r>
              <a:rPr lang="es-MX" sz="2400" b="1" dirty="0">
                <a:solidFill>
                  <a:schemeClr val="tx2"/>
                </a:solidFill>
                <a:latin typeface="Times New Roman" pitchFamily="18" charset="0"/>
              </a:rPr>
              <a:t>2.-</a:t>
            </a:r>
            <a:r>
              <a:rPr lang="es-MX" sz="2400" b="1" u="sng" dirty="0">
                <a:solidFill>
                  <a:schemeClr val="tx2"/>
                </a:solidFill>
                <a:latin typeface="Times New Roman" pitchFamily="18" charset="0"/>
              </a:rPr>
              <a:t>CABEZAS DE COMBATE QUIMICAS Y BIOLOGICAS</a:t>
            </a:r>
          </a:p>
          <a:p>
            <a:pPr marL="457200" indent="-457200" algn="just">
              <a:spcBef>
                <a:spcPct val="50000"/>
              </a:spcBef>
              <a:buFontTx/>
              <a:buChar char="-"/>
            </a:pPr>
            <a:r>
              <a:rPr lang="es-MX" sz="2400" b="1" dirty="0">
                <a:solidFill>
                  <a:schemeClr val="tx2"/>
                </a:solidFill>
                <a:latin typeface="Times New Roman" pitchFamily="18" charset="0"/>
              </a:rPr>
              <a:t>Usadas para enfermar o causar la muerte a tropas enemigas.</a:t>
            </a:r>
          </a:p>
          <a:p>
            <a:pPr marL="457200" indent="-457200" algn="just">
              <a:spcBef>
                <a:spcPct val="50000"/>
              </a:spcBef>
              <a:buFontTx/>
              <a:buChar char="-"/>
            </a:pPr>
            <a:r>
              <a:rPr lang="es-MX" sz="2400" b="1" dirty="0">
                <a:solidFill>
                  <a:schemeClr val="tx2"/>
                </a:solidFill>
                <a:latin typeface="Times New Roman" pitchFamily="18" charset="0"/>
              </a:rPr>
              <a:t>Posee ventaja de no afectar el material e instalaciones de enemigo, facilitando su captura y uso propio.</a:t>
            </a:r>
          </a:p>
          <a:p>
            <a:pPr marL="457200" indent="-457200" algn="just">
              <a:spcBef>
                <a:spcPct val="50000"/>
              </a:spcBef>
              <a:buFontTx/>
              <a:buChar char="-"/>
            </a:pPr>
            <a:r>
              <a:rPr lang="es-MX" sz="2400" b="1" dirty="0">
                <a:solidFill>
                  <a:schemeClr val="tx2"/>
                </a:solidFill>
                <a:latin typeface="Times New Roman" pitchFamily="18" charset="0"/>
              </a:rPr>
              <a:t>Las químicas esparcen sustancias venenosas sobre las tropas y provocan bajas por exposición directa a ellas, son afectadas por la disipación en el aire y pueden actuar sobre las fuerzas propias. (</a:t>
            </a:r>
            <a:r>
              <a:rPr lang="es-MX" sz="2400" b="1" dirty="0" err="1">
                <a:solidFill>
                  <a:schemeClr val="tx2"/>
                </a:solidFill>
                <a:latin typeface="Times New Roman" pitchFamily="18" charset="0"/>
              </a:rPr>
              <a:t>Ej</a:t>
            </a:r>
            <a:r>
              <a:rPr lang="es-MX" sz="2400" b="1" dirty="0">
                <a:solidFill>
                  <a:schemeClr val="tx2"/>
                </a:solidFill>
                <a:latin typeface="Times New Roman" pitchFamily="18" charset="0"/>
              </a:rPr>
              <a:t>: </a:t>
            </a:r>
            <a:r>
              <a:rPr lang="es-MX" sz="2400" b="1" dirty="0" err="1">
                <a:solidFill>
                  <a:schemeClr val="tx2"/>
                </a:solidFill>
                <a:latin typeface="Times New Roman" pitchFamily="18" charset="0"/>
              </a:rPr>
              <a:t>Sarin</a:t>
            </a:r>
            <a:r>
              <a:rPr lang="es-MX" sz="2400" b="1" dirty="0">
                <a:solidFill>
                  <a:schemeClr val="tx2"/>
                </a:solidFill>
                <a:latin typeface="Times New Roman" pitchFamily="18" charset="0"/>
              </a:rPr>
              <a:t>, Gas Mostaza, Cloro, Etc.)</a:t>
            </a:r>
          </a:p>
          <a:p>
            <a:pPr marL="457200" indent="-457200" algn="just">
              <a:spcBef>
                <a:spcPct val="50000"/>
              </a:spcBef>
              <a:buFontTx/>
              <a:buChar char="-"/>
            </a:pPr>
            <a:r>
              <a:rPr lang="es-MX" sz="2400" b="1" dirty="0">
                <a:solidFill>
                  <a:schemeClr val="tx2"/>
                </a:solidFill>
                <a:latin typeface="Times New Roman" pitchFamily="18" charset="0"/>
              </a:rPr>
              <a:t>Las Bacteriológicas emplean bacterias u otros agentes biológicos para afectar al enemigo, son difíciles de detectar inicialmente. (Ej. </a:t>
            </a:r>
            <a:r>
              <a:rPr lang="es-MX" sz="2400" b="1" dirty="0" err="1">
                <a:solidFill>
                  <a:schemeClr val="tx2"/>
                </a:solidFill>
                <a:latin typeface="Times New Roman" pitchFamily="18" charset="0"/>
              </a:rPr>
              <a:t>Antrax</a:t>
            </a:r>
            <a:r>
              <a:rPr lang="es-MX" sz="2400" b="1" dirty="0">
                <a:solidFill>
                  <a:schemeClr val="tx2"/>
                </a:solidFill>
                <a:latin typeface="Times New Roman" pitchFamily="18" charset="0"/>
              </a:rPr>
              <a:t>, Viruela, </a:t>
            </a:r>
            <a:r>
              <a:rPr lang="es-MX" sz="2400" b="1" dirty="0" err="1">
                <a:solidFill>
                  <a:schemeClr val="tx2"/>
                </a:solidFill>
                <a:latin typeface="Times New Roman" pitchFamily="18" charset="0"/>
              </a:rPr>
              <a:t>Ebola</a:t>
            </a:r>
            <a:r>
              <a:rPr lang="es-MX" sz="2400" b="1" dirty="0">
                <a:solidFill>
                  <a:schemeClr val="tx2"/>
                </a:solidFill>
                <a:latin typeface="Times New Roman" pitchFamily="18" charset="0"/>
              </a:rPr>
              <a:t>, etc.)</a:t>
            </a:r>
          </a:p>
          <a:p>
            <a:pPr marL="457200" indent="-457200" algn="just">
              <a:spcBef>
                <a:spcPct val="50000"/>
              </a:spcBef>
              <a:buFontTx/>
              <a:buChar char="-"/>
            </a:pPr>
            <a:r>
              <a:rPr lang="es-MX" sz="2400" b="1" dirty="0">
                <a:solidFill>
                  <a:schemeClr val="tx2"/>
                </a:solidFill>
                <a:latin typeface="Times New Roman" pitchFamily="18" charset="0"/>
              </a:rPr>
              <a:t>Empleadas en bombas de aviación, granadas de artillería terrestre.</a:t>
            </a: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500" name="Text Box 4"/>
          <p:cNvSpPr txBox="1">
            <a:spLocks noChangeArrowheads="1"/>
          </p:cNvSpPr>
          <p:nvPr/>
        </p:nvSpPr>
        <p:spPr bwMode="auto">
          <a:xfrm>
            <a:off x="311150" y="1263650"/>
            <a:ext cx="8547100" cy="415498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266700" indent="-266700" algn="just">
              <a:spcBef>
                <a:spcPct val="50000"/>
              </a:spcBef>
            </a:pPr>
            <a:r>
              <a:rPr lang="es-MX" sz="2400" b="1" dirty="0">
                <a:solidFill>
                  <a:schemeClr val="tx2"/>
                </a:solidFill>
                <a:latin typeface="Times New Roman" pitchFamily="18" charset="0"/>
              </a:rPr>
              <a:t>3.-</a:t>
            </a:r>
            <a:r>
              <a:rPr lang="es-MX" sz="2400" b="1" u="sng" dirty="0">
                <a:solidFill>
                  <a:schemeClr val="tx2"/>
                </a:solidFill>
                <a:latin typeface="Times New Roman" pitchFamily="18" charset="0"/>
              </a:rPr>
              <a:t>CABEZAS DE COMBATE DE RADIACIÓN</a:t>
            </a:r>
          </a:p>
          <a:p>
            <a:pPr marL="457200" indent="-457200" algn="just">
              <a:spcBef>
                <a:spcPct val="50000"/>
              </a:spcBef>
              <a:buFontTx/>
              <a:buChar char="-"/>
            </a:pPr>
            <a:r>
              <a:rPr lang="es-MX" sz="2400" b="1" dirty="0">
                <a:solidFill>
                  <a:schemeClr val="tx2"/>
                </a:solidFill>
                <a:latin typeface="Times New Roman" pitchFamily="18" charset="0"/>
              </a:rPr>
              <a:t>Usadas para causar la muerte a tropas enemigas, provocando poco daño a las instalaciones y los materiales.</a:t>
            </a:r>
          </a:p>
          <a:p>
            <a:pPr marL="457200" indent="-457200" algn="just">
              <a:spcBef>
                <a:spcPct val="50000"/>
              </a:spcBef>
              <a:buFontTx/>
              <a:buChar char="-"/>
            </a:pPr>
            <a:r>
              <a:rPr lang="es-MX" sz="2400" b="1" dirty="0">
                <a:solidFill>
                  <a:schemeClr val="tx2"/>
                </a:solidFill>
                <a:latin typeface="Times New Roman" pitchFamily="18" charset="0"/>
              </a:rPr>
              <a:t>Emplean una carga de material altamente radioactivo o una carga nuclear diseñada para ello (Bomba de Neutrones).</a:t>
            </a:r>
          </a:p>
          <a:p>
            <a:pPr marL="457200" indent="-457200" algn="just">
              <a:spcBef>
                <a:spcPct val="50000"/>
              </a:spcBef>
              <a:buFontTx/>
              <a:buChar char="-"/>
            </a:pPr>
            <a:r>
              <a:rPr lang="es-MX" sz="2400" b="1" dirty="0">
                <a:solidFill>
                  <a:schemeClr val="tx2"/>
                </a:solidFill>
                <a:latin typeface="Times New Roman" pitchFamily="18" charset="0"/>
              </a:rPr>
              <a:t>Genera contaminación radiológica que impide el uso del terreno atacado a menos que se descontamine.</a:t>
            </a:r>
          </a:p>
          <a:p>
            <a:pPr marL="457200" indent="-457200" algn="just">
              <a:spcBef>
                <a:spcPct val="50000"/>
              </a:spcBef>
              <a:buFontTx/>
              <a:buChar char="-"/>
            </a:pPr>
            <a:r>
              <a:rPr lang="es-MX" sz="2400" b="1" dirty="0">
                <a:solidFill>
                  <a:schemeClr val="tx2"/>
                </a:solidFill>
                <a:latin typeface="Times New Roman" pitchFamily="18" charset="0"/>
              </a:rPr>
              <a:t>Empleadas en bombas de aviación, granadas de artillería terrestre.</a:t>
            </a: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500" name="Text Box 4"/>
          <p:cNvSpPr txBox="1">
            <a:spLocks noChangeArrowheads="1"/>
          </p:cNvSpPr>
          <p:nvPr/>
        </p:nvSpPr>
        <p:spPr bwMode="auto">
          <a:xfrm>
            <a:off x="311150" y="577850"/>
            <a:ext cx="8547100" cy="507831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266700" indent="-266700" algn="just">
              <a:spcBef>
                <a:spcPct val="50000"/>
              </a:spcBef>
            </a:pPr>
            <a:r>
              <a:rPr lang="es-MX" sz="2400" b="1" dirty="0">
                <a:solidFill>
                  <a:schemeClr val="tx2"/>
                </a:solidFill>
                <a:latin typeface="Times New Roman" pitchFamily="18" charset="0"/>
              </a:rPr>
              <a:t>4.-</a:t>
            </a:r>
            <a:r>
              <a:rPr lang="es-MX" sz="2400" b="1" u="sng" dirty="0">
                <a:solidFill>
                  <a:schemeClr val="tx2"/>
                </a:solidFill>
                <a:latin typeface="Times New Roman" pitchFamily="18" charset="0"/>
              </a:rPr>
              <a:t>CABEZAS DE COMBATE PIROTECNICAS</a:t>
            </a:r>
          </a:p>
          <a:p>
            <a:pPr marL="457200" indent="-457200" algn="just">
              <a:spcBef>
                <a:spcPct val="50000"/>
              </a:spcBef>
              <a:buFontTx/>
              <a:buChar char="-"/>
            </a:pPr>
            <a:r>
              <a:rPr lang="es-MX" sz="2400" b="1" dirty="0">
                <a:solidFill>
                  <a:schemeClr val="tx2"/>
                </a:solidFill>
                <a:latin typeface="Times New Roman" pitchFamily="18" charset="0"/>
              </a:rPr>
              <a:t>ILUMINANTES: Usadas en Bengalas para </a:t>
            </a:r>
            <a:r>
              <a:rPr lang="es-MX" sz="2400" b="1" dirty="0">
                <a:solidFill>
                  <a:srgbClr val="FF0000"/>
                </a:solidFill>
                <a:latin typeface="Times New Roman" pitchFamily="18" charset="0"/>
              </a:rPr>
              <a:t>iluminación nocturna</a:t>
            </a:r>
            <a:r>
              <a:rPr lang="es-MX" sz="2400" b="1" dirty="0">
                <a:solidFill>
                  <a:schemeClr val="tx2"/>
                </a:solidFill>
                <a:latin typeface="Times New Roman" pitchFamily="18" charset="0"/>
              </a:rPr>
              <a:t> de áreas o blancos de interés. Emplean Magnesio y son muy difíciles de extinguir si se activan casualmente.</a:t>
            </a:r>
          </a:p>
          <a:p>
            <a:pPr marL="457200" indent="-457200" algn="just">
              <a:spcBef>
                <a:spcPct val="50000"/>
              </a:spcBef>
              <a:buFontTx/>
              <a:buChar char="-"/>
            </a:pPr>
            <a:r>
              <a:rPr lang="es-MX" sz="2400" b="1" dirty="0">
                <a:solidFill>
                  <a:schemeClr val="tx2"/>
                </a:solidFill>
                <a:latin typeface="Times New Roman" pitchFamily="18" charset="0"/>
              </a:rPr>
              <a:t>HUMO:  Usan Mezclas químicas diseñadas para expeler </a:t>
            </a:r>
            <a:r>
              <a:rPr lang="es-MX" sz="2400" b="1" dirty="0">
                <a:solidFill>
                  <a:srgbClr val="FF0000"/>
                </a:solidFill>
                <a:latin typeface="Times New Roman" pitchFamily="18" charset="0"/>
              </a:rPr>
              <a:t>grandes cantidades de humo</a:t>
            </a:r>
            <a:r>
              <a:rPr lang="es-MX" sz="2400" b="1" dirty="0">
                <a:solidFill>
                  <a:schemeClr val="tx2"/>
                </a:solidFill>
                <a:latin typeface="Times New Roman" pitchFamily="18" charset="0"/>
              </a:rPr>
              <a:t>, facilitando el ocultamiento, la marca de posición de algún objetivo mediante humo de diferentes colores.</a:t>
            </a:r>
          </a:p>
          <a:p>
            <a:pPr marL="457200" indent="-457200" algn="just">
              <a:spcBef>
                <a:spcPct val="50000"/>
              </a:spcBef>
              <a:buFontTx/>
              <a:buChar char="-"/>
            </a:pPr>
            <a:r>
              <a:rPr lang="es-MX" sz="2400" b="1" dirty="0">
                <a:solidFill>
                  <a:schemeClr val="tx2"/>
                </a:solidFill>
                <a:latin typeface="Times New Roman" pitchFamily="18" charset="0"/>
              </a:rPr>
              <a:t>MARCADORES: Su objeto es marcar visualmente la posición de un objetivo enemigo mediante </a:t>
            </a:r>
            <a:r>
              <a:rPr lang="es-MX" sz="2400" b="1" dirty="0">
                <a:solidFill>
                  <a:srgbClr val="FF0000"/>
                </a:solidFill>
                <a:latin typeface="Times New Roman" pitchFamily="18" charset="0"/>
              </a:rPr>
              <a:t>Fósforo Blanco</a:t>
            </a:r>
            <a:r>
              <a:rPr lang="es-MX" sz="2400" b="1" dirty="0">
                <a:solidFill>
                  <a:schemeClr val="tx2"/>
                </a:solidFill>
                <a:latin typeface="Times New Roman" pitchFamily="18" charset="0"/>
              </a:rPr>
              <a:t>, su manipulación es peligrosa, se auto inflama por contacto con el aire. Solo se puede extinguir con Sulfato de Cobre. </a:t>
            </a: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500" name="Text Box 4"/>
          <p:cNvSpPr txBox="1">
            <a:spLocks noChangeArrowheads="1"/>
          </p:cNvSpPr>
          <p:nvPr/>
        </p:nvSpPr>
        <p:spPr bwMode="auto">
          <a:xfrm>
            <a:off x="311150" y="577850"/>
            <a:ext cx="8547100" cy="581697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266700" indent="-266700" algn="just">
              <a:spcBef>
                <a:spcPct val="50000"/>
              </a:spcBef>
            </a:pPr>
            <a:r>
              <a:rPr lang="es-MX" sz="2400" b="1" dirty="0">
                <a:solidFill>
                  <a:schemeClr val="tx2"/>
                </a:solidFill>
                <a:latin typeface="Times New Roman" pitchFamily="18" charset="0"/>
              </a:rPr>
              <a:t>5.- </a:t>
            </a:r>
            <a:r>
              <a:rPr lang="es-MX" sz="2400" b="1" u="sng" dirty="0">
                <a:solidFill>
                  <a:schemeClr val="tx2"/>
                </a:solidFill>
                <a:latin typeface="Times New Roman" pitchFamily="18" charset="0"/>
              </a:rPr>
              <a:t>CABEZAS DE COMBATE ANTIPERSONAL</a:t>
            </a:r>
          </a:p>
          <a:p>
            <a:pPr marL="457200" indent="-457200" algn="just">
              <a:spcBef>
                <a:spcPct val="50000"/>
              </a:spcBef>
              <a:buFontTx/>
              <a:buChar char="-"/>
            </a:pPr>
            <a:r>
              <a:rPr lang="es-MX" sz="2400" b="1" dirty="0">
                <a:solidFill>
                  <a:schemeClr val="tx2"/>
                </a:solidFill>
                <a:latin typeface="Times New Roman" pitchFamily="18" charset="0"/>
              </a:rPr>
              <a:t>Usadas para atacar personal expuesto en áreas abiertas o bajo follaje denso y también contra instalaciones livianas.</a:t>
            </a:r>
          </a:p>
          <a:p>
            <a:pPr marL="457200" indent="-457200" algn="just">
              <a:spcBef>
                <a:spcPct val="50000"/>
              </a:spcBef>
              <a:buFontTx/>
              <a:buChar char="-"/>
            </a:pPr>
            <a:r>
              <a:rPr lang="es-MX" sz="2400" b="1" dirty="0">
                <a:solidFill>
                  <a:schemeClr val="tx2"/>
                </a:solidFill>
                <a:latin typeface="Times New Roman" pitchFamily="18" charset="0"/>
              </a:rPr>
              <a:t>Emplea comúnmente una carga de hasta 8.000 dardos de acero, estabilizados con aletas y que se dispersan mediante una carga detonante. Lanzadas en bombas de aviación</a:t>
            </a:r>
          </a:p>
          <a:p>
            <a:pPr marL="457200" indent="-457200" algn="just">
              <a:spcBef>
                <a:spcPct val="50000"/>
              </a:spcBef>
            </a:pPr>
            <a:r>
              <a:rPr lang="es-MX" sz="2400" b="1" dirty="0">
                <a:solidFill>
                  <a:schemeClr val="tx2"/>
                </a:solidFill>
                <a:latin typeface="Times New Roman" pitchFamily="18" charset="0"/>
              </a:rPr>
              <a:t>6.- </a:t>
            </a:r>
            <a:r>
              <a:rPr lang="es-MX" sz="2400" b="1" u="sng" dirty="0">
                <a:solidFill>
                  <a:schemeClr val="tx2"/>
                </a:solidFill>
                <a:latin typeface="Times New Roman" pitchFamily="18" charset="0"/>
              </a:rPr>
              <a:t>CABEZAS DE COMBATE  CHAFF:</a:t>
            </a:r>
          </a:p>
          <a:p>
            <a:pPr marL="457200" indent="-457200" algn="just">
              <a:spcBef>
                <a:spcPct val="50000"/>
              </a:spcBef>
              <a:buFontTx/>
              <a:buChar char="-"/>
            </a:pPr>
            <a:r>
              <a:rPr lang="es-MX" sz="2400" b="1" dirty="0">
                <a:solidFill>
                  <a:schemeClr val="tx2"/>
                </a:solidFill>
                <a:latin typeface="Times New Roman" pitchFamily="18" charset="0"/>
              </a:rPr>
              <a:t>Usada para generar blancos falsos a los radares enemigos, y compuesta por miles de pequeñas cintas de papel aluminio, se emplea en bombas de aviación, granadas de artillería, cohetes, etc.</a:t>
            </a:r>
          </a:p>
          <a:p>
            <a:pPr marL="457200" indent="-457200" algn="just">
              <a:spcBef>
                <a:spcPct val="50000"/>
              </a:spcBef>
              <a:buFontTx/>
              <a:buChar char="-"/>
            </a:pPr>
            <a:r>
              <a:rPr lang="es-MX" sz="2400" b="1" dirty="0">
                <a:solidFill>
                  <a:schemeClr val="tx2"/>
                </a:solidFill>
                <a:latin typeface="Times New Roman" pitchFamily="18" charset="0"/>
              </a:rPr>
              <a:t>Su largo es cortado para coincidir con la Longitud de Onda del Radar que se intenta afectar.</a:t>
            </a: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500" name="Text Box 4"/>
          <p:cNvSpPr txBox="1">
            <a:spLocks noChangeArrowheads="1"/>
          </p:cNvSpPr>
          <p:nvPr/>
        </p:nvSpPr>
        <p:spPr bwMode="auto">
          <a:xfrm>
            <a:off x="311150" y="577850"/>
            <a:ext cx="8547100" cy="600164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266700" indent="-266700" algn="just">
              <a:spcBef>
                <a:spcPct val="50000"/>
              </a:spcBef>
            </a:pPr>
            <a:r>
              <a:rPr lang="es-MX" sz="2400" b="1" dirty="0">
                <a:solidFill>
                  <a:schemeClr val="tx2"/>
                </a:solidFill>
                <a:latin typeface="Times New Roman" pitchFamily="18" charset="0"/>
              </a:rPr>
              <a:t>7.- </a:t>
            </a:r>
            <a:r>
              <a:rPr lang="es-MX" sz="2400" b="1" u="sng" dirty="0">
                <a:solidFill>
                  <a:schemeClr val="tx2"/>
                </a:solidFill>
                <a:latin typeface="Times New Roman" pitchFamily="18" charset="0"/>
              </a:rPr>
              <a:t>CABEZAS DE COMBATE  DE BOMBAS DE RACIMO</a:t>
            </a:r>
          </a:p>
          <a:p>
            <a:pPr marL="457200" indent="-457200" algn="just">
              <a:spcBef>
                <a:spcPct val="50000"/>
              </a:spcBef>
              <a:buFontTx/>
              <a:buChar char="-"/>
            </a:pPr>
            <a:r>
              <a:rPr lang="es-MX" sz="2400" b="1" dirty="0">
                <a:solidFill>
                  <a:schemeClr val="tx2"/>
                </a:solidFill>
                <a:latin typeface="Times New Roman" pitchFamily="18" charset="0"/>
              </a:rPr>
              <a:t>Usadas para atacar personal expuesto en áreas abiertas y también contra instalaciones livianas, vehículos blindados y buques.</a:t>
            </a:r>
          </a:p>
          <a:p>
            <a:pPr marL="457200" indent="-457200" algn="just">
              <a:spcBef>
                <a:spcPct val="50000"/>
              </a:spcBef>
              <a:buFontTx/>
              <a:buChar char="-"/>
            </a:pPr>
            <a:r>
              <a:rPr lang="es-MX" sz="2400" b="1" dirty="0">
                <a:solidFill>
                  <a:schemeClr val="tx2"/>
                </a:solidFill>
                <a:latin typeface="Times New Roman" pitchFamily="18" charset="0"/>
              </a:rPr>
              <a:t>Consiste en una bomba de aviación que </a:t>
            </a:r>
            <a:r>
              <a:rPr lang="es-MX" sz="2400" b="1" dirty="0">
                <a:solidFill>
                  <a:srgbClr val="FF0000"/>
                </a:solidFill>
                <a:latin typeface="Times New Roman" pitchFamily="18" charset="0"/>
              </a:rPr>
              <a:t>porta centenares de pequeñas bombas de fragmentación</a:t>
            </a:r>
            <a:r>
              <a:rPr lang="es-MX" sz="2400" b="1" dirty="0">
                <a:solidFill>
                  <a:schemeClr val="tx2"/>
                </a:solidFill>
                <a:latin typeface="Times New Roman" pitchFamily="18" charset="0"/>
              </a:rPr>
              <a:t>, la que detona sobre la superficie atacado, barriendo con esquirlas una gran área, también pueden tener </a:t>
            </a:r>
            <a:r>
              <a:rPr lang="es-MX" sz="2400" b="1" dirty="0">
                <a:solidFill>
                  <a:srgbClr val="FF0000"/>
                </a:solidFill>
                <a:latin typeface="Times New Roman" pitchFamily="18" charset="0"/>
              </a:rPr>
              <a:t>cargas preformadas </a:t>
            </a:r>
            <a:r>
              <a:rPr lang="es-MX" sz="2400" b="1" dirty="0">
                <a:solidFill>
                  <a:schemeClr val="tx2"/>
                </a:solidFill>
                <a:latin typeface="Times New Roman" pitchFamily="18" charset="0"/>
              </a:rPr>
              <a:t>(Anti blindados o blancos duros)</a:t>
            </a:r>
          </a:p>
          <a:p>
            <a:pPr marL="457200" indent="-457200" algn="just">
              <a:spcBef>
                <a:spcPct val="50000"/>
              </a:spcBef>
            </a:pPr>
            <a:r>
              <a:rPr lang="es-MX" sz="2400" b="1" dirty="0">
                <a:solidFill>
                  <a:schemeClr val="tx2"/>
                </a:solidFill>
                <a:latin typeface="Times New Roman" pitchFamily="18" charset="0"/>
              </a:rPr>
              <a:t>8.- </a:t>
            </a:r>
            <a:r>
              <a:rPr lang="es-MX" sz="2400" b="1" u="sng" dirty="0">
                <a:solidFill>
                  <a:schemeClr val="tx2"/>
                </a:solidFill>
                <a:latin typeface="Times New Roman" pitchFamily="18" charset="0"/>
              </a:rPr>
              <a:t>C. DE COMBATE  DE PULSO ELECTROMAGNÉTICO:</a:t>
            </a:r>
          </a:p>
          <a:p>
            <a:pPr marL="457200" indent="-457200" algn="just">
              <a:spcBef>
                <a:spcPct val="50000"/>
              </a:spcBef>
              <a:buFontTx/>
              <a:buChar char="-"/>
            </a:pPr>
            <a:r>
              <a:rPr lang="es-MX" sz="2400" b="1" dirty="0">
                <a:solidFill>
                  <a:schemeClr val="tx2"/>
                </a:solidFill>
                <a:latin typeface="Times New Roman" pitchFamily="18" charset="0"/>
              </a:rPr>
              <a:t>Usada para generar un potente pulso electromagnético dirigido a </a:t>
            </a:r>
            <a:r>
              <a:rPr lang="es-MX" sz="2400" b="1" dirty="0">
                <a:solidFill>
                  <a:srgbClr val="FF0000"/>
                </a:solidFill>
                <a:latin typeface="Times New Roman" pitchFamily="18" charset="0"/>
              </a:rPr>
              <a:t>quemar los circuitos eléctricos y electrónicos </a:t>
            </a:r>
            <a:r>
              <a:rPr lang="es-MX" sz="2400" b="1" dirty="0">
                <a:solidFill>
                  <a:schemeClr val="tx2"/>
                </a:solidFill>
                <a:latin typeface="Times New Roman" pitchFamily="18" charset="0"/>
              </a:rPr>
              <a:t>del enemigo. Se emplea en bombas de aviación o misiles, detonando  en altura sobre el área que se desea afectar.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l">
  <a:themeElements>
    <a:clrScheme name="Técnico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Civil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ivil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14435</TotalTime>
  <Words>2860</Words>
  <Application>Microsoft Macintosh PowerPoint</Application>
  <PresentationFormat>Presentación en pantalla (4:3)</PresentationFormat>
  <Paragraphs>243</Paragraphs>
  <Slides>51</Slides>
  <Notes>0</Notes>
  <HiddenSlides>0</HiddenSlides>
  <MMClips>1</MMClips>
  <ScaleCrop>false</ScaleCrop>
  <HeadingPairs>
    <vt:vector size="8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51</vt:i4>
      </vt:variant>
    </vt:vector>
  </HeadingPairs>
  <TitlesOfParts>
    <vt:vector size="58" baseType="lpstr">
      <vt:lpstr>Georgia</vt:lpstr>
      <vt:lpstr>Tahoma</vt:lpstr>
      <vt:lpstr>Times New Roman</vt:lpstr>
      <vt:lpstr>Wingdings</vt:lpstr>
      <vt:lpstr>Wingdings 2</vt:lpstr>
      <vt:lpstr>Civil</vt:lpstr>
      <vt:lpstr>Fotografía de Photo Editor</vt:lpstr>
      <vt:lpstr> “SISTEMAS DE ARMAS” U.T. N° 1</vt:lpstr>
      <vt:lpstr>Presentación de PowerPoint</vt:lpstr>
      <vt:lpstr>Presentación de PowerPoint</vt:lpstr>
      <vt:lpstr>DAÑO CAUSADO POR UNA CABEZA DE COMBATE</vt:lpstr>
      <vt:lpstr>Presentación de PowerPoint</vt:lpstr>
      <vt:lpstr>AQUELLA DISEÑADA PARA DAÑAR AL BLANCO MEDIANTE LA ONDA DE CHOQUE  DE LA DETONACION DE LA CARGA DE COMBATE </vt:lpstr>
      <vt:lpstr>Presentación de PowerPoint</vt:lpstr>
      <vt:lpstr>Presentación de PowerPoint</vt:lpstr>
      <vt:lpstr>En Resumen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DIRISNAV</Company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VISORES</dc:title>
  <dc:creator>CF Carlos Aroca Páez</dc:creator>
  <cp:lastModifiedBy>Usuario de Microsoft Office</cp:lastModifiedBy>
  <cp:revision>407</cp:revision>
  <dcterms:created xsi:type="dcterms:W3CDTF">2003-05-07T10:30:34Z</dcterms:created>
  <dcterms:modified xsi:type="dcterms:W3CDTF">2019-07-31T17:07:53Z</dcterms:modified>
</cp:coreProperties>
</file>