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2286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2743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3200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3657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Texto del título</a:t>
            </a:r>
          </a:p>
        </p:txBody>
      </p:sp>
      <p:sp>
        <p:nvSpPr>
          <p:cNvPr id="12" name="Nivel de texto 1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532241774_2880x1920.jpg"/>
          <p:cNvSpPr/>
          <p:nvPr>
            <p:ph type="pic" idx="21"/>
          </p:nvPr>
        </p:nvSpPr>
        <p:spPr>
          <a:xfrm>
            <a:off x="3125968" y="-393700"/>
            <a:ext cx="18135601" cy="12090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o del título"/>
          <p:cNvSpPr txBox="1"/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Texto del título</a:t>
            </a:r>
          </a:p>
        </p:txBody>
      </p:sp>
      <p:sp>
        <p:nvSpPr>
          <p:cNvPr id="22" name="Nivel de texto 1…"/>
          <p:cNvSpPr txBox="1"/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3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el título"/>
          <p:cNvSpPr txBox="1"/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31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532204087_1355x1355.jpg"/>
          <p:cNvSpPr/>
          <p:nvPr>
            <p:ph type="pic" sz="half" idx="21"/>
          </p:nvPr>
        </p:nvSpPr>
        <p:spPr>
          <a:xfrm>
            <a:off x="12827000" y="952500"/>
            <a:ext cx="114681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o del título"/>
          <p:cNvSpPr txBox="1"/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/>
            <a:r>
              <a:t>Texto del título</a:t>
            </a:r>
          </a:p>
        </p:txBody>
      </p:sp>
      <p:sp>
        <p:nvSpPr>
          <p:cNvPr id="40" name="Nivel de texto 1…"/>
          <p:cNvSpPr txBox="1"/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1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el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49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el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57" name="Nivel de texto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8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532205080_1647x1098.jpg"/>
          <p:cNvSpPr/>
          <p:nvPr>
            <p:ph type="pic" sz="half" idx="21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o del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67" name="Nivel de texto 1…"/>
          <p:cNvSpPr txBox="1"/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8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ivel de texto 1…"/>
          <p:cNvSpPr txBox="1"/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6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532205080_1647x1098.jpg"/>
          <p:cNvSpPr/>
          <p:nvPr>
            <p:ph type="pic" sz="quarter" idx="21"/>
          </p:nvPr>
        </p:nvSpPr>
        <p:spPr>
          <a:xfrm>
            <a:off x="15300325" y="7048500"/>
            <a:ext cx="832485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532204087_1355x1355.jpg"/>
          <p:cNvSpPr/>
          <p:nvPr>
            <p:ph type="pic" sz="quarter" idx="22"/>
          </p:nvPr>
        </p:nvSpPr>
        <p:spPr>
          <a:xfrm>
            <a:off x="15760700" y="863600"/>
            <a:ext cx="7404100" cy="740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532241774_2880x1920.jpg"/>
          <p:cNvSpPr/>
          <p:nvPr>
            <p:ph type="pic" idx="23"/>
          </p:nvPr>
        </p:nvSpPr>
        <p:spPr>
          <a:xfrm>
            <a:off x="-9906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 Juan Pérez"/>
          <p:cNvSpPr txBox="1"/>
          <p:nvPr>
            <p:ph type="body" sz="quarter" idx="21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3200"/>
            </a:lvl1pPr>
          </a:lstStyle>
          <a:p>
            <a:pPr/>
            <a:r>
              <a:t>– Juan Pérez</a:t>
            </a:r>
          </a:p>
        </p:txBody>
      </p:sp>
      <p:sp>
        <p:nvSpPr>
          <p:cNvPr id="94" name="“Escribe una cita aquí”"/>
          <p:cNvSpPr txBox="1"/>
          <p:nvPr>
            <p:ph type="body" sz="quarter" idx="22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“Escribe una cita aquí” </a:t>
            </a:r>
          </a:p>
        </p:txBody>
      </p:sp>
      <p:sp>
        <p:nvSpPr>
          <p:cNvPr id="95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532241774_2880x1920.jpg"/>
          <p:cNvSpPr/>
          <p:nvPr>
            <p:ph type="pic" idx="21"/>
          </p:nvPr>
        </p:nvSpPr>
        <p:spPr>
          <a:xfrm>
            <a:off x="-50800" y="-1270000"/>
            <a:ext cx="24485600" cy="163237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/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Texto del título</a:t>
            </a:r>
          </a:p>
        </p:txBody>
      </p:sp>
      <p:sp>
        <p:nvSpPr>
          <p:cNvPr id="3" name="Nivel de texto 1…"/>
          <p:cNvSpPr txBox="1"/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/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24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2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3.jpeg"/><Relationship Id="rId4" Type="http://schemas.openxmlformats.org/officeDocument/2006/relationships/image" Target="../media/image8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9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0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4.jpeg"/><Relationship Id="rId6" Type="http://schemas.openxmlformats.org/officeDocument/2006/relationships/image" Target="../media/image5.jpeg"/><Relationship Id="rId7" Type="http://schemas.openxmlformats.org/officeDocument/2006/relationships/image" Target="../media/image13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8.png"/><Relationship Id="rId6" Type="http://schemas.openxmlformats.org/officeDocument/2006/relationships/image" Target="../media/image6.jpeg"/><Relationship Id="rId7" Type="http://schemas.openxmlformats.org/officeDocument/2006/relationships/image" Target="../media/image7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UNIDAD TEMÁTICA Nº 3: “AMENAZAS A LA SEGURIDAD INSTITUCIONAL”"/>
          <p:cNvSpPr txBox="1"/>
          <p:nvPr/>
        </p:nvSpPr>
        <p:spPr>
          <a:xfrm>
            <a:off x="3743745" y="4464878"/>
            <a:ext cx="16896510" cy="39568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UNIDAD TEMÁTICA Nº 3: “AMENAZAS A LA SEGURIDAD INSTITUCIONAL”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OBJETIVOS"/>
          <p:cNvSpPr txBox="1"/>
          <p:nvPr/>
        </p:nvSpPr>
        <p:spPr>
          <a:xfrm>
            <a:off x="3743745" y="1723924"/>
            <a:ext cx="16896510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OBJETIVOS</a:t>
            </a:r>
          </a:p>
        </p:txBody>
      </p:sp>
      <p:sp>
        <p:nvSpPr>
          <p:cNvPr id="124" name="IDENTIFICAR la estructura y forma de operar de la inteligencia adversaria, y sus posibles objetivos.…"/>
          <p:cNvSpPr txBox="1"/>
          <p:nvPr/>
        </p:nvSpPr>
        <p:spPr>
          <a:xfrm>
            <a:off x="2956885" y="6009284"/>
            <a:ext cx="18470229" cy="3729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889000" indent="-889000" algn="l">
              <a:spcBef>
                <a:spcPts val="5900"/>
              </a:spcBef>
              <a:buSzPct val="100000"/>
              <a:buAutoNum type="arabicPeriod" startAt="1"/>
              <a:defRPr b="0" sz="4800">
                <a:solidFill>
                  <a:srgbClr val="FFFFFF"/>
                </a:solidFill>
              </a:defRPr>
            </a:pPr>
            <a:r>
              <a:t>IDENTIFICAR la estructura y forma de operar de la inteligencia adversaria, y sus posibles objetivos.</a:t>
            </a:r>
          </a:p>
          <a:p>
            <a:pPr marL="889000" indent="-889000" algn="l">
              <a:spcBef>
                <a:spcPts val="5900"/>
              </a:spcBef>
              <a:buSzPct val="100000"/>
              <a:buAutoNum type="arabicPeriod" startAt="1"/>
              <a:defRPr b="0" sz="4800">
                <a:solidFill>
                  <a:srgbClr val="FFFFFF"/>
                </a:solidFill>
              </a:defRPr>
            </a:pPr>
            <a:r>
              <a:t>EVALUAR las amenazas y deducir cómo afectan a la Seguridad Institucional.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633884"/>
            <a:ext cx="16896511" cy="26614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INTELIGENCIA V/S CONTRAINTELIGENCIA</a:t>
            </a:r>
          </a:p>
        </p:txBody>
      </p:sp>
      <p:pic>
        <p:nvPicPr>
          <p:cNvPr id="128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12655" y="4393211"/>
            <a:ext cx="7311175" cy="41070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040039" y="7776645"/>
            <a:ext cx="7756705" cy="48441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32" name="CASOS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CASOS</a:t>
            </a:r>
          </a:p>
        </p:txBody>
      </p:sp>
      <p:pic>
        <p:nvPicPr>
          <p:cNvPr id="133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450976" y="3881954"/>
            <a:ext cx="12320905" cy="944602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CASOS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CASOS</a:t>
            </a:r>
          </a:p>
        </p:txBody>
      </p:sp>
      <p:pic>
        <p:nvPicPr>
          <p:cNvPr id="137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13402" y="3219973"/>
            <a:ext cx="16206171" cy="244621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228213" y="5618005"/>
            <a:ext cx="13927574" cy="1833296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820006" y="7446445"/>
            <a:ext cx="8366993" cy="52138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42" name="FUENTES DE INTERÉS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FUENTES DE INTERÉS</a:t>
            </a:r>
          </a:p>
        </p:txBody>
      </p:sp>
      <p:pic>
        <p:nvPicPr>
          <p:cNvPr id="143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060134" y="4105388"/>
            <a:ext cx="9670263" cy="7147586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403733" y="5250725"/>
            <a:ext cx="7893305" cy="445690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47" name="DIRINTA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DIRINTA</a:t>
            </a:r>
          </a:p>
        </p:txBody>
      </p:sp>
      <p:pic>
        <p:nvPicPr>
          <p:cNvPr id="148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77817" y="3004796"/>
            <a:ext cx="13925605" cy="973840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320320" y="4949510"/>
            <a:ext cx="14135487" cy="73951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DIRECTIVAS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DIRECTIVAS</a:t>
            </a:r>
          </a:p>
        </p:txBody>
      </p:sp>
      <p:pic>
        <p:nvPicPr>
          <p:cNvPr id="153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18464" y="2700487"/>
            <a:ext cx="16147072" cy="1087613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56" name="DIRECTIVAS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DIRECTIVAS</a:t>
            </a:r>
          </a:p>
        </p:txBody>
      </p:sp>
      <p:pic>
        <p:nvPicPr>
          <p:cNvPr id="157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48565" y="3151678"/>
            <a:ext cx="17091587" cy="944464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60" name="SEGURIDAD DEL PERSONAL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DEL PERSONAL</a:t>
            </a:r>
          </a:p>
        </p:txBody>
      </p:sp>
      <p:pic>
        <p:nvPicPr>
          <p:cNvPr id="161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70168" y="3216288"/>
            <a:ext cx="9375718" cy="11555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708105" y="3313003"/>
            <a:ext cx="6595875" cy="11087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257455" y="7842942"/>
            <a:ext cx="6914295" cy="542143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Imagen" descr="Imagen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867229" y="7874396"/>
            <a:ext cx="7740096" cy="5358527"/>
          </a:xfrm>
          <a:prstGeom prst="rect">
            <a:avLst/>
          </a:prstGeom>
          <a:ln w="12700">
            <a:miter lim="400000"/>
          </a:ln>
        </p:spPr>
      </p:pic>
      <p:pic>
        <p:nvPicPr>
          <p:cNvPr id="165" name="Imagen" descr="Imagen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4567708" y="4483921"/>
            <a:ext cx="15248584" cy="32469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62237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68" name="SEGURIDAD DEL PERSONAL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DEL PERSONAL</a:t>
            </a:r>
          </a:p>
        </p:txBody>
      </p:sp>
      <p:pic>
        <p:nvPicPr>
          <p:cNvPr id="169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635451" y="3253732"/>
            <a:ext cx="9604844" cy="18025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739559" y="2947832"/>
            <a:ext cx="7001730" cy="24143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474317" y="5312009"/>
            <a:ext cx="15435366" cy="309198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Imagen" descr="Imagen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045768" y="8415759"/>
            <a:ext cx="7131321" cy="52848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62237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SEGURIDAD DEL PERSONAL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DEL PERSONAL</a:t>
            </a:r>
          </a:p>
        </p:txBody>
      </p:sp>
      <p:pic>
        <p:nvPicPr>
          <p:cNvPr id="176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635451" y="3253732"/>
            <a:ext cx="9604844" cy="18025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739559" y="2947832"/>
            <a:ext cx="7001730" cy="24143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816784" y="5662415"/>
            <a:ext cx="15515260" cy="272565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Imagen" descr="Imagen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147180" y="8422109"/>
            <a:ext cx="6211362" cy="470126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Imagen" descr="Imagen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2702172" y="8367178"/>
            <a:ext cx="6103252" cy="48111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3" name="SEGURIDAD DEL PERSONAL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DEL PERSONAL</a:t>
            </a:r>
          </a:p>
        </p:txBody>
      </p:sp>
      <p:pic>
        <p:nvPicPr>
          <p:cNvPr id="184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145239" y="3436465"/>
            <a:ext cx="8768284" cy="1080686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115958" y="4770330"/>
            <a:ext cx="15251895" cy="85687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>
            <a:alpha val="86889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88" name="SEGURIDAD DEL PERSONAL"/>
          <p:cNvSpPr txBox="1"/>
          <p:nvPr/>
        </p:nvSpPr>
        <p:spPr>
          <a:xfrm>
            <a:off x="3163173" y="1281584"/>
            <a:ext cx="16896511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0" sz="84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SEGURIDAD DEL PERSONAL</a:t>
            </a:r>
          </a:p>
        </p:txBody>
      </p:sp>
      <p:pic>
        <p:nvPicPr>
          <p:cNvPr id="189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949991" y="3110748"/>
            <a:ext cx="8569464" cy="1056182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40648" y="3980166"/>
            <a:ext cx="15247079" cy="96000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