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87" r:id="rId3"/>
    <p:sldId id="289" r:id="rId4"/>
    <p:sldId id="290" r:id="rId5"/>
    <p:sldId id="291" r:id="rId6"/>
    <p:sldId id="292" r:id="rId7"/>
    <p:sldId id="286" r:id="rId8"/>
    <p:sldId id="288" r:id="rId9"/>
    <p:sldId id="257" r:id="rId10"/>
    <p:sldId id="258" r:id="rId11"/>
    <p:sldId id="259" r:id="rId12"/>
    <p:sldId id="260" r:id="rId13"/>
    <p:sldId id="293" r:id="rId14"/>
    <p:sldId id="261" r:id="rId15"/>
    <p:sldId id="262" r:id="rId16"/>
    <p:sldId id="296" r:id="rId17"/>
    <p:sldId id="297" r:id="rId18"/>
    <p:sldId id="294" r:id="rId19"/>
    <p:sldId id="263" r:id="rId20"/>
    <p:sldId id="264" r:id="rId21"/>
    <p:sldId id="265" r:id="rId22"/>
    <p:sldId id="280" r:id="rId23"/>
    <p:sldId id="278" r:id="rId24"/>
    <p:sldId id="281" r:id="rId25"/>
    <p:sldId id="279" r:id="rId26"/>
    <p:sldId id="267" r:id="rId27"/>
    <p:sldId id="295" r:id="rId28"/>
    <p:sldId id="271" r:id="rId29"/>
    <p:sldId id="272" r:id="rId30"/>
    <p:sldId id="274" r:id="rId31"/>
    <p:sldId id="283" r:id="rId32"/>
    <p:sldId id="284" r:id="rId33"/>
    <p:sldId id="285" r:id="rId3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14AB1-F166-48C1-8681-2B5F4938C951}" type="datetimeFigureOut">
              <a:rPr lang="es-CL" smtClean="0"/>
              <a:t>29/04/2020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0E880-4C03-48D5-A4D3-ED2E30406DA7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14AB1-F166-48C1-8681-2B5F4938C951}" type="datetimeFigureOut">
              <a:rPr lang="es-CL" smtClean="0"/>
              <a:t>29/04/2020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0E880-4C03-48D5-A4D3-ED2E30406DA7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14AB1-F166-48C1-8681-2B5F4938C951}" type="datetimeFigureOut">
              <a:rPr lang="es-CL" smtClean="0"/>
              <a:t>29/04/2020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0E880-4C03-48D5-A4D3-ED2E30406DA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14AB1-F166-48C1-8681-2B5F4938C951}" type="datetimeFigureOut">
              <a:rPr lang="es-CL" smtClean="0"/>
              <a:t>29/04/2020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0E880-4C03-48D5-A4D3-ED2E30406DA7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14AB1-F166-48C1-8681-2B5F4938C951}" type="datetimeFigureOut">
              <a:rPr lang="es-CL" smtClean="0"/>
              <a:t>29/04/2020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0E880-4C03-48D5-A4D3-ED2E30406DA7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14AB1-F166-48C1-8681-2B5F4938C951}" type="datetimeFigureOut">
              <a:rPr lang="es-CL" smtClean="0"/>
              <a:t>29/04/2020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0E880-4C03-48D5-A4D3-ED2E30406DA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14AB1-F166-48C1-8681-2B5F4938C951}" type="datetimeFigureOut">
              <a:rPr lang="es-CL" smtClean="0"/>
              <a:t>29/04/2020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0E880-4C03-48D5-A4D3-ED2E30406DA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14AB1-F166-48C1-8681-2B5F4938C951}" type="datetimeFigureOut">
              <a:rPr lang="es-CL" smtClean="0"/>
              <a:t>29/04/2020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0E880-4C03-48D5-A4D3-ED2E30406DA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14AB1-F166-48C1-8681-2B5F4938C951}" type="datetimeFigureOut">
              <a:rPr lang="es-CL" smtClean="0"/>
              <a:t>29/04/2020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0E880-4C03-48D5-A4D3-ED2E30406DA7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14AB1-F166-48C1-8681-2B5F4938C951}" type="datetimeFigureOut">
              <a:rPr lang="es-CL" smtClean="0"/>
              <a:t>29/04/2020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0E880-4C03-48D5-A4D3-ED2E30406DA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14AB1-F166-48C1-8681-2B5F4938C951}" type="datetimeFigureOut">
              <a:rPr lang="es-CL" smtClean="0"/>
              <a:t>29/04/2020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0E880-4C03-48D5-A4D3-ED2E30406DA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6314AB1-F166-48C1-8681-2B5F4938C951}" type="datetimeFigureOut">
              <a:rPr lang="es-CL" smtClean="0"/>
              <a:t>29/04/2020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E00E880-4C03-48D5-A4D3-ED2E30406DA7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google.cl/url?sa=i&amp;rct=j&amp;q=&amp;esrc=s&amp;source=images&amp;cd=&amp;cad=rja&amp;uact=8&amp;ved=0ahUKEwii4aezobHVAhVIFZAKHXr2A9MQjRwIBw&amp;url=https://www.armada.cl/armada/noticias-navales/distrito-naval-beagle-apoyo-a-indap-ante-emergencia-agricola/2015-07-23/103516.html&amp;psig=AFQjCNGHAJRgNpUJQdykxTxb2D9p_G7mFA&amp;ust=1501512819681167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l/url?sa=i&amp;rct=j&amp;q=&amp;esrc=s&amp;source=images&amp;cd=&amp;cad=rja&amp;uact=8&amp;ved=0ahUKEwjFu7KVoLHVAhUKiZAKHfPGAzcQjRwIBw&amp;url=http://edit.um.es/campusdigital/tag/transparencia/&amp;psig=AFQjCNG9sPmw9ywgHwwX1Y5ClV3lmZ-CRw&amp;ust=1501512489173538" TargetMode="External"/><Relationship Id="rId3" Type="http://schemas.openxmlformats.org/officeDocument/2006/relationships/image" Target="../media/image8.jpeg"/><Relationship Id="rId7" Type="http://schemas.openxmlformats.org/officeDocument/2006/relationships/image" Target="../media/image10.jpeg"/><Relationship Id="rId2" Type="http://schemas.openxmlformats.org/officeDocument/2006/relationships/hyperlink" Target="http://www.google.cl/url?sa=i&amp;rct=j&amp;q=&amp;esrc=s&amp;source=images&amp;cd=&amp;cad=rja&amp;uact=8&amp;ved=0ahUKEwibuKWrhbHVAhVCjpAKHaoKAxoQjRwIBw&amp;url=http://matlogisticsas.com/principal/logistica/&amp;psig=AFQjCNE0U8coRNE3zoQ07DU0IhS8-5b3TA&amp;ust=1501505293553256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l/url?sa=i&amp;rct=j&amp;q=&amp;esrc=s&amp;source=images&amp;cd=&amp;cad=rja&amp;uact=8&amp;ved=0ahUKEwj3-6zmh7HVAhWIjJAKHWSQAvoQjRwIBw&amp;url=https://mx.depositphotos.com/26977205/stock-illustration-plus-sign-vector.html&amp;psig=AFQjCNFox7XX_4RCeXnhrzXWi7RskdxdPA&amp;ust=1501505975496730" TargetMode="External"/><Relationship Id="rId11" Type="http://schemas.openxmlformats.org/officeDocument/2006/relationships/image" Target="../media/image12.jpeg"/><Relationship Id="rId5" Type="http://schemas.openxmlformats.org/officeDocument/2006/relationships/image" Target="../media/image9.jpeg"/><Relationship Id="rId10" Type="http://schemas.openxmlformats.org/officeDocument/2006/relationships/hyperlink" Target="http://www.google.cl/url?sa=i&amp;rct=j&amp;q=&amp;esrc=s&amp;source=images&amp;cd=&amp;cad=rja&amp;uact=8&amp;ved=0ahUKEwjhsdyiprHVAhXKfpAKHZrfDwcQjRwIBw&amp;url=http://secretariatiempresa.blogspot.com/2012/06/eficacia-o-eficiencia.html&amp;psig=AFQjCNHeSE7wGTUL92wA7myErJ-LxTIhTg&amp;ust=1501514044519652" TargetMode="External"/><Relationship Id="rId4" Type="http://schemas.openxmlformats.org/officeDocument/2006/relationships/hyperlink" Target="http://www.google.cl/url?sa=i&amp;rct=j&amp;q=&amp;esrc=s&amp;source=images&amp;cd=&amp;cad=rja&amp;uact=8&amp;ved=0ahUKEwjtmvCLhrHVAhWCEZAKHVdgAOkQjRwIBw&amp;url=http://tum.edu.mx/licenciatura/administracion/&amp;psig=AFQjCNFSN9YJMJoHWtHe3PXYojy5MPJ3Gg&amp;ust=1501505368228236" TargetMode="External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google.cl/url?sa=i&amp;rct=j&amp;q=&amp;esrc=s&amp;source=images&amp;cd=&amp;cad=rja&amp;uact=8&amp;ved=0ahUKEwi2hbiNtLHVAhWCEJAKHTAqAHcQjRwIBw&amp;url=http://www.ena.cl/compras-publicas/&amp;psig=AFQjCNEEmMhgAc0Xpp2b0C6mj92ShKQSeA&amp;ust=1501517866996552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hyperlink" Target="https://www.google.cl/url?sa=i&amp;rct=j&amp;q=&amp;esrc=s&amp;source=images&amp;cd=&amp;cad=rja&amp;uact=8&amp;ved=0ahUKEwjFxMmItbHVAhUDW5AKHfomDUAQjRwIBw&amp;url=https://issuu.com/mercuriovalpoespeciales/docs/centro_abastecimiento&amp;psig=AFQjCNGS_qQmKPdv_i92YusIpoVNAS_rOA&amp;ust=1501518063816802" TargetMode="Externa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324529" cy="6869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28884" y="1412776"/>
            <a:ext cx="8066758" cy="882119"/>
          </a:xfrm>
          <a:gradFill>
            <a:gsLst>
              <a:gs pos="0">
                <a:schemeClr val="accent6">
                  <a:lumMod val="95000"/>
                  <a:alpha val="56000"/>
                </a:schemeClr>
              </a:gs>
              <a:gs pos="100000">
                <a:schemeClr val="accent6">
                  <a:shade val="82000"/>
                  <a:satMod val="125000"/>
                  <a:lumMod val="74000"/>
                </a:schemeClr>
              </a:gs>
            </a:gsLst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s-CL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U.T. 5: SISTEMA AUTOMATIZADO DE CONTROL DE VÍVERES </a:t>
            </a:r>
            <a:endParaRPr lang="es-CL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7772400" cy="1470025"/>
          </a:xfrm>
        </p:spPr>
        <p:txBody>
          <a:bodyPr/>
          <a:lstStyle/>
          <a:p>
            <a:r>
              <a:rPr lang="es-CL" sz="4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SISTEMAS DE INFORMACIÓN LOGÍSTICA</a:t>
            </a:r>
            <a:endParaRPr lang="es-CL" sz="4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9542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8790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sultado de imagen para FAENA DE ABASTECIMIENTO ARMADA DE CHIL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76672"/>
            <a:ext cx="7668344" cy="574553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616920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n para ALMUERZO ARMADA DE CHILE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08720"/>
            <a:ext cx="3240360" cy="2430270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3894" y="3338990"/>
            <a:ext cx="3564396" cy="2376264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3741414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4664"/>
            <a:ext cx="8798371" cy="60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4062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523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para LOGISTIC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5392" y="426031"/>
            <a:ext cx="3181350" cy="228600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pic>
      <p:pic>
        <p:nvPicPr>
          <p:cNvPr id="1028" name="Picture 4" descr="Resultado de imagen para administracio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69" y="404664"/>
            <a:ext cx="3181379" cy="222696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pic>
      <p:pic>
        <p:nvPicPr>
          <p:cNvPr id="1032" name="Picture 8" descr="Resultado de imagen para SIGNO MAS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548680"/>
            <a:ext cx="1296144" cy="1778477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  <p:pic>
        <p:nvPicPr>
          <p:cNvPr id="1040" name="Picture 16" descr="Resultado de imagen para transparencia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717032"/>
            <a:ext cx="3203848" cy="1695451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  <p:pic>
        <p:nvPicPr>
          <p:cNvPr id="1044" name="Picture 20" descr="Resultado de imagen para EFICACIA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68" y="3161797"/>
            <a:ext cx="5127124" cy="3421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2584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carlos\Desktop\CLASES\CTA VIVERES\ACCESO SISTEM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76672"/>
            <a:ext cx="7487556" cy="5589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9566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</p:spPr>
        <p:txBody>
          <a:bodyPr>
            <a:normAutofit/>
          </a:bodyPr>
          <a:lstStyle/>
          <a:p>
            <a:r>
              <a:rPr lang="es-CL" sz="2400" i="1" dirty="0" smtClean="0"/>
              <a:t>ÁMBITO DE ACCIÓN DEL SIST. AUT. CTRL. DE VIVERES EN EL PROCESO ALIMENTACIÓN INSTITUCIONAL</a:t>
            </a:r>
            <a:endParaRPr lang="es-CL" sz="2400" i="1" dirty="0"/>
          </a:p>
        </p:txBody>
      </p:sp>
      <p:sp>
        <p:nvSpPr>
          <p:cNvPr id="6" name="5 CuadroTexto"/>
          <p:cNvSpPr txBox="1"/>
          <p:nvPr/>
        </p:nvSpPr>
        <p:spPr>
          <a:xfrm>
            <a:off x="467544" y="1412776"/>
            <a:ext cx="8424936" cy="461665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 algn="ctr"/>
            <a:r>
              <a:rPr lang="es-CL" sz="1200" b="1" i="1" dirty="0" smtClean="0">
                <a:solidFill>
                  <a:schemeClr val="tx1"/>
                </a:solidFill>
              </a:rPr>
              <a:t>ASIGNACIÓN ANUAL RECURSOS MONETARIOS CLP Y USD ITEM 01 “ALIMENTOS Y BEBIDAS, ADMINISTRADOR CODE V.</a:t>
            </a:r>
          </a:p>
          <a:p>
            <a:endParaRPr lang="es-CL" sz="1200" b="1" i="1" dirty="0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809191" y="2197016"/>
            <a:ext cx="5741641" cy="461665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 algn="ctr"/>
            <a:r>
              <a:rPr lang="es-CL" sz="1200" b="1" i="1" dirty="0" smtClean="0">
                <a:solidFill>
                  <a:schemeClr val="tx1"/>
                </a:solidFill>
              </a:rPr>
              <a:t>CODE</a:t>
            </a:r>
            <a:r>
              <a:rPr lang="es-CL" sz="1200" b="1" i="1" smtClean="0">
                <a:solidFill>
                  <a:schemeClr val="tx1"/>
                </a:solidFill>
              </a:rPr>
              <a:t>: </a:t>
            </a:r>
            <a:r>
              <a:rPr lang="es-CL" sz="1200" b="1" i="1" smtClean="0">
                <a:solidFill>
                  <a:schemeClr val="tx1"/>
                </a:solidFill>
              </a:rPr>
              <a:t>ADQUISICIÓN </a:t>
            </a:r>
            <a:r>
              <a:rPr lang="es-CL" sz="1200" b="1" i="1" dirty="0" smtClean="0">
                <a:solidFill>
                  <a:schemeClr val="tx1"/>
                </a:solidFill>
              </a:rPr>
              <a:t>DE VIVERES CENABAS Y ASIGNACIÓN AFL A UU.RR.</a:t>
            </a:r>
          </a:p>
          <a:p>
            <a:endParaRPr lang="es-CL" sz="1200" b="1" i="1" dirty="0">
              <a:solidFill>
                <a:schemeClr val="tx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809191" y="3098505"/>
            <a:ext cx="5741641" cy="461665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 algn="ctr"/>
            <a:r>
              <a:rPr lang="es-CL" sz="1200" b="1" i="1" dirty="0" smtClean="0">
                <a:solidFill>
                  <a:schemeClr val="tx1"/>
                </a:solidFill>
              </a:rPr>
              <a:t>UU.RR. OBTENCIÓN DE VIVERES EN CENABAS Y ADQ. COMERCIO LOCAL</a:t>
            </a:r>
          </a:p>
          <a:p>
            <a:endParaRPr lang="es-CL" sz="1200" b="1" i="1" dirty="0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809190" y="3998279"/>
            <a:ext cx="5741641" cy="276999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 algn="ctr"/>
            <a:r>
              <a:rPr lang="es-CL" sz="1200" b="1" i="1" dirty="0" smtClean="0">
                <a:solidFill>
                  <a:schemeClr val="tx1"/>
                </a:solidFill>
              </a:rPr>
              <a:t>RECEPCIÓN-ALMACENAMIENTO FISICO EN CENTROS DE ALIM.</a:t>
            </a:r>
            <a:endParaRPr lang="es-CL" sz="1200" b="1" i="1" dirty="0">
              <a:solidFill>
                <a:schemeClr val="tx1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809189" y="4739951"/>
            <a:ext cx="5741641" cy="461665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 algn="ctr"/>
            <a:r>
              <a:rPr lang="es-CL" sz="1200" b="1" i="1" dirty="0" smtClean="0">
                <a:solidFill>
                  <a:schemeClr val="bg1"/>
                </a:solidFill>
              </a:rPr>
              <a:t>SISTEMA AUT. VIVERES, REGISTRA VIRTUALMENTE MOVIMIENTOS DIARIOS DE VIVERES, CONTROL EXISTENCIAS E INFORME MENSUAL</a:t>
            </a:r>
            <a:endParaRPr lang="es-CL" sz="1200" b="1" i="1" dirty="0">
              <a:solidFill>
                <a:schemeClr val="bg1"/>
              </a:solidFill>
            </a:endParaRPr>
          </a:p>
        </p:txBody>
      </p:sp>
      <p:sp>
        <p:nvSpPr>
          <p:cNvPr id="3" name="2 Flecha abajo"/>
          <p:cNvSpPr/>
          <p:nvPr/>
        </p:nvSpPr>
        <p:spPr>
          <a:xfrm>
            <a:off x="4572000" y="1928599"/>
            <a:ext cx="216024" cy="212641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Flecha abajo"/>
          <p:cNvSpPr/>
          <p:nvPr/>
        </p:nvSpPr>
        <p:spPr>
          <a:xfrm>
            <a:off x="4567263" y="4365104"/>
            <a:ext cx="216024" cy="212641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Flecha abajo"/>
          <p:cNvSpPr/>
          <p:nvPr/>
        </p:nvSpPr>
        <p:spPr>
          <a:xfrm>
            <a:off x="4571999" y="3648084"/>
            <a:ext cx="216024" cy="212641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Flecha abajo"/>
          <p:cNvSpPr/>
          <p:nvPr/>
        </p:nvSpPr>
        <p:spPr>
          <a:xfrm>
            <a:off x="4572000" y="2780928"/>
            <a:ext cx="216024" cy="212641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0252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3" grpId="0" animBg="1"/>
      <p:bldP spid="11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188640"/>
            <a:ext cx="6512511" cy="666328"/>
          </a:xfrm>
        </p:spPr>
        <p:txBody>
          <a:bodyPr>
            <a:noAutofit/>
          </a:bodyPr>
          <a:lstStyle/>
          <a:p>
            <a:r>
              <a:rPr lang="es-CL" sz="2400" dirty="0" smtClean="0"/>
              <a:t>FILOSOFIA SIST. AUT. VIVERES</a:t>
            </a:r>
            <a:endParaRPr lang="es-CL" sz="2400" dirty="0"/>
          </a:p>
        </p:txBody>
      </p:sp>
      <p:sp>
        <p:nvSpPr>
          <p:cNvPr id="5" name="4 CuadroTexto"/>
          <p:cNvSpPr txBox="1"/>
          <p:nvPr/>
        </p:nvSpPr>
        <p:spPr>
          <a:xfrm>
            <a:off x="1007604" y="1027683"/>
            <a:ext cx="2376264" cy="646331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RACIONAMIENTO MEDIA O COMPLETA</a:t>
            </a:r>
            <a:endParaRPr lang="es-C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268925" y="1023442"/>
            <a:ext cx="2598260" cy="646331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NRO PERSONAS DIARIAS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2151489" y="2110790"/>
            <a:ext cx="4536504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SISTEMA PARTES DIARIOS (DETALLÍAS)</a:t>
            </a:r>
            <a:endParaRPr lang="es-C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114458" y="4096841"/>
            <a:ext cx="4384104" cy="646331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SISTEMA AUTOMATIZADO VIVERES (MAESTRE DE VIVERES)</a:t>
            </a:r>
            <a:endParaRPr lang="es-C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4565269" y="5366883"/>
            <a:ext cx="3866586" cy="92333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REGISTRO MOVIMIENTOS:                            INGRESOS, EGRESOS</a:t>
            </a:r>
            <a: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C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COBRO DEUDORES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1495875" y="2924944"/>
            <a:ext cx="5621270" cy="646331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DISPONIBILIDAD DE ALIMENTACIÓN (CAPACIDAD ECONÓMICA PARA OTORGAR ALIMENTACIÓN)</a:t>
            </a:r>
            <a:endParaRPr lang="es-C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11560" y="5366883"/>
            <a:ext cx="3168352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REPORTE DE GESTION: IMA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487" y="1130825"/>
            <a:ext cx="440046" cy="440046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  <p:sp>
        <p:nvSpPr>
          <p:cNvPr id="3" name="2 Flecha abajo"/>
          <p:cNvSpPr/>
          <p:nvPr/>
        </p:nvSpPr>
        <p:spPr>
          <a:xfrm>
            <a:off x="2627784" y="1772816"/>
            <a:ext cx="216024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Flecha abajo"/>
          <p:cNvSpPr/>
          <p:nvPr/>
        </p:nvSpPr>
        <p:spPr>
          <a:xfrm>
            <a:off x="6143146" y="1758880"/>
            <a:ext cx="216024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Flecha abajo"/>
          <p:cNvSpPr/>
          <p:nvPr/>
        </p:nvSpPr>
        <p:spPr>
          <a:xfrm>
            <a:off x="4198498" y="2603561"/>
            <a:ext cx="216024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Flecha abajo"/>
          <p:cNvSpPr/>
          <p:nvPr/>
        </p:nvSpPr>
        <p:spPr>
          <a:xfrm>
            <a:off x="4198497" y="3681028"/>
            <a:ext cx="221243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16 Flecha abajo"/>
          <p:cNvSpPr/>
          <p:nvPr/>
        </p:nvSpPr>
        <p:spPr>
          <a:xfrm>
            <a:off x="2304918" y="4872251"/>
            <a:ext cx="206270" cy="28494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17 Flecha abajo"/>
          <p:cNvSpPr/>
          <p:nvPr/>
        </p:nvSpPr>
        <p:spPr>
          <a:xfrm>
            <a:off x="5927122" y="4872251"/>
            <a:ext cx="216024" cy="28494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77031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6" grpId="0" animBg="1"/>
      <p:bldP spid="10" grpId="0" animBg="1"/>
      <p:bldP spid="11" grpId="0" animBg="1"/>
      <p:bldP spid="12" grpId="0" animBg="1"/>
      <p:bldP spid="13" grpId="0" animBg="1"/>
      <p:bldP spid="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L" sz="2400" dirty="0" smtClean="0"/>
              <a:t>SIST. AUT. VIVERES :</a:t>
            </a:r>
            <a:br>
              <a:rPr lang="es-CL" sz="2400" dirty="0" smtClean="0"/>
            </a:br>
            <a:r>
              <a:rPr lang="es-CL" sz="2400" dirty="0" smtClean="0"/>
              <a:t>ACCESO</a:t>
            </a:r>
            <a:endParaRPr lang="es-CL" sz="2400" dirty="0"/>
          </a:p>
        </p:txBody>
      </p:sp>
      <p:pic>
        <p:nvPicPr>
          <p:cNvPr id="2051" name="Picture 3" descr="C:\Users\carlos\Desktop\CLASES\CTA VIVERES\ACCESO SISTEM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720"/>
            <a:ext cx="9144000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530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L" sz="2400" dirty="0" smtClean="0"/>
              <a:t>SIST. AUT. VIVERES :</a:t>
            </a:r>
            <a:br>
              <a:rPr lang="es-CL" sz="2400" dirty="0" smtClean="0"/>
            </a:br>
            <a:r>
              <a:rPr lang="es-CL" sz="2400" dirty="0" smtClean="0"/>
              <a:t>MENÚ PRINCIPAL</a:t>
            </a:r>
            <a:endParaRPr lang="es-CL" sz="2400" dirty="0"/>
          </a:p>
        </p:txBody>
      </p:sp>
      <p:pic>
        <p:nvPicPr>
          <p:cNvPr id="3075" name="Picture 3" descr="C:\Users\carlos\Desktop\CLASES\CTA VIVERES\PANTALLA PRINCIP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8" y="836712"/>
            <a:ext cx="9144000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604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404664"/>
            <a:ext cx="7056784" cy="6336704"/>
          </a:xfrm>
        </p:spPr>
      </p:pic>
      <p:sp>
        <p:nvSpPr>
          <p:cNvPr id="14" name="13 CuadroTexto"/>
          <p:cNvSpPr txBox="1"/>
          <p:nvPr/>
        </p:nvSpPr>
        <p:spPr>
          <a:xfrm>
            <a:off x="1691680" y="1438329"/>
            <a:ext cx="432048" cy="3693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es-C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2575014" y="1438329"/>
            <a:ext cx="432048" cy="3693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</p:txBody>
      </p:sp>
      <p:sp>
        <p:nvSpPr>
          <p:cNvPr id="18" name="17 CuadroTexto"/>
          <p:cNvSpPr txBox="1"/>
          <p:nvPr/>
        </p:nvSpPr>
        <p:spPr>
          <a:xfrm>
            <a:off x="3275856" y="1436139"/>
            <a:ext cx="432048" cy="3693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</a:p>
        </p:txBody>
      </p:sp>
      <p:sp>
        <p:nvSpPr>
          <p:cNvPr id="19" name="18 CuadroTexto"/>
          <p:cNvSpPr txBox="1"/>
          <p:nvPr/>
        </p:nvSpPr>
        <p:spPr>
          <a:xfrm>
            <a:off x="4139952" y="1438329"/>
            <a:ext cx="432048" cy="3693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</a:p>
        </p:txBody>
      </p:sp>
      <p:sp>
        <p:nvSpPr>
          <p:cNvPr id="20" name="19 CuadroTexto"/>
          <p:cNvSpPr txBox="1"/>
          <p:nvPr/>
        </p:nvSpPr>
        <p:spPr>
          <a:xfrm>
            <a:off x="5076056" y="1438329"/>
            <a:ext cx="432048" cy="3693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6084168" y="1438329"/>
            <a:ext cx="432048" cy="3693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</a:p>
        </p:txBody>
      </p:sp>
      <p:sp>
        <p:nvSpPr>
          <p:cNvPr id="22" name="21 CuadroTexto"/>
          <p:cNvSpPr txBox="1"/>
          <p:nvPr/>
        </p:nvSpPr>
        <p:spPr>
          <a:xfrm>
            <a:off x="7164288" y="1436139"/>
            <a:ext cx="432048" cy="3693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</a:t>
            </a:r>
          </a:p>
        </p:txBody>
      </p:sp>
      <p:sp>
        <p:nvSpPr>
          <p:cNvPr id="23" name="Cuadro de texto 2"/>
          <p:cNvSpPr txBox="1">
            <a:spLocks noChangeArrowheads="1"/>
          </p:cNvSpPr>
          <p:nvPr/>
        </p:nvSpPr>
        <p:spPr bwMode="auto">
          <a:xfrm>
            <a:off x="3007062" y="2894012"/>
            <a:ext cx="3797185" cy="1410643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CL" sz="2000" b="1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A</a:t>
            </a:r>
            <a:r>
              <a:rPr lang="es-CL" sz="2000" b="1" dirty="0" smtClean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es-CL" sz="2000" b="1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X (B+C)=D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CL" sz="2000" b="1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E = </a:t>
            </a:r>
            <a:r>
              <a:rPr lang="es-CL" sz="2000" b="1" dirty="0" smtClean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D + SALDO </a:t>
            </a:r>
            <a:r>
              <a:rPr lang="es-CL" sz="2000" b="1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DIARIO ANTERIOR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CL" sz="2000" b="1" dirty="0" smtClean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E – F = </a:t>
            </a:r>
            <a:r>
              <a:rPr lang="es-CL" sz="2000" b="1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831297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Autofit/>
          </a:bodyPr>
          <a:lstStyle/>
          <a:p>
            <a:r>
              <a:rPr lang="es-CL" sz="2400" dirty="0" smtClean="0"/>
              <a:t>RACIONAMIENTO</a:t>
            </a:r>
            <a:endParaRPr lang="es-CL" sz="2400" dirty="0"/>
          </a:p>
        </p:txBody>
      </p:sp>
      <p:pic>
        <p:nvPicPr>
          <p:cNvPr id="4098" name="Picture 2" descr="C:\Users\carlos\Desktop\CLASES\CTA VIVERES\RACIONAMIENTO 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4744"/>
            <a:ext cx="9144000" cy="5667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 de texto 2"/>
          <p:cNvSpPr txBox="1">
            <a:spLocks noChangeArrowheads="1"/>
          </p:cNvSpPr>
          <p:nvPr/>
        </p:nvSpPr>
        <p:spPr bwMode="auto">
          <a:xfrm>
            <a:off x="251520" y="3573016"/>
            <a:ext cx="8712968" cy="2581541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CL" sz="1400" b="1" dirty="0" smtClean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DÍA 2 DE ENERO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CL" sz="1400" b="1" dirty="0" smtClean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16 PERSONAS RACIONADAS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CL" sz="1400" b="1" dirty="0" smtClean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12 RACIÓN COMPLETA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CL" sz="1400" b="1" dirty="0" smtClean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8 MEDIA RACIÓN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CL" sz="1400" b="1" dirty="0" smtClean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TOTAL RACIONES 16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CL" sz="1400" b="1" dirty="0" smtClean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16 RACIONES  POR EL MONTO RACIÓN + SUPLEMENTO = DISPONIBILIDAD DIARIA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s-CL" sz="1400" b="1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51520" y="3212976"/>
            <a:ext cx="8784976" cy="2160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56407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es-CL" sz="2000" dirty="0" smtClean="0"/>
              <a:t>RACIONAMIENTO</a:t>
            </a:r>
            <a:endParaRPr lang="es-CL" sz="2000" dirty="0"/>
          </a:p>
        </p:txBody>
      </p:sp>
      <p:pic>
        <p:nvPicPr>
          <p:cNvPr id="1026" name="Picture 2" descr="C:\Users\carlos\Desktop\CLASES\CTA VIVERES\RACIONAMIEN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9" y="1124744"/>
            <a:ext cx="9144000" cy="5634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3635896" y="5027988"/>
            <a:ext cx="3456384" cy="92333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solidFill>
                  <a:schemeClr val="tx1"/>
                </a:solidFill>
              </a:rPr>
              <a:t>CAPACIDAD ECONÓMICA DISPONIBLE PARA SATISFACER ALIMENTACIÓN MENSUAL</a:t>
            </a:r>
            <a:endParaRPr lang="es-CL" b="1" dirty="0">
              <a:solidFill>
                <a:schemeClr val="tx1"/>
              </a:solidFill>
            </a:endParaRPr>
          </a:p>
        </p:txBody>
      </p:sp>
      <p:sp>
        <p:nvSpPr>
          <p:cNvPr id="4" name="3 Flecha derecha"/>
          <p:cNvSpPr/>
          <p:nvPr/>
        </p:nvSpPr>
        <p:spPr>
          <a:xfrm rot="2435773">
            <a:off x="7092278" y="5987556"/>
            <a:ext cx="720080" cy="432048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82019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03648" y="260648"/>
            <a:ext cx="6512511" cy="1143000"/>
          </a:xfrm>
        </p:spPr>
        <p:txBody>
          <a:bodyPr/>
          <a:lstStyle/>
          <a:p>
            <a:r>
              <a:rPr lang="es-CL" sz="3200" dirty="0"/>
              <a:t>RACIONAMIENTO</a:t>
            </a:r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3" y="1196752"/>
            <a:ext cx="8636598" cy="3600400"/>
          </a:xfrm>
        </p:spPr>
      </p:pic>
      <p:sp>
        <p:nvSpPr>
          <p:cNvPr id="3" name="2 CuadroTexto"/>
          <p:cNvSpPr txBox="1"/>
          <p:nvPr/>
        </p:nvSpPr>
        <p:spPr>
          <a:xfrm>
            <a:off x="395536" y="5025950"/>
            <a:ext cx="8280920" cy="92333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i="1" dirty="0" smtClean="0">
                <a:solidFill>
                  <a:schemeClr val="tx1"/>
                </a:solidFill>
              </a:rPr>
              <a:t>PERSONAL NO AFECTO A RACIONAMIENTO: COBRO VALOR DE REINTEGRO LUEGO INGRESOS A CUENTA CORRIENTE FONDOS INTERNOS UU.RR. Y FINALMENTE REINTEGRO A FORA</a:t>
            </a:r>
            <a:endParaRPr lang="es-CL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623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124744"/>
            <a:ext cx="7484954" cy="2520280"/>
          </a:xfrm>
        </p:spPr>
      </p:pic>
      <p:sp>
        <p:nvSpPr>
          <p:cNvPr id="5" name="1 Título"/>
          <p:cNvSpPr txBox="1">
            <a:spLocks/>
          </p:cNvSpPr>
          <p:nvPr/>
        </p:nvSpPr>
        <p:spPr>
          <a:xfrm>
            <a:off x="1907703" y="4509120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3200" dirty="0" smtClean="0"/>
              <a:t>RACIONAMIENTO</a:t>
            </a:r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723639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36897"/>
            <a:ext cx="5883763" cy="648072"/>
          </a:xfrm>
        </p:spPr>
        <p:txBody>
          <a:bodyPr/>
          <a:lstStyle/>
          <a:p>
            <a:pPr algn="ctr"/>
            <a:r>
              <a:rPr lang="es-CL" sz="2400" dirty="0" smtClean="0"/>
              <a:t>INGRESOS DE INVENTARIO</a:t>
            </a:r>
            <a:endParaRPr lang="es-CL" sz="2400" dirty="0"/>
          </a:p>
        </p:txBody>
      </p:sp>
      <p:pic>
        <p:nvPicPr>
          <p:cNvPr id="10244" name="Picture 4" descr="Resultado de imagen para MERCADO PUBLICO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908720"/>
            <a:ext cx="3938413" cy="2348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323528" y="1124744"/>
            <a:ext cx="36415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1" i="1" dirty="0" smtClean="0"/>
              <a:t>ADQUISICIONES VÍVERES</a:t>
            </a:r>
            <a:endParaRPr lang="es-CL" b="1" i="1" dirty="0"/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276872"/>
            <a:ext cx="2613181" cy="3484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7" descr="Resultado de imagen para centro de abastecimiento valparaiso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573016"/>
            <a:ext cx="2952750" cy="275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4387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71600" y="188640"/>
            <a:ext cx="7416824" cy="1143000"/>
          </a:xfrm>
        </p:spPr>
        <p:txBody>
          <a:bodyPr/>
          <a:lstStyle/>
          <a:p>
            <a:r>
              <a:rPr lang="es-CL" sz="3600" dirty="0" smtClean="0"/>
              <a:t>INGRESOS DE INVENTARIO</a:t>
            </a:r>
            <a:endParaRPr lang="es-CL" sz="3600" dirty="0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24744"/>
            <a:ext cx="7056784" cy="4824536"/>
          </a:xfrm>
        </p:spPr>
      </p:pic>
    </p:spTree>
    <p:extLst>
      <p:ext uri="{BB962C8B-B14F-4D97-AF65-F5344CB8AC3E}">
        <p14:creationId xmlns:p14="http://schemas.microsoft.com/office/powerpoint/2010/main" val="316710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04664"/>
            <a:ext cx="7560840" cy="4824536"/>
          </a:xfrm>
        </p:spPr>
      </p:pic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1727176" y="5301208"/>
            <a:ext cx="7416824" cy="1143000"/>
          </a:xfrm>
        </p:spPr>
        <p:txBody>
          <a:bodyPr/>
          <a:lstStyle/>
          <a:p>
            <a:r>
              <a:rPr lang="es-CL" sz="3600" dirty="0" smtClean="0"/>
              <a:t>INGRESOS DE INVENTARIO</a:t>
            </a:r>
            <a:endParaRPr lang="es-CL" sz="3600" dirty="0"/>
          </a:p>
        </p:txBody>
      </p:sp>
    </p:spTree>
    <p:extLst>
      <p:ext uri="{BB962C8B-B14F-4D97-AF65-F5344CB8AC3E}">
        <p14:creationId xmlns:p14="http://schemas.microsoft.com/office/powerpoint/2010/main" val="2824303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980728"/>
            <a:ext cx="7400828" cy="4137322"/>
          </a:xfrm>
        </p:spPr>
      </p:pic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1698133" y="5229200"/>
            <a:ext cx="7416824" cy="1143000"/>
          </a:xfrm>
        </p:spPr>
        <p:txBody>
          <a:bodyPr/>
          <a:lstStyle/>
          <a:p>
            <a:r>
              <a:rPr lang="es-CL" sz="3600" dirty="0" smtClean="0"/>
              <a:t>INGRESOS DE INVENTARIO</a:t>
            </a:r>
            <a:endParaRPr lang="es-CL" sz="3600" dirty="0"/>
          </a:p>
        </p:txBody>
      </p:sp>
    </p:spTree>
    <p:extLst>
      <p:ext uri="{BB962C8B-B14F-4D97-AF65-F5344CB8AC3E}">
        <p14:creationId xmlns:p14="http://schemas.microsoft.com/office/powerpoint/2010/main" val="1194237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777878"/>
            <a:ext cx="7101408" cy="4307306"/>
          </a:xfrm>
        </p:spPr>
      </p:pic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2267744" y="5373216"/>
            <a:ext cx="6512511" cy="1143000"/>
          </a:xfrm>
        </p:spPr>
        <p:txBody>
          <a:bodyPr/>
          <a:lstStyle/>
          <a:p>
            <a:r>
              <a:rPr lang="es-CL" sz="3600" dirty="0" smtClean="0"/>
              <a:t>INGRESOS DE INVENTARIO</a:t>
            </a:r>
            <a:endParaRPr lang="es-CL" sz="3600" dirty="0"/>
          </a:p>
        </p:txBody>
      </p:sp>
    </p:spTree>
    <p:extLst>
      <p:ext uri="{BB962C8B-B14F-4D97-AF65-F5344CB8AC3E}">
        <p14:creationId xmlns:p14="http://schemas.microsoft.com/office/powerpoint/2010/main" val="3083695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731838"/>
            <a:ext cx="7488832" cy="4425354"/>
          </a:xfrm>
        </p:spPr>
      </p:pic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2267744" y="5373216"/>
            <a:ext cx="6512511" cy="1143000"/>
          </a:xfrm>
        </p:spPr>
        <p:txBody>
          <a:bodyPr/>
          <a:lstStyle/>
          <a:p>
            <a:r>
              <a:rPr lang="es-CL" sz="3600" dirty="0" smtClean="0"/>
              <a:t>INGRESOS DE INVENTARIO</a:t>
            </a:r>
            <a:endParaRPr lang="es-CL" sz="3600" dirty="0"/>
          </a:p>
        </p:txBody>
      </p:sp>
    </p:spTree>
    <p:extLst>
      <p:ext uri="{BB962C8B-B14F-4D97-AF65-F5344CB8AC3E}">
        <p14:creationId xmlns:p14="http://schemas.microsoft.com/office/powerpoint/2010/main" val="4267979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836713"/>
            <a:ext cx="7560840" cy="4464496"/>
          </a:xfrm>
        </p:spPr>
      </p:pic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2267744" y="5373216"/>
            <a:ext cx="6512511" cy="1143000"/>
          </a:xfrm>
        </p:spPr>
        <p:txBody>
          <a:bodyPr/>
          <a:lstStyle/>
          <a:p>
            <a:r>
              <a:rPr lang="es-CL" sz="3600" dirty="0" smtClean="0"/>
              <a:t>INGRESOS DE INVENTARIO</a:t>
            </a:r>
            <a:endParaRPr lang="es-CL" sz="3600" dirty="0"/>
          </a:p>
        </p:txBody>
      </p:sp>
    </p:spTree>
    <p:extLst>
      <p:ext uri="{BB962C8B-B14F-4D97-AF65-F5344CB8AC3E}">
        <p14:creationId xmlns:p14="http://schemas.microsoft.com/office/powerpoint/2010/main" val="584490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251" y="891406"/>
            <a:ext cx="8229600" cy="4451845"/>
          </a:xfrm>
        </p:spPr>
      </p:pic>
      <p:sp>
        <p:nvSpPr>
          <p:cNvPr id="5" name="1 Título"/>
          <p:cNvSpPr txBox="1">
            <a:spLocks/>
          </p:cNvSpPr>
          <p:nvPr/>
        </p:nvSpPr>
        <p:spPr>
          <a:xfrm>
            <a:off x="2267744" y="5708694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3600" dirty="0" smtClean="0"/>
              <a:t>INGRESOS DE INVENTARIO</a:t>
            </a:r>
            <a:endParaRPr lang="es-CL" sz="3600" dirty="0"/>
          </a:p>
        </p:txBody>
      </p:sp>
    </p:spTree>
    <p:extLst>
      <p:ext uri="{BB962C8B-B14F-4D97-AF65-F5344CB8AC3E}">
        <p14:creationId xmlns:p14="http://schemas.microsoft.com/office/powerpoint/2010/main" val="1321726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39752" y="5229200"/>
            <a:ext cx="6512511" cy="1143000"/>
          </a:xfrm>
        </p:spPr>
        <p:txBody>
          <a:bodyPr/>
          <a:lstStyle/>
          <a:p>
            <a:r>
              <a:rPr lang="es-CL" sz="3600" dirty="0" smtClean="0"/>
              <a:t>EGRESOS DE INVENTARIO</a:t>
            </a:r>
            <a:endParaRPr lang="es-CL" sz="3600" dirty="0"/>
          </a:p>
        </p:txBody>
      </p:sp>
      <p:pic>
        <p:nvPicPr>
          <p:cNvPr id="6" name="5 Marcador de contenido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422480"/>
            <a:ext cx="7029400" cy="3374671"/>
          </a:xfrm>
        </p:spPr>
      </p:pic>
    </p:spTree>
    <p:extLst>
      <p:ext uri="{BB962C8B-B14F-4D97-AF65-F5344CB8AC3E}">
        <p14:creationId xmlns:p14="http://schemas.microsoft.com/office/powerpoint/2010/main" val="3311591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836712"/>
            <a:ext cx="7296313" cy="4281338"/>
          </a:xfrm>
        </p:spPr>
      </p:pic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2195736" y="5301208"/>
            <a:ext cx="6512511" cy="1143000"/>
          </a:xfrm>
        </p:spPr>
        <p:txBody>
          <a:bodyPr/>
          <a:lstStyle/>
          <a:p>
            <a:r>
              <a:rPr lang="es-CL" sz="3600" dirty="0" smtClean="0"/>
              <a:t>EGRESOS DE INVENTARIO</a:t>
            </a:r>
            <a:endParaRPr lang="es-CL" sz="3600" dirty="0"/>
          </a:p>
        </p:txBody>
      </p:sp>
    </p:spTree>
    <p:extLst>
      <p:ext uri="{BB962C8B-B14F-4D97-AF65-F5344CB8AC3E}">
        <p14:creationId xmlns:p14="http://schemas.microsoft.com/office/powerpoint/2010/main" val="368189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15616" y="5157192"/>
            <a:ext cx="7694240" cy="1143000"/>
          </a:xfrm>
        </p:spPr>
        <p:txBody>
          <a:bodyPr/>
          <a:lstStyle/>
          <a:p>
            <a:r>
              <a:rPr lang="es-CL" sz="3600" dirty="0" smtClean="0"/>
              <a:t>EGRESOS DE INVENTARIO</a:t>
            </a:r>
            <a:endParaRPr lang="es-CL" sz="3600" dirty="0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018594"/>
            <a:ext cx="6813376" cy="3634542"/>
          </a:xfrm>
        </p:spPr>
      </p:pic>
    </p:spTree>
    <p:extLst>
      <p:ext uri="{BB962C8B-B14F-4D97-AF65-F5344CB8AC3E}">
        <p14:creationId xmlns:p14="http://schemas.microsoft.com/office/powerpoint/2010/main" val="2957922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836712"/>
            <a:ext cx="8229600" cy="3521414"/>
          </a:xfrm>
        </p:spPr>
      </p:pic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1115616" y="5157192"/>
            <a:ext cx="7694240" cy="1143000"/>
          </a:xfrm>
        </p:spPr>
        <p:txBody>
          <a:bodyPr/>
          <a:lstStyle/>
          <a:p>
            <a:r>
              <a:rPr lang="es-CL" sz="3600" dirty="0" smtClean="0"/>
              <a:t>EGRESOS DE INVENTARIO</a:t>
            </a:r>
            <a:endParaRPr lang="es-CL" sz="3600" dirty="0"/>
          </a:p>
        </p:txBody>
      </p:sp>
    </p:spTree>
    <p:extLst>
      <p:ext uri="{BB962C8B-B14F-4D97-AF65-F5344CB8AC3E}">
        <p14:creationId xmlns:p14="http://schemas.microsoft.com/office/powerpoint/2010/main" val="138502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75" y="1124744"/>
            <a:ext cx="8346581" cy="3767938"/>
          </a:xfrm>
        </p:spPr>
      </p:pic>
      <p:sp>
        <p:nvSpPr>
          <p:cNvPr id="5" name="1 Título"/>
          <p:cNvSpPr txBox="1">
            <a:spLocks/>
          </p:cNvSpPr>
          <p:nvPr/>
        </p:nvSpPr>
        <p:spPr>
          <a:xfrm>
            <a:off x="1115616" y="5157192"/>
            <a:ext cx="7694240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3600" smtClean="0"/>
              <a:t>EGRESOS DE INVENTARIO</a:t>
            </a:r>
            <a:endParaRPr lang="es-CL" sz="3600" dirty="0"/>
          </a:p>
        </p:txBody>
      </p:sp>
    </p:spTree>
    <p:extLst>
      <p:ext uri="{BB962C8B-B14F-4D97-AF65-F5344CB8AC3E}">
        <p14:creationId xmlns:p14="http://schemas.microsoft.com/office/powerpoint/2010/main" val="2333380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188641"/>
            <a:ext cx="7478216" cy="648072"/>
          </a:xfrm>
        </p:spPr>
        <p:txBody>
          <a:bodyPr/>
          <a:lstStyle/>
          <a:p>
            <a:r>
              <a:rPr lang="es-CL" sz="1800" dirty="0" smtClean="0"/>
              <a:t>CONTROL DE GESTIÓN: INFORME MENSUAL DE ALIMENTACIÓN</a:t>
            </a:r>
            <a:endParaRPr lang="es-CL" sz="1800" dirty="0"/>
          </a:p>
        </p:txBody>
      </p:sp>
      <p:sp>
        <p:nvSpPr>
          <p:cNvPr id="5" name="4 Elipse"/>
          <p:cNvSpPr/>
          <p:nvPr/>
        </p:nvSpPr>
        <p:spPr>
          <a:xfrm>
            <a:off x="5652120" y="5805264"/>
            <a:ext cx="936104" cy="43204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8" name="7 Marcador de contenido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620688"/>
            <a:ext cx="4592008" cy="6096013"/>
          </a:xfrm>
        </p:spPr>
      </p:pic>
      <p:sp>
        <p:nvSpPr>
          <p:cNvPr id="9" name="8 Elipse"/>
          <p:cNvSpPr/>
          <p:nvPr/>
        </p:nvSpPr>
        <p:spPr>
          <a:xfrm>
            <a:off x="5652120" y="5882496"/>
            <a:ext cx="1080120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54672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692696"/>
            <a:ext cx="7277870" cy="5577482"/>
          </a:xfrm>
        </p:spPr>
      </p:pic>
    </p:spTree>
    <p:extLst>
      <p:ext uri="{BB962C8B-B14F-4D97-AF65-F5344CB8AC3E}">
        <p14:creationId xmlns:p14="http://schemas.microsoft.com/office/powerpoint/2010/main" val="3987133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212807"/>
            <a:ext cx="6400800" cy="2513098"/>
          </a:xfrm>
        </p:spPr>
      </p:pic>
    </p:spTree>
    <p:extLst>
      <p:ext uri="{BB962C8B-B14F-4D97-AF65-F5344CB8AC3E}">
        <p14:creationId xmlns:p14="http://schemas.microsoft.com/office/powerpoint/2010/main" val="1644281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ansmisión de listas">
  <a:themeElements>
    <a:clrScheme name="Transmisión de listas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Transmisión de listas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ansmisión de listas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605</TotalTime>
  <Words>296</Words>
  <Application>Microsoft Office PowerPoint</Application>
  <PresentationFormat>Presentación en pantalla (4:3)</PresentationFormat>
  <Paragraphs>55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4" baseType="lpstr">
      <vt:lpstr>Transmisión de listas</vt:lpstr>
      <vt:lpstr>SISTEMAS DE INFORMACIÓN LOGÍSTICA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ÁMBITO DE ACCIÓN DEL SIST. AUT. CTRL. DE VIVERES EN EL PROCESO ALIMENTACIÓN INSTITUCIONAL</vt:lpstr>
      <vt:lpstr>FILOSOFIA SIST. AUT. VIVERES</vt:lpstr>
      <vt:lpstr>SIST. AUT. VIVERES : ACCESO</vt:lpstr>
      <vt:lpstr>SIST. AUT. VIVERES : MENÚ PRINCIPAL</vt:lpstr>
      <vt:lpstr>Presentación de PowerPoint</vt:lpstr>
      <vt:lpstr>RACIONAMIENTO</vt:lpstr>
      <vt:lpstr>RACIONAMIENTO</vt:lpstr>
      <vt:lpstr>RACIONAMIENTO</vt:lpstr>
      <vt:lpstr>Presentación de PowerPoint</vt:lpstr>
      <vt:lpstr>INGRESOS DE INVENTARIO</vt:lpstr>
      <vt:lpstr>INGRESOS DE INVENTARIO</vt:lpstr>
      <vt:lpstr>INGRESOS DE INVENTARIO</vt:lpstr>
      <vt:lpstr>INGRESOS DE INVENTARIO</vt:lpstr>
      <vt:lpstr>INGRESOS DE INVENTARIO</vt:lpstr>
      <vt:lpstr>INGRESOS DE INVENTARIO</vt:lpstr>
      <vt:lpstr>INGRESOS DE INVENTARIO</vt:lpstr>
      <vt:lpstr>Presentación de PowerPoint</vt:lpstr>
      <vt:lpstr>EGRESOS DE INVENTARIO</vt:lpstr>
      <vt:lpstr>EGRESOS DE INVENTARIO</vt:lpstr>
      <vt:lpstr>EGRESOS DE INVENTARIO</vt:lpstr>
      <vt:lpstr>EGRESOS DE INVENTARIO</vt:lpstr>
      <vt:lpstr>Presentación de PowerPoint</vt:lpstr>
      <vt:lpstr>CONTROL DE GESTIÓN: INFORME MENSUAL DE ALIMENTACIÓN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SISTEMAS DE INFORMACIÓN LOGÍSTICA</dc:title>
  <dc:creator>Carlos Cruz Andias</dc:creator>
  <cp:lastModifiedBy>Carlos Cruz Andias</cp:lastModifiedBy>
  <cp:revision>70</cp:revision>
  <dcterms:created xsi:type="dcterms:W3CDTF">2017-07-29T23:30:27Z</dcterms:created>
  <dcterms:modified xsi:type="dcterms:W3CDTF">2020-04-29T23:59:01Z</dcterms:modified>
</cp:coreProperties>
</file>