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27" r:id="rId3"/>
    <p:sldId id="329" r:id="rId4"/>
    <p:sldId id="331" r:id="rId5"/>
    <p:sldId id="332" r:id="rId6"/>
    <p:sldId id="334" r:id="rId7"/>
    <p:sldId id="335" r:id="rId8"/>
    <p:sldId id="336" r:id="rId9"/>
    <p:sldId id="339" r:id="rId10"/>
    <p:sldId id="340" r:id="rId11"/>
    <p:sldId id="341" r:id="rId12"/>
    <p:sldId id="343" r:id="rId13"/>
    <p:sldId id="342" r:id="rId14"/>
    <p:sldId id="344" r:id="rId15"/>
    <p:sldId id="345" r:id="rId16"/>
    <p:sldId id="346" r:id="rId17"/>
    <p:sldId id="348" r:id="rId18"/>
    <p:sldId id="347" r:id="rId19"/>
    <p:sldId id="338" r:id="rId20"/>
    <p:sldId id="349" r:id="rId21"/>
    <p:sldId id="350" r:id="rId22"/>
    <p:sldId id="352" r:id="rId23"/>
    <p:sldId id="353" r:id="rId24"/>
    <p:sldId id="354" r:id="rId25"/>
    <p:sldId id="355" r:id="rId26"/>
    <p:sldId id="356" r:id="rId27"/>
    <p:sldId id="357" r:id="rId28"/>
    <p:sldId id="358" r:id="rId29"/>
    <p:sldId id="359" r:id="rId30"/>
    <p:sldId id="360" r:id="rId31"/>
    <p:sldId id="361" r:id="rId32"/>
    <p:sldId id="364" r:id="rId33"/>
    <p:sldId id="365" r:id="rId34"/>
    <p:sldId id="362" r:id="rId35"/>
    <p:sldId id="363" r:id="rId36"/>
    <p:sldId id="366" r:id="rId37"/>
    <p:sldId id="367" r:id="rId38"/>
    <p:sldId id="368" r:id="rId39"/>
    <p:sldId id="369" r:id="rId40"/>
    <p:sldId id="370" r:id="rId41"/>
    <p:sldId id="371" r:id="rId42"/>
    <p:sldId id="279" r:id="rId4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108" autoAdjust="0"/>
    <p:restoredTop sz="94660"/>
  </p:normalViewPr>
  <p:slideViewPr>
    <p:cSldViewPr snapToGrid="0">
      <p:cViewPr varScale="1">
        <p:scale>
          <a:sx n="91" d="100"/>
          <a:sy n="91" d="100"/>
        </p:scale>
        <p:origin x="365" y="77"/>
      </p:cViewPr>
      <p:guideLst/>
    </p:cSldViewPr>
  </p:slid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775FD-4167-4526-BC24-E0F847E0F3F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46034AA-FB90-42BD-B6D7-4BF4A25BB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F283A412-CDB0-4D79-955A-063073D382F1}"/>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C517D78D-CBF9-4BC5-A0CD-068ECB968F4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D8EBDBD-0A84-4EA3-B73F-0E46E40B1A6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83743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C34931-01FB-489C-8A98-C6D252053DA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8FCFE78-DD76-40B4-AB55-846D181AF21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176FCB7-1DFA-4C33-9F50-251780C3F5A3}"/>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132BA494-BE74-4699-BE44-48946C0D1ED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BDA9ED3-B634-4664-AF9F-76D4B0C02A9D}"/>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563781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89F20-2F32-47AE-BC26-3D870B7F237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3C9EECC-9F71-4569-934A-78BD6F65A1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30F527-7D89-46B9-B10C-27C39AF487A7}"/>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96000BF2-4762-4D9C-B60E-16A1BDAF7AB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7BE4A6C-62FE-4297-B83E-C07D5200F9E5}"/>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795288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01C515-4658-4A03-9CDD-96B55E7C382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E9BFCB-A7B6-4CDC-B86E-761DD07A1FC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9645AF9B-D126-4F8F-8A49-301F9B577A5C}"/>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AE94C61D-2029-472D-AA68-714E66D985EB}"/>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6" name="Marcador de pie de página 5">
            <a:extLst>
              <a:ext uri="{FF2B5EF4-FFF2-40B4-BE49-F238E27FC236}">
                <a16:creationId xmlns:a16="http://schemas.microsoft.com/office/drawing/2014/main" id="{C6B9F537-1A01-401C-9519-316E8FD1B26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666B4F-EF14-4ED1-80EB-60E7F8CEF6E1}"/>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643599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0813BB-278E-4150-B27E-DF01F066FC3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1C5085C-3E1C-4B9E-B1B1-D2BF49A86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8E6B0E-84FA-4406-957C-5A28B432437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31165C3-7485-41BB-8F75-291824221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390C8BB-0848-48DE-937A-0418514EF30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6C5A984C-E10A-401E-B447-8E50B9B96B11}"/>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8" name="Marcador de pie de página 7">
            <a:extLst>
              <a:ext uri="{FF2B5EF4-FFF2-40B4-BE49-F238E27FC236}">
                <a16:creationId xmlns:a16="http://schemas.microsoft.com/office/drawing/2014/main" id="{80222D21-07FD-4924-8356-8A8205B7FB4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C64549F-5B51-4509-8677-219F92191E1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1176857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E12CBD-5C47-41FF-86E9-1C7C57A00DD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BC53D0A6-3159-4E8A-A5B3-E2528B6B5A77}"/>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4" name="Marcador de pie de página 3">
            <a:extLst>
              <a:ext uri="{FF2B5EF4-FFF2-40B4-BE49-F238E27FC236}">
                <a16:creationId xmlns:a16="http://schemas.microsoft.com/office/drawing/2014/main" id="{91C99C6B-4E45-4456-A34F-7F695707775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AD7D61C4-613E-4ED1-9963-C6CABFB4B17F}"/>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74437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DCE4AC-128B-4FCA-A882-A2F02A941E15}"/>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3" name="Marcador de pie de página 2">
            <a:extLst>
              <a:ext uri="{FF2B5EF4-FFF2-40B4-BE49-F238E27FC236}">
                <a16:creationId xmlns:a16="http://schemas.microsoft.com/office/drawing/2014/main" id="{6B43AD59-0320-47A0-9200-09E5D7F8AC9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007870C-F1AF-4DCF-9F4D-457878778218}"/>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4379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2F73-17CA-4B87-8079-DAB16D6E90A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83A9A66-03D5-4DCA-8298-A7DB3909C4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5BB2C74F-A195-41F8-AE88-C0F601301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A4F684-CCC9-4D5D-B522-5DB251ADF79B}"/>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6" name="Marcador de pie de página 5">
            <a:extLst>
              <a:ext uri="{FF2B5EF4-FFF2-40B4-BE49-F238E27FC236}">
                <a16:creationId xmlns:a16="http://schemas.microsoft.com/office/drawing/2014/main" id="{FB3026CC-21C7-45D2-AF6C-E13AF8DC719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FBEBC2B-97CF-4B44-89F7-2C6A31597C1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99653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D19B2-3468-489A-93FE-658CBD3FFB4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BFC7D7C3-82FE-4272-943A-150519E84E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FDC320C-8FB1-4E74-8A7C-B82D047E4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E05C1F-F7B5-4CF7-840F-4BF51D7C33E4}"/>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6" name="Marcador de pie de página 5">
            <a:extLst>
              <a:ext uri="{FF2B5EF4-FFF2-40B4-BE49-F238E27FC236}">
                <a16:creationId xmlns:a16="http://schemas.microsoft.com/office/drawing/2014/main" id="{D033C4AD-4834-4D81-84FB-0B7593C4511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49F67AF7-B073-499B-B4C2-50161304D4F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021546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696E3-83CC-46EA-88B2-7068F1A7DBC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BB3E021-9A51-41F5-8340-6D85E0025D8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5A75C4-DF43-43A2-935F-B94058DA3DEF}"/>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FB9959DC-A6C3-40FA-8476-B50B821984A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0A7DE0-7365-418A-90AC-CA45491D21E6}"/>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143101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7BA39EE-6AF9-40EF-B323-D8DA46C13347}"/>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C045495-0496-406C-A07F-2CDC49E6DD3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8CBF912-965B-4FD4-8805-1DB82D571AC5}"/>
              </a:ext>
            </a:extLst>
          </p:cNvPr>
          <p:cNvSpPr>
            <a:spLocks noGrp="1"/>
          </p:cNvSpPr>
          <p:nvPr>
            <p:ph type="dt" sz="half" idx="10"/>
          </p:nvPr>
        </p:nvSpPr>
        <p:spPr/>
        <p:txBody>
          <a:body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2DAB031D-6EDE-44A3-A6E5-07ED0CC82ED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E084D6-A587-4C47-A57E-A8367336C747}"/>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298310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19D480-78C2-4129-8350-0CCCDC4F25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5B0EFBC-D4AB-41B7-BD24-DCCEF7E742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F39DF54D-5C5E-41BC-8845-0C49A0515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2FDC5-E73D-4068-815B-2FEDEDD37FAC}" type="datetimeFigureOut">
              <a:rPr lang="es-CL" smtClean="0"/>
              <a:t>31-08-2021</a:t>
            </a:fld>
            <a:endParaRPr lang="es-CL"/>
          </a:p>
        </p:txBody>
      </p:sp>
      <p:sp>
        <p:nvSpPr>
          <p:cNvPr id="5" name="Marcador de pie de página 4">
            <a:extLst>
              <a:ext uri="{FF2B5EF4-FFF2-40B4-BE49-F238E27FC236}">
                <a16:creationId xmlns:a16="http://schemas.microsoft.com/office/drawing/2014/main" id="{11FD359E-8C67-4D0B-962C-88C7E084FE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4A48473F-DA31-4A48-93D0-B5D424B64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8E1B9-6349-4196-901D-3AB33E514EEC}" type="slidenum">
              <a:rPr lang="es-CL" smtClean="0"/>
              <a:t>‹Nº›</a:t>
            </a:fld>
            <a:endParaRPr lang="es-CL"/>
          </a:p>
        </p:txBody>
      </p:sp>
    </p:spTree>
    <p:extLst>
      <p:ext uri="{BB962C8B-B14F-4D97-AF65-F5344CB8AC3E}">
        <p14:creationId xmlns:p14="http://schemas.microsoft.com/office/powerpoint/2010/main" val="2008098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hyperlink" Target="https://www.youtube.com/watch?v=FlAVPYWCVeI&amp;t=1164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714376" y="0"/>
            <a:ext cx="2101174" cy="1516101"/>
          </a:xfrm>
          <a:prstGeom prst="rect">
            <a:avLst/>
          </a:prstGeom>
        </p:spPr>
      </p:pic>
      <p:sp>
        <p:nvSpPr>
          <p:cNvPr id="6" name="CuadroTexto 5">
            <a:extLst>
              <a:ext uri="{FF2B5EF4-FFF2-40B4-BE49-F238E27FC236}">
                <a16:creationId xmlns:a16="http://schemas.microsoft.com/office/drawing/2014/main" id="{AE8FC9D3-4D14-4540-AA3F-F5233C7A8539}"/>
              </a:ext>
            </a:extLst>
          </p:cNvPr>
          <p:cNvSpPr txBox="1"/>
          <p:nvPr/>
        </p:nvSpPr>
        <p:spPr>
          <a:xfrm>
            <a:off x="600075" y="1316046"/>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2" name="Título 1">
            <a:extLst>
              <a:ext uri="{FF2B5EF4-FFF2-40B4-BE49-F238E27FC236}">
                <a16:creationId xmlns:a16="http://schemas.microsoft.com/office/drawing/2014/main" id="{66800220-52AB-41FC-A638-A35D52C86BDC}"/>
              </a:ext>
            </a:extLst>
          </p:cNvPr>
          <p:cNvSpPr>
            <a:spLocks noGrp="1"/>
          </p:cNvSpPr>
          <p:nvPr>
            <p:ph type="ctrTitle"/>
          </p:nvPr>
        </p:nvSpPr>
        <p:spPr>
          <a:xfrm>
            <a:off x="1524000" y="1896191"/>
            <a:ext cx="9144000" cy="2387600"/>
          </a:xfrm>
        </p:spPr>
        <p:txBody>
          <a:bodyPr>
            <a:normAutofit/>
          </a:bodyPr>
          <a:lstStyle/>
          <a:p>
            <a:r>
              <a:rPr lang="es-CL"/>
              <a:t>Modelamiento de sistemas II  2021</a:t>
            </a:r>
            <a:endParaRPr lang="es-CL" dirty="0"/>
          </a:p>
        </p:txBody>
      </p:sp>
      <p:sp>
        <p:nvSpPr>
          <p:cNvPr id="3" name="Subtítulo 2">
            <a:extLst>
              <a:ext uri="{FF2B5EF4-FFF2-40B4-BE49-F238E27FC236}">
                <a16:creationId xmlns:a16="http://schemas.microsoft.com/office/drawing/2014/main" id="{5D3F078C-0F6C-4C82-87C2-0CF0D738F67C}"/>
              </a:ext>
            </a:extLst>
          </p:cNvPr>
          <p:cNvSpPr>
            <a:spLocks noGrp="1"/>
          </p:cNvSpPr>
          <p:nvPr>
            <p:ph type="subTitle" idx="1"/>
          </p:nvPr>
        </p:nvSpPr>
        <p:spPr>
          <a:xfrm>
            <a:off x="1524000" y="4402271"/>
            <a:ext cx="9144000" cy="1655762"/>
          </a:xfrm>
        </p:spPr>
        <p:txBody>
          <a:bodyPr/>
          <a:lstStyle/>
          <a:p>
            <a:r>
              <a:rPr lang="es-CL"/>
              <a:t>U.T. 1 Introducción a la Modelación</a:t>
            </a:r>
            <a:endParaRPr lang="es-CL" dirty="0"/>
          </a:p>
        </p:txBody>
      </p:sp>
    </p:spTree>
    <p:extLst>
      <p:ext uri="{BB962C8B-B14F-4D97-AF65-F5344CB8AC3E}">
        <p14:creationId xmlns:p14="http://schemas.microsoft.com/office/powerpoint/2010/main" val="335100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2014070"/>
            <a:ext cx="10515600" cy="4108938"/>
          </a:xfrm>
        </p:spPr>
        <p:txBody>
          <a:bodyPr>
            <a:noAutofit/>
          </a:bodyPr>
          <a:lstStyle/>
          <a:p>
            <a:pPr>
              <a:lnSpc>
                <a:spcPct val="100000"/>
              </a:lnSpc>
              <a:spcBef>
                <a:spcPts val="0"/>
              </a:spcBef>
            </a:pPr>
            <a:r>
              <a:rPr lang="es-MX" dirty="0"/>
              <a:t>Un diagrama de bloques, es una representación gráfica conceptual abreviada que relaciona la entrada y la salida de un sistema. Las variables del sistema Se enlazan unas con otras mediante bloques funcionales. </a:t>
            </a:r>
          </a:p>
          <a:p>
            <a:pPr lvl="1">
              <a:lnSpc>
                <a:spcPct val="100000"/>
              </a:lnSpc>
              <a:spcBef>
                <a:spcPts val="0"/>
              </a:spcBef>
            </a:pPr>
            <a:r>
              <a:rPr lang="es-MX" sz="2000" dirty="0"/>
              <a:t>El bloque funcional o simplemente bloque es un símbolo para representar la operación matemática que sobre la señal de entrada hace el bloque para producir la salida.</a:t>
            </a:r>
          </a:p>
          <a:p>
            <a:pPr>
              <a:lnSpc>
                <a:spcPct val="100000"/>
              </a:lnSpc>
              <a:spcBef>
                <a:spcPts val="0"/>
              </a:spcBef>
            </a:pPr>
            <a:r>
              <a:rPr lang="es-MX" dirty="0"/>
              <a:t>El diagrama de bloques contiene información del comportamiento dinámico del sistema, pero no de su construcción física (caja negra).</a:t>
            </a:r>
          </a:p>
          <a:p>
            <a:pPr lvl="1">
              <a:lnSpc>
                <a:spcPct val="100000"/>
              </a:lnSpc>
              <a:spcBef>
                <a:spcPts val="0"/>
              </a:spcBef>
            </a:pPr>
            <a:r>
              <a:rPr lang="es-MX" sz="2000" dirty="0"/>
              <a:t>Muchos sistemas diferentes y no relacionados pueden representarse mediante el mismo diagrama de bloques.</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171578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439963" y="1952624"/>
            <a:ext cx="10515600" cy="4108938"/>
          </a:xfrm>
        </p:spPr>
        <p:txBody>
          <a:bodyPr>
            <a:noAutofit/>
          </a:bodyPr>
          <a:lstStyle/>
          <a:p>
            <a:pPr>
              <a:lnSpc>
                <a:spcPct val="100000"/>
              </a:lnSpc>
              <a:spcBef>
                <a:spcPts val="0"/>
              </a:spcBef>
            </a:pPr>
            <a:r>
              <a:rPr lang="es-MX" sz="2400" dirty="0"/>
              <a:t>Los componentes de un diagrama de bloques son:</a:t>
            </a:r>
          </a:p>
          <a:p>
            <a:pPr marL="800100" lvl="1" indent="-342900">
              <a:lnSpc>
                <a:spcPct val="100000"/>
              </a:lnSpc>
              <a:spcBef>
                <a:spcPts val="0"/>
              </a:spcBef>
              <a:buFont typeface="+mj-lt"/>
              <a:buAutoNum type="arabicPeriod"/>
            </a:pPr>
            <a:r>
              <a:rPr lang="es-MX" sz="1800" dirty="0"/>
              <a:t>Entrada: Estímulo o excitación aplicada a un sistema de control por una fuente externa.</a:t>
            </a:r>
          </a:p>
          <a:p>
            <a:pPr marL="800100" lvl="1" indent="-342900">
              <a:lnSpc>
                <a:spcPct val="100000"/>
              </a:lnSpc>
              <a:spcBef>
                <a:spcPts val="0"/>
              </a:spcBef>
              <a:buFont typeface="+mj-lt"/>
              <a:buAutoNum type="arabicPeriod"/>
            </a:pPr>
            <a:r>
              <a:rPr lang="es-MX" sz="1800" dirty="0"/>
              <a:t>Salida: Respuesta real obtenida del sistema. </a:t>
            </a:r>
          </a:p>
          <a:p>
            <a:pPr marL="800100" lvl="1" indent="-342900">
              <a:lnSpc>
                <a:spcPct val="100000"/>
              </a:lnSpc>
              <a:spcBef>
                <a:spcPts val="0"/>
              </a:spcBef>
              <a:buFont typeface="+mj-lt"/>
              <a:buAutoNum type="arabicPeriod"/>
            </a:pPr>
            <a:r>
              <a:rPr lang="es-MX" sz="1800" dirty="0"/>
              <a:t>Elemento: Representación simple de los componentes del sistema. </a:t>
            </a:r>
          </a:p>
          <a:p>
            <a:pPr marL="914400" lvl="2" indent="0">
              <a:lnSpc>
                <a:spcPct val="100000"/>
              </a:lnSpc>
              <a:spcBef>
                <a:spcPts val="0"/>
              </a:spcBef>
              <a:buNone/>
            </a:pPr>
            <a:r>
              <a:rPr lang="es-MX" sz="1400" dirty="0"/>
              <a:t>Es un bloque rotulado, cuya función de transferencia (G) es la salida dividida por la entrada.</a:t>
            </a:r>
          </a:p>
          <a:p>
            <a:pPr marL="800100" lvl="1" indent="-342900">
              <a:lnSpc>
                <a:spcPct val="100000"/>
              </a:lnSpc>
              <a:spcBef>
                <a:spcPts val="0"/>
              </a:spcBef>
              <a:buFont typeface="+mj-lt"/>
              <a:buAutoNum type="arabicPeriod"/>
            </a:pPr>
            <a:r>
              <a:rPr lang="es-MX" sz="1800" dirty="0"/>
              <a:t>Punto sumador: dispositivo que suma o resta el valor de dos o más señales.</a:t>
            </a:r>
          </a:p>
          <a:p>
            <a:pPr marL="800100" lvl="1" indent="-342900">
              <a:lnSpc>
                <a:spcPct val="100000"/>
              </a:lnSpc>
              <a:spcBef>
                <a:spcPts val="0"/>
              </a:spcBef>
              <a:buFont typeface="+mj-lt"/>
              <a:buAutoNum type="arabicPeriod"/>
            </a:pPr>
            <a:r>
              <a:rPr lang="es-MX" sz="1800" dirty="0"/>
              <a:t>Punto de partición: es un punto donde la variable entrante se transmite idénticamente a dos puntos del diagrama. Se lo llama a veces “punto de despegue”.</a:t>
            </a:r>
          </a:p>
          <a:p>
            <a:pPr marL="800100" lvl="1" indent="-342900">
              <a:lnSpc>
                <a:spcPct val="100000"/>
              </a:lnSpc>
              <a:spcBef>
                <a:spcPts val="0"/>
              </a:spcBef>
              <a:buFont typeface="+mj-lt"/>
              <a:buAutoNum type="arabicPeriod"/>
            </a:pPr>
            <a:r>
              <a:rPr lang="es-MX" sz="1800" dirty="0"/>
              <a:t>Elementos de control (G): componentes ubicados en el camino directo entre la salida controlada y la entrada de referencia.</a:t>
            </a:r>
          </a:p>
          <a:p>
            <a:pPr marL="800100" lvl="1" indent="-342900">
              <a:lnSpc>
                <a:spcPct val="100000"/>
              </a:lnSpc>
              <a:spcBef>
                <a:spcPts val="0"/>
              </a:spcBef>
              <a:buFont typeface="+mj-lt"/>
              <a:buAutoNum type="arabicPeriod"/>
            </a:pPr>
            <a:r>
              <a:rPr lang="es-MX" sz="1800" dirty="0"/>
              <a:t>Variable de referencia o entrada (r): señal externa aplicada al sistema de control para producir la salida deseada.</a:t>
            </a:r>
          </a:p>
          <a:p>
            <a:pPr marL="800100" lvl="1" indent="-342900">
              <a:lnSpc>
                <a:spcPct val="100000"/>
              </a:lnSpc>
              <a:spcBef>
                <a:spcPts val="0"/>
              </a:spcBef>
              <a:buFont typeface="+mj-lt"/>
              <a:buAutoNum type="arabicPeriod"/>
            </a:pPr>
            <a:r>
              <a:rPr lang="es-MX" sz="1800" dirty="0"/>
              <a:t>Retroalimentación (b): Señal determinada por la salida y modificada por los elementos de realimentación, usada para comparación con la señal de entrada. Es la porción de la salida que retorna para modificar la entrada y servir así de monitor del funcionamiento del sistema. Es un mecanismo de control que posee el sistema para asegurar una respuesta adecuada.</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pic>
        <p:nvPicPr>
          <p:cNvPr id="6" name="Imagen 5">
            <a:extLst>
              <a:ext uri="{FF2B5EF4-FFF2-40B4-BE49-F238E27FC236}">
                <a16:creationId xmlns:a16="http://schemas.microsoft.com/office/drawing/2014/main" id="{8182C337-2B62-41A5-8182-4F71AAE4265D}"/>
              </a:ext>
            </a:extLst>
          </p:cNvPr>
          <p:cNvPicPr>
            <a:picLocks noChangeAspect="1"/>
          </p:cNvPicPr>
          <p:nvPr/>
        </p:nvPicPr>
        <p:blipFill>
          <a:blip r:embed="rId2"/>
          <a:stretch>
            <a:fillRect/>
          </a:stretch>
        </p:blipFill>
        <p:spPr>
          <a:xfrm>
            <a:off x="7468082" y="1263395"/>
            <a:ext cx="4108591" cy="854587"/>
          </a:xfrm>
          <a:prstGeom prst="rect">
            <a:avLst/>
          </a:prstGeom>
        </p:spPr>
      </p:pic>
      <p:pic>
        <p:nvPicPr>
          <p:cNvPr id="7" name="Imagen 6">
            <a:extLst>
              <a:ext uri="{FF2B5EF4-FFF2-40B4-BE49-F238E27FC236}">
                <a16:creationId xmlns:a16="http://schemas.microsoft.com/office/drawing/2014/main" id="{F7632607-F944-4DD0-A7D9-379CB7FFF4A2}"/>
              </a:ext>
            </a:extLst>
          </p:cNvPr>
          <p:cNvPicPr>
            <a:picLocks noChangeAspect="1"/>
          </p:cNvPicPr>
          <p:nvPr/>
        </p:nvPicPr>
        <p:blipFill>
          <a:blip r:embed="rId3"/>
          <a:stretch>
            <a:fillRect/>
          </a:stretch>
        </p:blipFill>
        <p:spPr>
          <a:xfrm>
            <a:off x="8368496" y="983848"/>
            <a:ext cx="3383541" cy="1472981"/>
          </a:xfrm>
          <a:prstGeom prst="rect">
            <a:avLst/>
          </a:prstGeom>
        </p:spPr>
      </p:pic>
      <p:pic>
        <p:nvPicPr>
          <p:cNvPr id="9" name="Imagen 8">
            <a:extLst>
              <a:ext uri="{FF2B5EF4-FFF2-40B4-BE49-F238E27FC236}">
                <a16:creationId xmlns:a16="http://schemas.microsoft.com/office/drawing/2014/main" id="{6A6EE65B-31F7-497B-93EC-2A2808612609}"/>
              </a:ext>
            </a:extLst>
          </p:cNvPr>
          <p:cNvPicPr>
            <a:picLocks noChangeAspect="1"/>
          </p:cNvPicPr>
          <p:nvPr/>
        </p:nvPicPr>
        <p:blipFill>
          <a:blip r:embed="rId4"/>
          <a:stretch>
            <a:fillRect/>
          </a:stretch>
        </p:blipFill>
        <p:spPr>
          <a:xfrm>
            <a:off x="7783461" y="1299258"/>
            <a:ext cx="3880894" cy="884663"/>
          </a:xfrm>
          <a:prstGeom prst="rect">
            <a:avLst/>
          </a:prstGeom>
        </p:spPr>
      </p:pic>
      <p:pic>
        <p:nvPicPr>
          <p:cNvPr id="11" name="Imagen 10">
            <a:extLst>
              <a:ext uri="{FF2B5EF4-FFF2-40B4-BE49-F238E27FC236}">
                <a16:creationId xmlns:a16="http://schemas.microsoft.com/office/drawing/2014/main" id="{0E8F7969-782B-4742-AC7A-10841199ED10}"/>
              </a:ext>
            </a:extLst>
          </p:cNvPr>
          <p:cNvPicPr>
            <a:picLocks noChangeAspect="1"/>
          </p:cNvPicPr>
          <p:nvPr/>
        </p:nvPicPr>
        <p:blipFill>
          <a:blip r:embed="rId5"/>
          <a:stretch>
            <a:fillRect/>
          </a:stretch>
        </p:blipFill>
        <p:spPr>
          <a:xfrm>
            <a:off x="1820179" y="2183921"/>
            <a:ext cx="8551642" cy="3715786"/>
          </a:xfrm>
          <a:prstGeom prst="rect">
            <a:avLst/>
          </a:prstGeom>
        </p:spPr>
      </p:pic>
      <p:sp>
        <p:nvSpPr>
          <p:cNvPr id="12" name="CuadroTexto 11">
            <a:extLst>
              <a:ext uri="{FF2B5EF4-FFF2-40B4-BE49-F238E27FC236}">
                <a16:creationId xmlns:a16="http://schemas.microsoft.com/office/drawing/2014/main" id="{CCDCFB72-9DF8-4EDD-8E12-598BE9AE2628}"/>
              </a:ext>
            </a:extLst>
          </p:cNvPr>
          <p:cNvSpPr txBox="1"/>
          <p:nvPr/>
        </p:nvSpPr>
        <p:spPr>
          <a:xfrm>
            <a:off x="2125884" y="5828173"/>
            <a:ext cx="7940232" cy="369332"/>
          </a:xfrm>
          <a:prstGeom prst="rect">
            <a:avLst/>
          </a:prstGeom>
          <a:noFill/>
        </p:spPr>
        <p:txBody>
          <a:bodyPr wrap="square" rtlCol="0">
            <a:spAutoFit/>
          </a:bodyPr>
          <a:lstStyle/>
          <a:p>
            <a:r>
              <a:rPr lang="es-MX" dirty="0"/>
              <a:t>”Diagrama de bloques de un sistema de control por retroalimentación simple”</a:t>
            </a:r>
            <a:endParaRPr lang="es-CL" dirty="0"/>
          </a:p>
        </p:txBody>
      </p:sp>
      <p:pic>
        <p:nvPicPr>
          <p:cNvPr id="2" name="Imagen 1">
            <a:extLst>
              <a:ext uri="{FF2B5EF4-FFF2-40B4-BE49-F238E27FC236}">
                <a16:creationId xmlns:a16="http://schemas.microsoft.com/office/drawing/2014/main" id="{9EF5B4CA-EAF3-4E78-BBF3-75CD377594CB}"/>
              </a:ext>
            </a:extLst>
          </p:cNvPr>
          <p:cNvPicPr>
            <a:picLocks noChangeAspect="1"/>
          </p:cNvPicPr>
          <p:nvPr/>
        </p:nvPicPr>
        <p:blipFill>
          <a:blip r:embed="rId6"/>
          <a:stretch>
            <a:fillRect/>
          </a:stretch>
        </p:blipFill>
        <p:spPr>
          <a:xfrm>
            <a:off x="9113444" y="364698"/>
            <a:ext cx="3048264" cy="1329043"/>
          </a:xfrm>
          <a:prstGeom prst="rect">
            <a:avLst/>
          </a:prstGeom>
        </p:spPr>
      </p:pic>
    </p:spTree>
    <p:extLst>
      <p:ext uri="{BB962C8B-B14F-4D97-AF65-F5344CB8AC3E}">
        <p14:creationId xmlns:p14="http://schemas.microsoft.com/office/powerpoint/2010/main" val="153279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Effect transition="in" filter="fade">
                                      <p:cBhvr>
                                        <p:cTn id="33" dur="500"/>
                                        <p:tgtEl>
                                          <p:spTgt spid="5">
                                            <p:txEl>
                                              <p:pRg st="5" end="5"/>
                                            </p:txEl>
                                          </p:spTgt>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xit" presetSubtype="0" fill="hold" nodeType="withEffect">
                                  <p:stCondLst>
                                    <p:cond delay="0"/>
                                  </p:stCondLst>
                                  <p:childTnLst>
                                    <p:animEffect transition="out" filter="fade">
                                      <p:cBhvr>
                                        <p:cTn id="39" dur="500"/>
                                        <p:tgtEl>
                                          <p:spTgt spid="6"/>
                                        </p:tgtEl>
                                      </p:cBhvr>
                                    </p:animEffect>
                                    <p:set>
                                      <p:cBhvr>
                                        <p:cTn id="40" dur="1" fill="hold">
                                          <p:stCondLst>
                                            <p:cond delay="499"/>
                                          </p:stCondLst>
                                        </p:cTn>
                                        <p:tgtEl>
                                          <p:spTgt spid="6"/>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animEffect transition="in" filter="fade">
                                      <p:cBhvr>
                                        <p:cTn id="45" dur="500"/>
                                        <p:tgtEl>
                                          <p:spTgt spid="5">
                                            <p:txEl>
                                              <p:pRg st="6" end="6"/>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par>
                                <p:cTn id="50" presetID="10" presetClass="exit" presetSubtype="0" fill="hold" nodeType="withEffect">
                                  <p:stCondLst>
                                    <p:cond delay="0"/>
                                  </p:stCondLst>
                                  <p:childTnLst>
                                    <p:animEffect transition="out" filter="fade">
                                      <p:cBhvr>
                                        <p:cTn id="51" dur="500"/>
                                        <p:tgtEl>
                                          <p:spTgt spid="7"/>
                                        </p:tgtEl>
                                      </p:cBhvr>
                                    </p:animEffect>
                                    <p:set>
                                      <p:cBhvr>
                                        <p:cTn id="52" dur="1" fill="hold">
                                          <p:stCondLst>
                                            <p:cond delay="499"/>
                                          </p:stCondLst>
                                        </p:cTn>
                                        <p:tgtEl>
                                          <p:spTgt spid="7"/>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7" end="7"/>
                                            </p:txEl>
                                          </p:spTgt>
                                        </p:tgtEl>
                                        <p:attrNameLst>
                                          <p:attrName>style.visibility</p:attrName>
                                        </p:attrNameLst>
                                      </p:cBhvr>
                                      <p:to>
                                        <p:strVal val="visible"/>
                                      </p:to>
                                    </p:set>
                                    <p:animEffect transition="in" filter="fade">
                                      <p:cBhvr>
                                        <p:cTn id="57" dur="500"/>
                                        <p:tgtEl>
                                          <p:spTgt spid="5">
                                            <p:txEl>
                                              <p:pRg st="7" end="7"/>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par>
                                <p:cTn id="62" presetID="10" presetClass="exit" presetSubtype="0" fill="hold" nodeType="withEffect">
                                  <p:stCondLst>
                                    <p:cond delay="0"/>
                                  </p:stCondLst>
                                  <p:childTnLst>
                                    <p:animEffect transition="out" filter="fade">
                                      <p:cBhvr>
                                        <p:cTn id="63" dur="500"/>
                                        <p:tgtEl>
                                          <p:spTgt spid="9"/>
                                        </p:tgtEl>
                                      </p:cBhvr>
                                    </p:animEffect>
                                    <p:set>
                                      <p:cBhvr>
                                        <p:cTn id="64" dur="1" fill="hold">
                                          <p:stCondLst>
                                            <p:cond delay="499"/>
                                          </p:stCondLst>
                                        </p:cTn>
                                        <p:tgtEl>
                                          <p:spTgt spid="9"/>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5">
                                            <p:txEl>
                                              <p:pRg st="8" end="8"/>
                                            </p:txEl>
                                          </p:spTgt>
                                        </p:tgtEl>
                                        <p:attrNameLst>
                                          <p:attrName>style.visibility</p:attrName>
                                        </p:attrNameLst>
                                      </p:cBhvr>
                                      <p:to>
                                        <p:strVal val="visible"/>
                                      </p:to>
                                    </p:set>
                                    <p:animEffect transition="in" filter="fade">
                                      <p:cBhvr>
                                        <p:cTn id="69" dur="500"/>
                                        <p:tgtEl>
                                          <p:spTgt spid="5">
                                            <p:txEl>
                                              <p:pRg st="8" end="8"/>
                                            </p:txEl>
                                          </p:spTgt>
                                        </p:tgtEl>
                                      </p:cBhvr>
                                    </p:animEffec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fade">
                                      <p:cBhvr>
                                        <p:cTn id="73" dur="500"/>
                                        <p:tgtEl>
                                          <p:spTgt spid="2"/>
                                        </p:tgtEl>
                                      </p:cBhvr>
                                    </p:animEffect>
                                  </p:childTnLst>
                                </p:cTn>
                              </p:par>
                              <p:par>
                                <p:cTn id="74" presetID="10" presetClass="exit" presetSubtype="0" fill="hold" nodeType="withEffect">
                                  <p:stCondLst>
                                    <p:cond delay="0"/>
                                  </p:stCondLst>
                                  <p:childTnLst>
                                    <p:animEffect transition="out" filter="fade">
                                      <p:cBhvr>
                                        <p:cTn id="75" dur="500"/>
                                        <p:tgtEl>
                                          <p:spTgt spid="6"/>
                                        </p:tgtEl>
                                      </p:cBhvr>
                                    </p:animEffect>
                                    <p:set>
                                      <p:cBhvr>
                                        <p:cTn id="76" dur="1" fill="hold">
                                          <p:stCondLst>
                                            <p:cond delay="499"/>
                                          </p:stCondLst>
                                        </p:cTn>
                                        <p:tgtEl>
                                          <p:spTgt spid="6"/>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5">
                                            <p:txEl>
                                              <p:pRg st="9" end="9"/>
                                            </p:txEl>
                                          </p:spTgt>
                                        </p:tgtEl>
                                        <p:attrNameLst>
                                          <p:attrName>style.visibility</p:attrName>
                                        </p:attrNameLst>
                                      </p:cBhvr>
                                      <p:to>
                                        <p:strVal val="visible"/>
                                      </p:to>
                                    </p:set>
                                    <p:animEffect transition="in" filter="fade">
                                      <p:cBhvr>
                                        <p:cTn id="81" dur="500"/>
                                        <p:tgtEl>
                                          <p:spTgt spid="5">
                                            <p:txEl>
                                              <p:pRg st="9" end="9"/>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par>
                          <p:cTn id="87" fill="hold">
                            <p:stCondLst>
                              <p:cond delay="500"/>
                            </p:stCondLst>
                            <p:childTnLst>
                              <p:par>
                                <p:cTn id="88" presetID="10" presetClass="entr" presetSubtype="0" fill="hold" grpId="0" nodeType="after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fade">
                                      <p:cBhvr>
                                        <p:cTn id="90" dur="500"/>
                                        <p:tgtEl>
                                          <p:spTgt spid="12"/>
                                        </p:tgtEl>
                                      </p:cBhvr>
                                    </p:animEffect>
                                  </p:childTnLst>
                                </p:cTn>
                              </p:par>
                              <p:par>
                                <p:cTn id="91" presetID="10" presetClass="exit" presetSubtype="0" fill="hold" grpId="0" nodeType="withEffect">
                                  <p:stCondLst>
                                    <p:cond delay="0"/>
                                  </p:stCondLst>
                                  <p:childTnLst>
                                    <p:animEffect transition="out" filter="fade">
                                      <p:cBhvr>
                                        <p:cTn id="92" dur="500"/>
                                        <p:tgtEl>
                                          <p:spTgt spid="5">
                                            <p:txEl>
                                              <p:pRg st="0" end="0"/>
                                            </p:txEl>
                                          </p:spTgt>
                                        </p:tgtEl>
                                      </p:cBhvr>
                                    </p:animEffect>
                                    <p:set>
                                      <p:cBhvr>
                                        <p:cTn id="93" dur="1" fill="hold">
                                          <p:stCondLst>
                                            <p:cond delay="499"/>
                                          </p:stCondLst>
                                        </p:cTn>
                                        <p:tgtEl>
                                          <p:spTgt spid="5">
                                            <p:txEl>
                                              <p:pRg st="0" end="0"/>
                                            </p:txEl>
                                          </p:spTgt>
                                        </p:tgtEl>
                                        <p:attrNameLst>
                                          <p:attrName>style.visibility</p:attrName>
                                        </p:attrNameLst>
                                      </p:cBhvr>
                                      <p:to>
                                        <p:strVal val="hidden"/>
                                      </p:to>
                                    </p:set>
                                  </p:childTnLst>
                                </p:cTn>
                              </p:par>
                              <p:par>
                                <p:cTn id="94" presetID="10" presetClass="exit" presetSubtype="0" fill="hold" grpId="0" nodeType="withEffect">
                                  <p:stCondLst>
                                    <p:cond delay="0"/>
                                  </p:stCondLst>
                                  <p:childTnLst>
                                    <p:animEffect transition="out" filter="fade">
                                      <p:cBhvr>
                                        <p:cTn id="95" dur="500"/>
                                        <p:tgtEl>
                                          <p:spTgt spid="5">
                                            <p:txEl>
                                              <p:pRg st="1" end="1"/>
                                            </p:txEl>
                                          </p:spTgt>
                                        </p:tgtEl>
                                      </p:cBhvr>
                                    </p:animEffect>
                                    <p:set>
                                      <p:cBhvr>
                                        <p:cTn id="96" dur="1" fill="hold">
                                          <p:stCondLst>
                                            <p:cond delay="499"/>
                                          </p:stCondLst>
                                        </p:cTn>
                                        <p:tgtEl>
                                          <p:spTgt spid="5">
                                            <p:txEl>
                                              <p:pRg st="1" end="1"/>
                                            </p:txEl>
                                          </p:spTgt>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5">
                                            <p:txEl>
                                              <p:pRg st="2" end="2"/>
                                            </p:txEl>
                                          </p:spTgt>
                                        </p:tgtEl>
                                      </p:cBhvr>
                                    </p:animEffect>
                                    <p:set>
                                      <p:cBhvr>
                                        <p:cTn id="99" dur="1" fill="hold">
                                          <p:stCondLst>
                                            <p:cond delay="499"/>
                                          </p:stCondLst>
                                        </p:cTn>
                                        <p:tgtEl>
                                          <p:spTgt spid="5">
                                            <p:txEl>
                                              <p:pRg st="2" end="2"/>
                                            </p:txEl>
                                          </p:spTgt>
                                        </p:tgtEl>
                                        <p:attrNameLst>
                                          <p:attrName>style.visibility</p:attrName>
                                        </p:attrNameLst>
                                      </p:cBhvr>
                                      <p:to>
                                        <p:strVal val="hidden"/>
                                      </p:to>
                                    </p:set>
                                  </p:childTnLst>
                                </p:cTn>
                              </p:par>
                              <p:par>
                                <p:cTn id="100" presetID="10" presetClass="exit" presetSubtype="0" fill="hold" grpId="0" nodeType="withEffect">
                                  <p:stCondLst>
                                    <p:cond delay="0"/>
                                  </p:stCondLst>
                                  <p:childTnLst>
                                    <p:animEffect transition="out" filter="fade">
                                      <p:cBhvr>
                                        <p:cTn id="101" dur="500"/>
                                        <p:tgtEl>
                                          <p:spTgt spid="5">
                                            <p:txEl>
                                              <p:pRg st="3" end="3"/>
                                            </p:txEl>
                                          </p:spTgt>
                                        </p:tgtEl>
                                      </p:cBhvr>
                                    </p:animEffect>
                                    <p:set>
                                      <p:cBhvr>
                                        <p:cTn id="102" dur="1" fill="hold">
                                          <p:stCondLst>
                                            <p:cond delay="499"/>
                                          </p:stCondLst>
                                        </p:cTn>
                                        <p:tgtEl>
                                          <p:spTgt spid="5">
                                            <p:txEl>
                                              <p:pRg st="3" end="3"/>
                                            </p:txEl>
                                          </p:spTgt>
                                        </p:tgtEl>
                                        <p:attrNameLst>
                                          <p:attrName>style.visibility</p:attrName>
                                        </p:attrNameLst>
                                      </p:cBhvr>
                                      <p:to>
                                        <p:strVal val="hidden"/>
                                      </p:to>
                                    </p:set>
                                  </p:childTnLst>
                                </p:cTn>
                              </p:par>
                              <p:par>
                                <p:cTn id="103" presetID="10" presetClass="exit" presetSubtype="0" fill="hold" grpId="0" nodeType="withEffect">
                                  <p:stCondLst>
                                    <p:cond delay="0"/>
                                  </p:stCondLst>
                                  <p:childTnLst>
                                    <p:animEffect transition="out" filter="fade">
                                      <p:cBhvr>
                                        <p:cTn id="104" dur="500"/>
                                        <p:tgtEl>
                                          <p:spTgt spid="5">
                                            <p:txEl>
                                              <p:pRg st="4" end="4"/>
                                            </p:txEl>
                                          </p:spTgt>
                                        </p:tgtEl>
                                      </p:cBhvr>
                                    </p:animEffect>
                                    <p:set>
                                      <p:cBhvr>
                                        <p:cTn id="105" dur="1" fill="hold">
                                          <p:stCondLst>
                                            <p:cond delay="499"/>
                                          </p:stCondLst>
                                        </p:cTn>
                                        <p:tgtEl>
                                          <p:spTgt spid="5">
                                            <p:txEl>
                                              <p:pRg st="4" end="4"/>
                                            </p:txEl>
                                          </p:spTgt>
                                        </p:tgtEl>
                                        <p:attrNameLst>
                                          <p:attrName>style.visibility</p:attrName>
                                        </p:attrNameLst>
                                      </p:cBhvr>
                                      <p:to>
                                        <p:strVal val="hidden"/>
                                      </p:to>
                                    </p:set>
                                  </p:childTnLst>
                                </p:cTn>
                              </p:par>
                              <p:par>
                                <p:cTn id="106" presetID="10" presetClass="exit" presetSubtype="0" fill="hold" grpId="0" nodeType="withEffect">
                                  <p:stCondLst>
                                    <p:cond delay="0"/>
                                  </p:stCondLst>
                                  <p:childTnLst>
                                    <p:animEffect transition="out" filter="fade">
                                      <p:cBhvr>
                                        <p:cTn id="107" dur="500"/>
                                        <p:tgtEl>
                                          <p:spTgt spid="5">
                                            <p:txEl>
                                              <p:pRg st="5" end="5"/>
                                            </p:txEl>
                                          </p:spTgt>
                                        </p:tgtEl>
                                      </p:cBhvr>
                                    </p:animEffect>
                                    <p:set>
                                      <p:cBhvr>
                                        <p:cTn id="108" dur="1" fill="hold">
                                          <p:stCondLst>
                                            <p:cond delay="499"/>
                                          </p:stCondLst>
                                        </p:cTn>
                                        <p:tgtEl>
                                          <p:spTgt spid="5">
                                            <p:txEl>
                                              <p:pRg st="5" end="5"/>
                                            </p:txEl>
                                          </p:spTgt>
                                        </p:tgtEl>
                                        <p:attrNameLst>
                                          <p:attrName>style.visibility</p:attrName>
                                        </p:attrNameLst>
                                      </p:cBhvr>
                                      <p:to>
                                        <p:strVal val="hidden"/>
                                      </p:to>
                                    </p:set>
                                  </p:childTnLst>
                                </p:cTn>
                              </p:par>
                              <p:par>
                                <p:cTn id="109" presetID="10" presetClass="exit" presetSubtype="0" fill="hold" grpId="0" nodeType="withEffect">
                                  <p:stCondLst>
                                    <p:cond delay="0"/>
                                  </p:stCondLst>
                                  <p:childTnLst>
                                    <p:animEffect transition="out" filter="fade">
                                      <p:cBhvr>
                                        <p:cTn id="110" dur="500"/>
                                        <p:tgtEl>
                                          <p:spTgt spid="5">
                                            <p:txEl>
                                              <p:pRg st="6" end="6"/>
                                            </p:txEl>
                                          </p:spTgt>
                                        </p:tgtEl>
                                      </p:cBhvr>
                                    </p:animEffect>
                                    <p:set>
                                      <p:cBhvr>
                                        <p:cTn id="111" dur="1" fill="hold">
                                          <p:stCondLst>
                                            <p:cond delay="499"/>
                                          </p:stCondLst>
                                        </p:cTn>
                                        <p:tgtEl>
                                          <p:spTgt spid="5">
                                            <p:txEl>
                                              <p:pRg st="6" end="6"/>
                                            </p:txEl>
                                          </p:spTgt>
                                        </p:tgtEl>
                                        <p:attrNameLst>
                                          <p:attrName>style.visibility</p:attrName>
                                        </p:attrNameLst>
                                      </p:cBhvr>
                                      <p:to>
                                        <p:strVal val="hidden"/>
                                      </p:to>
                                    </p:set>
                                  </p:childTnLst>
                                </p:cTn>
                              </p:par>
                              <p:par>
                                <p:cTn id="112" presetID="10" presetClass="exit" presetSubtype="0" fill="hold" grpId="0" nodeType="withEffect">
                                  <p:stCondLst>
                                    <p:cond delay="0"/>
                                  </p:stCondLst>
                                  <p:childTnLst>
                                    <p:animEffect transition="out" filter="fade">
                                      <p:cBhvr>
                                        <p:cTn id="113" dur="500"/>
                                        <p:tgtEl>
                                          <p:spTgt spid="5">
                                            <p:txEl>
                                              <p:pRg st="7" end="7"/>
                                            </p:txEl>
                                          </p:spTgt>
                                        </p:tgtEl>
                                      </p:cBhvr>
                                    </p:animEffect>
                                    <p:set>
                                      <p:cBhvr>
                                        <p:cTn id="114" dur="1" fill="hold">
                                          <p:stCondLst>
                                            <p:cond delay="499"/>
                                          </p:stCondLst>
                                        </p:cTn>
                                        <p:tgtEl>
                                          <p:spTgt spid="5">
                                            <p:txEl>
                                              <p:pRg st="7" end="7"/>
                                            </p:txEl>
                                          </p:spTgt>
                                        </p:tgtEl>
                                        <p:attrNameLst>
                                          <p:attrName>style.visibility</p:attrName>
                                        </p:attrNameLst>
                                      </p:cBhvr>
                                      <p:to>
                                        <p:strVal val="hidden"/>
                                      </p:to>
                                    </p:set>
                                  </p:childTnLst>
                                </p:cTn>
                              </p:par>
                              <p:par>
                                <p:cTn id="115" presetID="10" presetClass="exit" presetSubtype="0" fill="hold" grpId="0" nodeType="withEffect">
                                  <p:stCondLst>
                                    <p:cond delay="0"/>
                                  </p:stCondLst>
                                  <p:childTnLst>
                                    <p:animEffect transition="out" filter="fade">
                                      <p:cBhvr>
                                        <p:cTn id="116" dur="500"/>
                                        <p:tgtEl>
                                          <p:spTgt spid="5">
                                            <p:txEl>
                                              <p:pRg st="8" end="8"/>
                                            </p:txEl>
                                          </p:spTgt>
                                        </p:tgtEl>
                                      </p:cBhvr>
                                    </p:animEffect>
                                    <p:set>
                                      <p:cBhvr>
                                        <p:cTn id="117" dur="1" fill="hold">
                                          <p:stCondLst>
                                            <p:cond delay="499"/>
                                          </p:stCondLst>
                                        </p:cTn>
                                        <p:tgtEl>
                                          <p:spTgt spid="5">
                                            <p:txEl>
                                              <p:pRg st="8" end="8"/>
                                            </p:txEl>
                                          </p:spTgt>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5">
                                            <p:txEl>
                                              <p:pRg st="9" end="9"/>
                                            </p:txEl>
                                          </p:spTgt>
                                        </p:tgtEl>
                                      </p:cBhvr>
                                    </p:animEffect>
                                    <p:set>
                                      <p:cBhvr>
                                        <p:cTn id="120" dur="1" fill="hold">
                                          <p:stCondLst>
                                            <p:cond delay="499"/>
                                          </p:stCondLst>
                                        </p:cTn>
                                        <p:tgtEl>
                                          <p:spTgt spid="5">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439963" y="1952624"/>
            <a:ext cx="10515600" cy="4108938"/>
          </a:xfrm>
        </p:spPr>
        <p:txBody>
          <a:bodyPr>
            <a:noAutofit/>
          </a:bodyPr>
          <a:lstStyle/>
          <a:p>
            <a:pPr>
              <a:lnSpc>
                <a:spcPct val="100000"/>
              </a:lnSpc>
              <a:spcBef>
                <a:spcPts val="0"/>
              </a:spcBef>
            </a:pPr>
            <a:r>
              <a:rPr lang="es-MX" sz="2400" dirty="0"/>
              <a:t>Los componentes de un diagrama de bloques son (continuación):</a:t>
            </a:r>
          </a:p>
          <a:p>
            <a:pPr marL="800100" lvl="1" indent="-342900">
              <a:lnSpc>
                <a:spcPct val="100000"/>
              </a:lnSpc>
              <a:spcBef>
                <a:spcPts val="0"/>
              </a:spcBef>
              <a:buFont typeface="+mj-lt"/>
              <a:buAutoNum type="arabicPeriod" startAt="9"/>
            </a:pPr>
            <a:r>
              <a:rPr lang="es-MX" sz="2000" dirty="0"/>
              <a:t>Salida controlada (c): la variable que el sistema trata de guiar o controlar (temperatura, posición, velocidad, ángulo, presión u otro).</a:t>
            </a:r>
          </a:p>
          <a:p>
            <a:pPr marL="800100" lvl="1" indent="-342900">
              <a:lnSpc>
                <a:spcPct val="100000"/>
              </a:lnSpc>
              <a:spcBef>
                <a:spcPts val="0"/>
              </a:spcBef>
              <a:buFont typeface="+mj-lt"/>
              <a:buAutoNum type="arabicPeriod" startAt="9"/>
            </a:pPr>
            <a:r>
              <a:rPr lang="es-MX" sz="2000" dirty="0"/>
              <a:t>Señal de error (e): Corresponde a la comparación de valores entre la entrada de referencia y la realimentación. Es la diferencia entre el valor de referencia de entrada y la respuesta de salida (salida controlada).</a:t>
            </a:r>
          </a:p>
          <a:p>
            <a:pPr marL="800100" lvl="1" indent="-342900">
              <a:lnSpc>
                <a:spcPct val="100000"/>
              </a:lnSpc>
              <a:spcBef>
                <a:spcPts val="0"/>
              </a:spcBef>
              <a:buFont typeface="+mj-lt"/>
              <a:buAutoNum type="arabicPeriod" startAt="9"/>
            </a:pPr>
            <a:r>
              <a:rPr lang="es-MX" sz="2000" dirty="0"/>
              <a:t>Elementos de realimentación (H): Son aquellos componentes requeridos para establecer la señal de realimentación deseada detectando la salida controlada.</a:t>
            </a:r>
          </a:p>
          <a:p>
            <a:pPr lvl="2">
              <a:lnSpc>
                <a:spcPct val="100000"/>
              </a:lnSpc>
              <a:spcBef>
                <a:spcPts val="0"/>
              </a:spcBef>
            </a:pPr>
            <a:r>
              <a:rPr lang="es-MX" sz="1800" dirty="0"/>
              <a:t>Los sistemas, en la medida que se ponen más complejos, requieren de una retroalimentación que puede ser de carácter positiva o negativa. En general, para su control apropiado, la comunicación de retroalimentación debe ser siempre negativa. </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pic>
        <p:nvPicPr>
          <p:cNvPr id="2" name="Imagen 1">
            <a:extLst>
              <a:ext uri="{FF2B5EF4-FFF2-40B4-BE49-F238E27FC236}">
                <a16:creationId xmlns:a16="http://schemas.microsoft.com/office/drawing/2014/main" id="{FC4BC4BF-2F74-4160-BCE9-7E0F12305AAD}"/>
              </a:ext>
            </a:extLst>
          </p:cNvPr>
          <p:cNvPicPr>
            <a:picLocks noChangeAspect="1"/>
          </p:cNvPicPr>
          <p:nvPr/>
        </p:nvPicPr>
        <p:blipFill>
          <a:blip r:embed="rId2"/>
          <a:stretch>
            <a:fillRect/>
          </a:stretch>
        </p:blipFill>
        <p:spPr>
          <a:xfrm>
            <a:off x="8724102" y="313530"/>
            <a:ext cx="3048798" cy="1325564"/>
          </a:xfrm>
          <a:prstGeom prst="rect">
            <a:avLst/>
          </a:prstGeom>
        </p:spPr>
      </p:pic>
    </p:spTree>
    <p:extLst>
      <p:ext uri="{BB962C8B-B14F-4D97-AF65-F5344CB8AC3E}">
        <p14:creationId xmlns:p14="http://schemas.microsoft.com/office/powerpoint/2010/main" val="3150529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439963" y="1952624"/>
            <a:ext cx="10515600" cy="841376"/>
          </a:xfrm>
        </p:spPr>
        <p:txBody>
          <a:bodyPr>
            <a:noAutofit/>
          </a:bodyPr>
          <a:lstStyle/>
          <a:p>
            <a:pPr>
              <a:lnSpc>
                <a:spcPct val="100000"/>
              </a:lnSpc>
              <a:spcBef>
                <a:spcPts val="0"/>
              </a:spcBef>
            </a:pPr>
            <a:r>
              <a:rPr lang="es-MX" sz="2200" dirty="0"/>
              <a:t>Veamos un ejemplo con diagramas de flujo y luego de bloque:</a:t>
            </a:r>
          </a:p>
          <a:p>
            <a:pPr lvl="1">
              <a:lnSpc>
                <a:spcPct val="100000"/>
              </a:lnSpc>
              <a:spcBef>
                <a:spcPts val="0"/>
              </a:spcBef>
            </a:pPr>
            <a:r>
              <a:rPr lang="es-MX" sz="1800" dirty="0"/>
              <a:t>Hacer el diagrama de flujo para sumar dos números leídos por teclado y escribir el resultado (Será utilizado en programación Arduino).</a:t>
            </a:r>
          </a:p>
          <a:p>
            <a:pPr lvl="1">
              <a:lnSpc>
                <a:spcPct val="100000"/>
              </a:lnSpc>
              <a:spcBef>
                <a:spcPts val="0"/>
              </a:spcBef>
            </a:pPr>
            <a:r>
              <a:rPr lang="es-MX" sz="1800" dirty="0"/>
              <a:t>Diagrama de Flujo para sumar 100 números leídos por teclado.</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pic>
        <p:nvPicPr>
          <p:cNvPr id="2" name="Imagen 1">
            <a:extLst>
              <a:ext uri="{FF2B5EF4-FFF2-40B4-BE49-F238E27FC236}">
                <a16:creationId xmlns:a16="http://schemas.microsoft.com/office/drawing/2014/main" id="{FC4BC4BF-2F74-4160-BCE9-7E0F12305AAD}"/>
              </a:ext>
            </a:extLst>
          </p:cNvPr>
          <p:cNvPicPr>
            <a:picLocks noChangeAspect="1"/>
          </p:cNvPicPr>
          <p:nvPr/>
        </p:nvPicPr>
        <p:blipFill>
          <a:blip r:embed="rId2"/>
          <a:stretch>
            <a:fillRect/>
          </a:stretch>
        </p:blipFill>
        <p:spPr>
          <a:xfrm>
            <a:off x="8724102" y="313530"/>
            <a:ext cx="3048798" cy="1325564"/>
          </a:xfrm>
          <a:prstGeom prst="rect">
            <a:avLst/>
          </a:prstGeom>
        </p:spPr>
      </p:pic>
      <p:pic>
        <p:nvPicPr>
          <p:cNvPr id="4" name="Imagen 3">
            <a:extLst>
              <a:ext uri="{FF2B5EF4-FFF2-40B4-BE49-F238E27FC236}">
                <a16:creationId xmlns:a16="http://schemas.microsoft.com/office/drawing/2014/main" id="{27D64140-3BF0-44C7-9AC8-636673E61E58}"/>
              </a:ext>
            </a:extLst>
          </p:cNvPr>
          <p:cNvPicPr>
            <a:picLocks noChangeAspect="1"/>
          </p:cNvPicPr>
          <p:nvPr/>
        </p:nvPicPr>
        <p:blipFill rotWithShape="1">
          <a:blip r:embed="rId3"/>
          <a:srcRect r="72913"/>
          <a:stretch/>
        </p:blipFill>
        <p:spPr>
          <a:xfrm>
            <a:off x="1194753" y="2967672"/>
            <a:ext cx="1741488" cy="3228975"/>
          </a:xfrm>
          <a:prstGeom prst="rect">
            <a:avLst/>
          </a:prstGeom>
        </p:spPr>
      </p:pic>
      <p:sp>
        <p:nvSpPr>
          <p:cNvPr id="6" name="CuadroTexto 5">
            <a:extLst>
              <a:ext uri="{FF2B5EF4-FFF2-40B4-BE49-F238E27FC236}">
                <a16:creationId xmlns:a16="http://schemas.microsoft.com/office/drawing/2014/main" id="{D3D4857B-791A-4B3C-983C-1078161BE750}"/>
              </a:ext>
            </a:extLst>
          </p:cNvPr>
          <p:cNvSpPr txBox="1"/>
          <p:nvPr/>
        </p:nvSpPr>
        <p:spPr>
          <a:xfrm>
            <a:off x="2804160" y="2967245"/>
            <a:ext cx="2763520" cy="2308324"/>
          </a:xfrm>
          <a:prstGeom prst="rect">
            <a:avLst/>
          </a:prstGeom>
          <a:noFill/>
        </p:spPr>
        <p:txBody>
          <a:bodyPr wrap="square" rtlCol="0">
            <a:spAutoFit/>
          </a:bodyPr>
          <a:lstStyle/>
          <a:p>
            <a:pPr marL="285750" indent="-285750">
              <a:buFont typeface="Arial" panose="020B0604020202020204" pitchFamily="34" charset="0"/>
              <a:buChar char="•"/>
            </a:pPr>
            <a:r>
              <a:rPr lang="es-CL" sz="1600" dirty="0"/>
              <a:t>Inicio</a:t>
            </a:r>
          </a:p>
          <a:p>
            <a:pPr marL="285750" indent="-285750">
              <a:buFont typeface="Arial" panose="020B0604020202020204" pitchFamily="34" charset="0"/>
              <a:buChar char="•"/>
            </a:pPr>
            <a:r>
              <a:rPr lang="es-CL" sz="1600" dirty="0"/>
              <a:t>Se lee el primer número y se le asigna el valor de A.</a:t>
            </a:r>
          </a:p>
          <a:p>
            <a:pPr marL="285750" indent="-285750">
              <a:buFont typeface="Arial" panose="020B0604020202020204" pitchFamily="34" charset="0"/>
              <a:buChar char="•"/>
            </a:pPr>
            <a:r>
              <a:rPr lang="es-CL" sz="1600" dirty="0"/>
              <a:t>Se lee el segundo número y se le asigna el valor de B.</a:t>
            </a:r>
          </a:p>
          <a:p>
            <a:pPr marL="285750" indent="-285750">
              <a:buFont typeface="Arial" panose="020B0604020202020204" pitchFamily="34" charset="0"/>
              <a:buChar char="•"/>
            </a:pPr>
            <a:r>
              <a:rPr lang="es-CL" sz="1600" dirty="0"/>
              <a:t>Se suma A y B y se le asigna el valor de C.</a:t>
            </a:r>
          </a:p>
          <a:p>
            <a:pPr marL="285750" indent="-285750">
              <a:buFont typeface="Arial" panose="020B0604020202020204" pitchFamily="34" charset="0"/>
              <a:buChar char="•"/>
            </a:pPr>
            <a:r>
              <a:rPr lang="es-CL" sz="1600" dirty="0"/>
              <a:t>Se imprime C</a:t>
            </a:r>
          </a:p>
          <a:p>
            <a:pPr marL="285750" indent="-285750">
              <a:buFont typeface="Arial" panose="020B0604020202020204" pitchFamily="34" charset="0"/>
              <a:buChar char="•"/>
            </a:pPr>
            <a:r>
              <a:rPr lang="es-CL" sz="1600" dirty="0"/>
              <a:t>Fin.</a:t>
            </a:r>
          </a:p>
        </p:txBody>
      </p:sp>
      <p:grpSp>
        <p:nvGrpSpPr>
          <p:cNvPr id="19" name="Grupo 18">
            <a:extLst>
              <a:ext uri="{FF2B5EF4-FFF2-40B4-BE49-F238E27FC236}">
                <a16:creationId xmlns:a16="http://schemas.microsoft.com/office/drawing/2014/main" id="{BB6B038B-D4DB-4D74-B112-51314DAC49CE}"/>
              </a:ext>
            </a:extLst>
          </p:cNvPr>
          <p:cNvGrpSpPr/>
          <p:nvPr/>
        </p:nvGrpSpPr>
        <p:grpSpPr>
          <a:xfrm>
            <a:off x="6401996" y="3102569"/>
            <a:ext cx="2477844" cy="1081485"/>
            <a:chOff x="6988287" y="3124755"/>
            <a:chExt cx="2477844" cy="1081485"/>
          </a:xfrm>
        </p:grpSpPr>
        <p:sp>
          <p:nvSpPr>
            <p:cNvPr id="7" name="Diagrama de flujo: unión de suma 6">
              <a:extLst>
                <a:ext uri="{FF2B5EF4-FFF2-40B4-BE49-F238E27FC236}">
                  <a16:creationId xmlns:a16="http://schemas.microsoft.com/office/drawing/2014/main" id="{5E1BEEED-82CD-4886-8F22-2FFD341B18D8}"/>
                </a:ext>
              </a:extLst>
            </p:cNvPr>
            <p:cNvSpPr/>
            <p:nvPr/>
          </p:nvSpPr>
          <p:spPr>
            <a:xfrm>
              <a:off x="7660640" y="3606800"/>
              <a:ext cx="711200" cy="599440"/>
            </a:xfrm>
            <a:prstGeom prst="flowChartSummingJunct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1" name="Conector recto de flecha 10">
              <a:extLst>
                <a:ext uri="{FF2B5EF4-FFF2-40B4-BE49-F238E27FC236}">
                  <a16:creationId xmlns:a16="http://schemas.microsoft.com/office/drawing/2014/main" id="{C9D8A789-58C7-45FD-815A-12CEAF5E4C31}"/>
                </a:ext>
              </a:extLst>
            </p:cNvPr>
            <p:cNvCxnSpPr/>
            <p:nvPr/>
          </p:nvCxnSpPr>
          <p:spPr>
            <a:xfrm>
              <a:off x="6988287" y="3926541"/>
              <a:ext cx="672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CuadroTexto 11">
              <a:extLst>
                <a:ext uri="{FF2B5EF4-FFF2-40B4-BE49-F238E27FC236}">
                  <a16:creationId xmlns:a16="http://schemas.microsoft.com/office/drawing/2014/main" id="{96E249F2-5AE7-46E0-8457-D79B1B24C8AE}"/>
                </a:ext>
              </a:extLst>
            </p:cNvPr>
            <p:cNvSpPr txBox="1"/>
            <p:nvPr/>
          </p:nvSpPr>
          <p:spPr>
            <a:xfrm>
              <a:off x="7113494" y="3606800"/>
              <a:ext cx="282388" cy="369332"/>
            </a:xfrm>
            <a:prstGeom prst="rect">
              <a:avLst/>
            </a:prstGeom>
            <a:noFill/>
          </p:spPr>
          <p:txBody>
            <a:bodyPr wrap="square" rtlCol="0">
              <a:spAutoFit/>
            </a:bodyPr>
            <a:lstStyle/>
            <a:p>
              <a:r>
                <a:rPr lang="es-CL" dirty="0"/>
                <a:t>A</a:t>
              </a:r>
            </a:p>
          </p:txBody>
        </p:sp>
        <p:sp>
          <p:nvSpPr>
            <p:cNvPr id="13" name="CuadroTexto 12">
              <a:extLst>
                <a:ext uri="{FF2B5EF4-FFF2-40B4-BE49-F238E27FC236}">
                  <a16:creationId xmlns:a16="http://schemas.microsoft.com/office/drawing/2014/main" id="{9253A13B-E902-45CF-828E-5E21793633FF}"/>
                </a:ext>
              </a:extLst>
            </p:cNvPr>
            <p:cNvSpPr txBox="1"/>
            <p:nvPr/>
          </p:nvSpPr>
          <p:spPr>
            <a:xfrm>
              <a:off x="7660639" y="3721854"/>
              <a:ext cx="325120" cy="369332"/>
            </a:xfrm>
            <a:prstGeom prst="rect">
              <a:avLst/>
            </a:prstGeom>
            <a:noFill/>
          </p:spPr>
          <p:txBody>
            <a:bodyPr wrap="square" rtlCol="0">
              <a:spAutoFit/>
            </a:bodyPr>
            <a:lstStyle/>
            <a:p>
              <a:r>
                <a:rPr lang="es-CL" dirty="0"/>
                <a:t>+</a:t>
              </a:r>
            </a:p>
          </p:txBody>
        </p:sp>
        <p:cxnSp>
          <p:nvCxnSpPr>
            <p:cNvPr id="18" name="Conector recto de flecha 17">
              <a:extLst>
                <a:ext uri="{FF2B5EF4-FFF2-40B4-BE49-F238E27FC236}">
                  <a16:creationId xmlns:a16="http://schemas.microsoft.com/office/drawing/2014/main" id="{EBD8CB9E-272D-42E9-87B1-8B286AE53AC8}"/>
                </a:ext>
              </a:extLst>
            </p:cNvPr>
            <p:cNvCxnSpPr>
              <a:cxnSpLocks/>
              <a:endCxn id="7" idx="0"/>
            </p:cNvCxnSpPr>
            <p:nvPr/>
          </p:nvCxnSpPr>
          <p:spPr>
            <a:xfrm>
              <a:off x="8016240" y="3130176"/>
              <a:ext cx="0" cy="4766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id="{F519701B-16EB-494B-AF45-30E7F96A7E05}"/>
                </a:ext>
              </a:extLst>
            </p:cNvPr>
            <p:cNvSpPr txBox="1"/>
            <p:nvPr/>
          </p:nvSpPr>
          <p:spPr>
            <a:xfrm>
              <a:off x="8052846" y="3124755"/>
              <a:ext cx="282388" cy="369332"/>
            </a:xfrm>
            <a:prstGeom prst="rect">
              <a:avLst/>
            </a:prstGeom>
            <a:noFill/>
          </p:spPr>
          <p:txBody>
            <a:bodyPr wrap="square" rtlCol="0">
              <a:spAutoFit/>
            </a:bodyPr>
            <a:lstStyle/>
            <a:p>
              <a:r>
                <a:rPr lang="es-CL" dirty="0"/>
                <a:t>B</a:t>
              </a:r>
            </a:p>
          </p:txBody>
        </p:sp>
        <p:cxnSp>
          <p:nvCxnSpPr>
            <p:cNvPr id="23" name="Conector recto de flecha 22">
              <a:extLst>
                <a:ext uri="{FF2B5EF4-FFF2-40B4-BE49-F238E27FC236}">
                  <a16:creationId xmlns:a16="http://schemas.microsoft.com/office/drawing/2014/main" id="{282DF972-C2FC-4AC0-A07A-614CEBB0EA78}"/>
                </a:ext>
              </a:extLst>
            </p:cNvPr>
            <p:cNvCxnSpPr/>
            <p:nvPr/>
          </p:nvCxnSpPr>
          <p:spPr>
            <a:xfrm>
              <a:off x="8371840" y="3893073"/>
              <a:ext cx="672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CuadroTexto 23">
              <a:extLst>
                <a:ext uri="{FF2B5EF4-FFF2-40B4-BE49-F238E27FC236}">
                  <a16:creationId xmlns:a16="http://schemas.microsoft.com/office/drawing/2014/main" id="{D3948534-4A93-409E-B38E-290B783034CA}"/>
                </a:ext>
              </a:extLst>
            </p:cNvPr>
            <p:cNvSpPr txBox="1"/>
            <p:nvPr/>
          </p:nvSpPr>
          <p:spPr>
            <a:xfrm>
              <a:off x="8371839" y="3435131"/>
              <a:ext cx="1094292" cy="369332"/>
            </a:xfrm>
            <a:prstGeom prst="rect">
              <a:avLst/>
            </a:prstGeom>
            <a:noFill/>
          </p:spPr>
          <p:txBody>
            <a:bodyPr wrap="square" rtlCol="0">
              <a:spAutoFit/>
            </a:bodyPr>
            <a:lstStyle/>
            <a:p>
              <a:r>
                <a:rPr lang="es-CL" dirty="0"/>
                <a:t>A + B =C</a:t>
              </a:r>
            </a:p>
          </p:txBody>
        </p:sp>
        <p:sp>
          <p:nvSpPr>
            <p:cNvPr id="25" name="CuadroTexto 24">
              <a:extLst>
                <a:ext uri="{FF2B5EF4-FFF2-40B4-BE49-F238E27FC236}">
                  <a16:creationId xmlns:a16="http://schemas.microsoft.com/office/drawing/2014/main" id="{D101C061-DCB4-43F0-88F3-01BFB5E6F783}"/>
                </a:ext>
              </a:extLst>
            </p:cNvPr>
            <p:cNvSpPr txBox="1"/>
            <p:nvPr/>
          </p:nvSpPr>
          <p:spPr>
            <a:xfrm>
              <a:off x="7876389" y="3537188"/>
              <a:ext cx="325120" cy="369332"/>
            </a:xfrm>
            <a:prstGeom prst="rect">
              <a:avLst/>
            </a:prstGeom>
            <a:noFill/>
          </p:spPr>
          <p:txBody>
            <a:bodyPr wrap="square" rtlCol="0">
              <a:spAutoFit/>
            </a:bodyPr>
            <a:lstStyle/>
            <a:p>
              <a:r>
                <a:rPr lang="es-CL" dirty="0"/>
                <a:t>+</a:t>
              </a:r>
            </a:p>
          </p:txBody>
        </p:sp>
      </p:grpSp>
      <p:grpSp>
        <p:nvGrpSpPr>
          <p:cNvPr id="38" name="Grupo 37">
            <a:extLst>
              <a:ext uri="{FF2B5EF4-FFF2-40B4-BE49-F238E27FC236}">
                <a16:creationId xmlns:a16="http://schemas.microsoft.com/office/drawing/2014/main" id="{3B6917BE-C3FE-4101-B468-7F73BB44113D}"/>
              </a:ext>
            </a:extLst>
          </p:cNvPr>
          <p:cNvGrpSpPr/>
          <p:nvPr/>
        </p:nvGrpSpPr>
        <p:grpSpPr>
          <a:xfrm>
            <a:off x="6401996" y="4582159"/>
            <a:ext cx="2441239" cy="1123139"/>
            <a:chOff x="6401996" y="4582159"/>
            <a:chExt cx="2441239" cy="1123139"/>
          </a:xfrm>
        </p:grpSpPr>
        <p:grpSp>
          <p:nvGrpSpPr>
            <p:cNvPr id="27" name="Grupo 26">
              <a:extLst>
                <a:ext uri="{FF2B5EF4-FFF2-40B4-BE49-F238E27FC236}">
                  <a16:creationId xmlns:a16="http://schemas.microsoft.com/office/drawing/2014/main" id="{97CF9060-F13C-424C-BABD-7F991E5EA8B7}"/>
                </a:ext>
              </a:extLst>
            </p:cNvPr>
            <p:cNvGrpSpPr/>
            <p:nvPr/>
          </p:nvGrpSpPr>
          <p:grpSpPr>
            <a:xfrm>
              <a:off x="6401996" y="4582159"/>
              <a:ext cx="2441239" cy="851377"/>
              <a:chOff x="6988287" y="3124755"/>
              <a:chExt cx="2441239" cy="851377"/>
            </a:xfrm>
          </p:grpSpPr>
          <p:cxnSp>
            <p:nvCxnSpPr>
              <p:cNvPr id="29" name="Conector recto de flecha 28">
                <a:extLst>
                  <a:ext uri="{FF2B5EF4-FFF2-40B4-BE49-F238E27FC236}">
                    <a16:creationId xmlns:a16="http://schemas.microsoft.com/office/drawing/2014/main" id="{C861179A-6923-4873-BAF1-639BB59634E1}"/>
                  </a:ext>
                </a:extLst>
              </p:cNvPr>
              <p:cNvCxnSpPr/>
              <p:nvPr/>
            </p:nvCxnSpPr>
            <p:spPr>
              <a:xfrm>
                <a:off x="6988287" y="3926541"/>
                <a:ext cx="672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CuadroTexto 29">
                <a:extLst>
                  <a:ext uri="{FF2B5EF4-FFF2-40B4-BE49-F238E27FC236}">
                    <a16:creationId xmlns:a16="http://schemas.microsoft.com/office/drawing/2014/main" id="{82552E1A-C2D2-489D-A554-6365A464F3A3}"/>
                  </a:ext>
                </a:extLst>
              </p:cNvPr>
              <p:cNvSpPr txBox="1"/>
              <p:nvPr/>
            </p:nvSpPr>
            <p:spPr>
              <a:xfrm>
                <a:off x="7113494" y="3606800"/>
                <a:ext cx="282388" cy="369332"/>
              </a:xfrm>
              <a:prstGeom prst="rect">
                <a:avLst/>
              </a:prstGeom>
              <a:noFill/>
            </p:spPr>
            <p:txBody>
              <a:bodyPr wrap="square" rtlCol="0">
                <a:spAutoFit/>
              </a:bodyPr>
              <a:lstStyle/>
              <a:p>
                <a:r>
                  <a:rPr lang="es-CL" dirty="0"/>
                  <a:t>A</a:t>
                </a:r>
              </a:p>
            </p:txBody>
          </p:sp>
          <p:sp>
            <p:nvSpPr>
              <p:cNvPr id="31" name="CuadroTexto 30">
                <a:extLst>
                  <a:ext uri="{FF2B5EF4-FFF2-40B4-BE49-F238E27FC236}">
                    <a16:creationId xmlns:a16="http://schemas.microsoft.com/office/drawing/2014/main" id="{229F228D-DC0E-4712-9E8F-61E9F5A2DCC3}"/>
                  </a:ext>
                </a:extLst>
              </p:cNvPr>
              <p:cNvSpPr txBox="1"/>
              <p:nvPr/>
            </p:nvSpPr>
            <p:spPr>
              <a:xfrm>
                <a:off x="7395882" y="3575897"/>
                <a:ext cx="325120" cy="369332"/>
              </a:xfrm>
              <a:prstGeom prst="rect">
                <a:avLst/>
              </a:prstGeom>
              <a:noFill/>
            </p:spPr>
            <p:txBody>
              <a:bodyPr wrap="square" rtlCol="0">
                <a:spAutoFit/>
              </a:bodyPr>
              <a:lstStyle/>
              <a:p>
                <a:r>
                  <a:rPr lang="es-CL" dirty="0"/>
                  <a:t>+</a:t>
                </a:r>
              </a:p>
            </p:txBody>
          </p:sp>
          <p:cxnSp>
            <p:nvCxnSpPr>
              <p:cNvPr id="32" name="Conector recto de flecha 31">
                <a:extLst>
                  <a:ext uri="{FF2B5EF4-FFF2-40B4-BE49-F238E27FC236}">
                    <a16:creationId xmlns:a16="http://schemas.microsoft.com/office/drawing/2014/main" id="{8C46C8C1-B380-4075-BF4C-836CCD6B3A03}"/>
                  </a:ext>
                </a:extLst>
              </p:cNvPr>
              <p:cNvCxnSpPr>
                <a:cxnSpLocks/>
              </p:cNvCxnSpPr>
              <p:nvPr/>
            </p:nvCxnSpPr>
            <p:spPr>
              <a:xfrm>
                <a:off x="8016240" y="3130176"/>
                <a:ext cx="0" cy="4766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CuadroTexto 32">
                <a:extLst>
                  <a:ext uri="{FF2B5EF4-FFF2-40B4-BE49-F238E27FC236}">
                    <a16:creationId xmlns:a16="http://schemas.microsoft.com/office/drawing/2014/main" id="{40771218-907E-4DD5-AE2D-8FD23292B339}"/>
                  </a:ext>
                </a:extLst>
              </p:cNvPr>
              <p:cNvSpPr txBox="1"/>
              <p:nvPr/>
            </p:nvSpPr>
            <p:spPr>
              <a:xfrm>
                <a:off x="7729967" y="3124755"/>
                <a:ext cx="282388" cy="369332"/>
              </a:xfrm>
              <a:prstGeom prst="rect">
                <a:avLst/>
              </a:prstGeom>
              <a:noFill/>
            </p:spPr>
            <p:txBody>
              <a:bodyPr wrap="square" rtlCol="0">
                <a:spAutoFit/>
              </a:bodyPr>
              <a:lstStyle/>
              <a:p>
                <a:r>
                  <a:rPr lang="es-CL" dirty="0"/>
                  <a:t>B</a:t>
                </a:r>
              </a:p>
            </p:txBody>
          </p:sp>
          <p:cxnSp>
            <p:nvCxnSpPr>
              <p:cNvPr id="34" name="Conector recto de flecha 33">
                <a:extLst>
                  <a:ext uri="{FF2B5EF4-FFF2-40B4-BE49-F238E27FC236}">
                    <a16:creationId xmlns:a16="http://schemas.microsoft.com/office/drawing/2014/main" id="{C930D9D6-ADBF-44B6-9B90-4A35A3D7ED31}"/>
                  </a:ext>
                </a:extLst>
              </p:cNvPr>
              <p:cNvCxnSpPr/>
              <p:nvPr/>
            </p:nvCxnSpPr>
            <p:spPr>
              <a:xfrm>
                <a:off x="8371840" y="3893073"/>
                <a:ext cx="672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F943E17C-C39E-4C3F-A96F-FA93ED018D85}"/>
                  </a:ext>
                </a:extLst>
              </p:cNvPr>
              <p:cNvSpPr txBox="1"/>
              <p:nvPr/>
            </p:nvSpPr>
            <p:spPr>
              <a:xfrm>
                <a:off x="8335234" y="3435130"/>
                <a:ext cx="1094292" cy="369332"/>
              </a:xfrm>
              <a:prstGeom prst="rect">
                <a:avLst/>
              </a:prstGeom>
              <a:noFill/>
            </p:spPr>
            <p:txBody>
              <a:bodyPr wrap="square" rtlCol="0">
                <a:spAutoFit/>
              </a:bodyPr>
              <a:lstStyle/>
              <a:p>
                <a:r>
                  <a:rPr lang="es-CL" dirty="0"/>
                  <a:t>A + B =C</a:t>
                </a:r>
              </a:p>
            </p:txBody>
          </p:sp>
          <p:sp>
            <p:nvSpPr>
              <p:cNvPr id="36" name="CuadroTexto 35">
                <a:extLst>
                  <a:ext uri="{FF2B5EF4-FFF2-40B4-BE49-F238E27FC236}">
                    <a16:creationId xmlns:a16="http://schemas.microsoft.com/office/drawing/2014/main" id="{5A1ABF18-3871-4705-B8D3-FBEA05B946BA}"/>
                  </a:ext>
                </a:extLst>
              </p:cNvPr>
              <p:cNvSpPr txBox="1"/>
              <p:nvPr/>
            </p:nvSpPr>
            <p:spPr>
              <a:xfrm>
                <a:off x="8050902" y="3266142"/>
                <a:ext cx="325120" cy="369332"/>
              </a:xfrm>
              <a:prstGeom prst="rect">
                <a:avLst/>
              </a:prstGeom>
              <a:noFill/>
            </p:spPr>
            <p:txBody>
              <a:bodyPr wrap="square" rtlCol="0">
                <a:spAutoFit/>
              </a:bodyPr>
              <a:lstStyle/>
              <a:p>
                <a:r>
                  <a:rPr lang="es-CL" dirty="0"/>
                  <a:t>+</a:t>
                </a:r>
              </a:p>
            </p:txBody>
          </p:sp>
        </p:grpSp>
        <p:sp>
          <p:nvSpPr>
            <p:cNvPr id="20" name="Elipse 19">
              <a:extLst>
                <a:ext uri="{FF2B5EF4-FFF2-40B4-BE49-F238E27FC236}">
                  <a16:creationId xmlns:a16="http://schemas.microsoft.com/office/drawing/2014/main" id="{4803F0D1-569E-4B38-9C0E-8D3A58BDF3C9}"/>
                </a:ext>
              </a:extLst>
            </p:cNvPr>
            <p:cNvSpPr/>
            <p:nvPr/>
          </p:nvSpPr>
          <p:spPr>
            <a:xfrm>
              <a:off x="7087795" y="5062591"/>
              <a:ext cx="672353" cy="6427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pic>
        <p:nvPicPr>
          <p:cNvPr id="26" name="Imagen 25">
            <a:extLst>
              <a:ext uri="{FF2B5EF4-FFF2-40B4-BE49-F238E27FC236}">
                <a16:creationId xmlns:a16="http://schemas.microsoft.com/office/drawing/2014/main" id="{74737F31-EDC1-431E-B412-B447685092DC}"/>
              </a:ext>
            </a:extLst>
          </p:cNvPr>
          <p:cNvPicPr>
            <a:picLocks noChangeAspect="1"/>
          </p:cNvPicPr>
          <p:nvPr/>
        </p:nvPicPr>
        <p:blipFill>
          <a:blip r:embed="rId4"/>
          <a:stretch>
            <a:fillRect/>
          </a:stretch>
        </p:blipFill>
        <p:spPr>
          <a:xfrm>
            <a:off x="1228164" y="2816270"/>
            <a:ext cx="1659033" cy="3380377"/>
          </a:xfrm>
          <a:prstGeom prst="rect">
            <a:avLst/>
          </a:prstGeom>
        </p:spPr>
      </p:pic>
      <p:sp>
        <p:nvSpPr>
          <p:cNvPr id="43" name="CuadroTexto 42">
            <a:extLst>
              <a:ext uri="{FF2B5EF4-FFF2-40B4-BE49-F238E27FC236}">
                <a16:creationId xmlns:a16="http://schemas.microsoft.com/office/drawing/2014/main" id="{D343038C-FB2C-4548-8B60-4A13BD1453DD}"/>
              </a:ext>
            </a:extLst>
          </p:cNvPr>
          <p:cNvSpPr txBox="1"/>
          <p:nvPr/>
        </p:nvSpPr>
        <p:spPr>
          <a:xfrm>
            <a:off x="2804160" y="2766129"/>
            <a:ext cx="7858313" cy="3662541"/>
          </a:xfrm>
          <a:prstGeom prst="rect">
            <a:avLst/>
          </a:prstGeom>
          <a:noFill/>
        </p:spPr>
        <p:txBody>
          <a:bodyPr wrap="square" rtlCol="0">
            <a:spAutoFit/>
          </a:bodyPr>
          <a:lstStyle/>
          <a:p>
            <a:pPr marL="285750" indent="-285750">
              <a:buFont typeface="Arial" panose="020B0604020202020204" pitchFamily="34" charset="0"/>
              <a:buChar char="•"/>
            </a:pPr>
            <a:r>
              <a:rPr lang="es-MX" sz="1600" dirty="0"/>
              <a:t>En I se cuenta los números que quedan por sumar.</a:t>
            </a:r>
          </a:p>
          <a:p>
            <a:pPr marL="285750" indent="-285750">
              <a:buFont typeface="Arial" panose="020B0604020202020204" pitchFamily="34" charset="0"/>
              <a:buChar char="•"/>
            </a:pPr>
            <a:r>
              <a:rPr lang="es-MX" sz="1600" dirty="0"/>
              <a:t>En S se calcula la suma.</a:t>
            </a:r>
          </a:p>
          <a:p>
            <a:pPr marL="285750" indent="-285750">
              <a:buFont typeface="Arial" panose="020B0604020202020204" pitchFamily="34" charset="0"/>
              <a:buChar char="•"/>
            </a:pPr>
            <a:r>
              <a:rPr lang="es-MX" sz="1600" dirty="0"/>
              <a:t>A se emplea para leer temporalmente cada número.</a:t>
            </a:r>
          </a:p>
          <a:p>
            <a:pPr marL="285750" indent="-285750">
              <a:buFont typeface="Arial" panose="020B0604020202020204" pitchFamily="34" charset="0"/>
              <a:buChar char="•"/>
            </a:pPr>
            <a:endParaRPr lang="es-MX" sz="1600" dirty="0"/>
          </a:p>
          <a:p>
            <a:pPr marL="285750" indent="-285750">
              <a:buFont typeface="Arial" panose="020B0604020202020204" pitchFamily="34" charset="0"/>
              <a:buChar char="•"/>
            </a:pPr>
            <a:r>
              <a:rPr lang="es-MX" sz="1600" dirty="0"/>
              <a:t>Vamos a ver paso a paso como funciona. Supongamos que los datos son: 7, -1, 8, 5, ...</a:t>
            </a:r>
          </a:p>
          <a:p>
            <a:pPr marL="285750" indent="-285750">
              <a:buFont typeface="Arial" panose="020B0604020202020204" pitchFamily="34" charset="0"/>
              <a:buChar char="•"/>
            </a:pPr>
            <a:endParaRPr lang="es-MX" sz="1600" dirty="0"/>
          </a:p>
          <a:p>
            <a:pPr marL="285750" indent="-285750">
              <a:buFont typeface="Arial" panose="020B0604020202020204" pitchFamily="34" charset="0"/>
              <a:buChar char="•"/>
            </a:pPr>
            <a:r>
              <a:rPr lang="es-MX" sz="1600" dirty="0"/>
              <a:t>(1) I=100 (números a sumar)</a:t>
            </a:r>
          </a:p>
          <a:p>
            <a:pPr marL="285750" indent="-285750">
              <a:buFont typeface="Arial" panose="020B0604020202020204" pitchFamily="34" charset="0"/>
              <a:buChar char="•"/>
            </a:pPr>
            <a:r>
              <a:rPr lang="es-MX" sz="1600" dirty="0"/>
              <a:t>(2) S=0 (suma, inicialmente 0) (3) Leer A. El primero es 7, luego A=7 (4) S=S+A=0+7=7</a:t>
            </a:r>
          </a:p>
          <a:p>
            <a:pPr marL="285750" indent="-285750">
              <a:buFont typeface="Arial" panose="020B0604020202020204" pitchFamily="34" charset="0"/>
              <a:buChar char="•"/>
            </a:pPr>
            <a:r>
              <a:rPr lang="es-MX" sz="1600" dirty="0"/>
              <a:t>(5) I=I-1=100-1=99 (6) ¿I=0? </a:t>
            </a:r>
            <a:r>
              <a:rPr lang="es-MX" sz="2000" dirty="0"/>
              <a:t>®</a:t>
            </a:r>
            <a:r>
              <a:rPr lang="es-MX" sz="1600" dirty="0"/>
              <a:t> NO</a:t>
            </a:r>
          </a:p>
          <a:p>
            <a:pPr marL="285750" indent="-285750">
              <a:buFont typeface="Arial" panose="020B0604020202020204" pitchFamily="34" charset="0"/>
              <a:buChar char="•"/>
            </a:pPr>
            <a:r>
              <a:rPr lang="es-MX" sz="1600" dirty="0"/>
              <a:t>(3) Leer A, ahora A=-1</a:t>
            </a:r>
          </a:p>
          <a:p>
            <a:pPr marL="285750" indent="-285750">
              <a:buFont typeface="Arial" panose="020B0604020202020204" pitchFamily="34" charset="0"/>
              <a:buChar char="•"/>
            </a:pPr>
            <a:r>
              <a:rPr lang="es-MX" sz="1600" dirty="0"/>
              <a:t>(4) S=S+A=7-1=6</a:t>
            </a:r>
          </a:p>
          <a:p>
            <a:pPr marL="285750" indent="-285750">
              <a:buFont typeface="Arial" panose="020B0604020202020204" pitchFamily="34" charset="0"/>
              <a:buChar char="•"/>
            </a:pPr>
            <a:r>
              <a:rPr lang="es-MX" sz="1600" dirty="0"/>
              <a:t>(5) I=I-1=99-1=98</a:t>
            </a:r>
          </a:p>
          <a:p>
            <a:pPr marL="285750" indent="-285750">
              <a:buFont typeface="Arial" panose="020B0604020202020204" pitchFamily="34" charset="0"/>
              <a:buChar char="•"/>
            </a:pPr>
            <a:r>
              <a:rPr lang="es-MX" sz="1600" dirty="0"/>
              <a:t>(6) ¿I=0? </a:t>
            </a:r>
            <a:r>
              <a:rPr lang="es-MX" sz="2000" dirty="0"/>
              <a:t>®</a:t>
            </a:r>
            <a:r>
              <a:rPr lang="es-MX" sz="1600" dirty="0"/>
              <a:t> NO</a:t>
            </a:r>
          </a:p>
          <a:p>
            <a:pPr marL="285750" indent="-285750">
              <a:buFont typeface="Arial" panose="020B0604020202020204" pitchFamily="34" charset="0"/>
              <a:buChar char="•"/>
            </a:pPr>
            <a:r>
              <a:rPr lang="es-MX" sz="1600" dirty="0"/>
              <a:t>(7) imprimir S</a:t>
            </a:r>
            <a:endParaRPr lang="es-CL" sz="1600" dirty="0"/>
          </a:p>
        </p:txBody>
      </p:sp>
    </p:spTree>
    <p:extLst>
      <p:ext uri="{BB962C8B-B14F-4D97-AF65-F5344CB8AC3E}">
        <p14:creationId xmlns:p14="http://schemas.microsoft.com/office/powerpoint/2010/main" val="2907139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par>
                                <p:cTn id="30" presetID="10" presetClass="exit" presetSubtype="0" fill="hold" nodeType="withEffect">
                                  <p:stCondLst>
                                    <p:cond delay="0"/>
                                  </p:stCondLst>
                                  <p:childTnLst>
                                    <p:animEffect transition="out" filter="fade">
                                      <p:cBhvr>
                                        <p:cTn id="31" dur="500"/>
                                        <p:tgtEl>
                                          <p:spTgt spid="19"/>
                                        </p:tgtEl>
                                      </p:cBhvr>
                                    </p:animEffect>
                                    <p:set>
                                      <p:cBhvr>
                                        <p:cTn id="32" dur="1" fill="hold">
                                          <p:stCondLst>
                                            <p:cond delay="499"/>
                                          </p:stCondLst>
                                        </p:cTn>
                                        <p:tgtEl>
                                          <p:spTgt spid="19"/>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38"/>
                                        </p:tgtEl>
                                      </p:cBhvr>
                                    </p:animEffect>
                                    <p:set>
                                      <p:cBhvr>
                                        <p:cTn id="35" dur="1" fill="hold">
                                          <p:stCondLst>
                                            <p:cond delay="499"/>
                                          </p:stCondLst>
                                        </p:cTn>
                                        <p:tgtEl>
                                          <p:spTgt spid="38"/>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4"/>
                                        </p:tgtEl>
                                      </p:cBhvr>
                                    </p:animEffect>
                                    <p:set>
                                      <p:cBhvr>
                                        <p:cTn id="38" dur="1" fill="hold">
                                          <p:stCondLst>
                                            <p:cond delay="499"/>
                                          </p:stCondLst>
                                        </p:cTn>
                                        <p:tgtEl>
                                          <p:spTgt spid="4"/>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6"/>
                                        </p:tgtEl>
                                      </p:cBhvr>
                                    </p:animEffect>
                                    <p:set>
                                      <p:cBhvr>
                                        <p:cTn id="41" dur="1" fill="hold">
                                          <p:stCondLst>
                                            <p:cond delay="499"/>
                                          </p:stCondLst>
                                        </p:cTn>
                                        <p:tgtEl>
                                          <p:spTgt spid="6"/>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xit" presetSubtype="0" fill="hold" grpId="0" nodeType="withEffect">
                                  <p:stCondLst>
                                    <p:cond delay="0"/>
                                  </p:stCondLst>
                                  <p:childTnLst>
                                    <p:animEffect transition="out" filter="fade">
                                      <p:cBhvr>
                                        <p:cTn id="48" dur="500"/>
                                        <p:tgtEl>
                                          <p:spTgt spid="5">
                                            <p:txEl>
                                              <p:pRg st="2" end="2"/>
                                            </p:txEl>
                                          </p:spTgt>
                                        </p:tgtEl>
                                      </p:cBhvr>
                                    </p:animEffect>
                                    <p:set>
                                      <p:cBhvr>
                                        <p:cTn id="49" dur="1" fill="hold">
                                          <p:stCondLst>
                                            <p:cond delay="499"/>
                                          </p:stCondLst>
                                        </p:cTn>
                                        <p:tgtEl>
                                          <p:spTgt spid="5">
                                            <p:txEl>
                                              <p:pRg st="2" end="2"/>
                                            </p:txEl>
                                          </p:spTgt>
                                        </p:tgtEl>
                                        <p:attrNameLst>
                                          <p:attrName>style.visibility</p:attrName>
                                        </p:attrNameLst>
                                      </p:cBhvr>
                                      <p:to>
                                        <p:strVal val="hidden"/>
                                      </p:to>
                                    </p:se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childTnLst>
                                </p:cTn>
                              </p:par>
                              <p:par>
                                <p:cTn id="59" presetID="10" presetClass="exit" presetSubtype="0" fill="hold" grpId="1" nodeType="withEffect">
                                  <p:stCondLst>
                                    <p:cond delay="0"/>
                                  </p:stCondLst>
                                  <p:childTnLst>
                                    <p:animEffect transition="out" filter="fade">
                                      <p:cBhvr>
                                        <p:cTn id="60" dur="500"/>
                                        <p:tgtEl>
                                          <p:spTgt spid="5">
                                            <p:txEl>
                                              <p:pRg st="0" end="0"/>
                                            </p:txEl>
                                          </p:spTgt>
                                        </p:tgtEl>
                                      </p:cBhvr>
                                    </p:animEffect>
                                    <p:set>
                                      <p:cBhvr>
                                        <p:cTn id="61" dur="1" fill="hold">
                                          <p:stCondLst>
                                            <p:cond delay="499"/>
                                          </p:stCondLst>
                                        </p:cTn>
                                        <p:tgtEl>
                                          <p:spTgt spid="5">
                                            <p:txEl>
                                              <p:pRg st="0" end="0"/>
                                            </p:txEl>
                                          </p:spTgt>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5">
                                            <p:txEl>
                                              <p:pRg st="1" end="1"/>
                                            </p:txEl>
                                          </p:spTgt>
                                        </p:tgtEl>
                                      </p:cBhvr>
                                    </p:animEffect>
                                    <p:set>
                                      <p:cBhvr>
                                        <p:cTn id="64" dur="1" fill="hold">
                                          <p:stCondLst>
                                            <p:cond delay="499"/>
                                          </p:stCondLst>
                                        </p:cTn>
                                        <p:tgtEl>
                                          <p:spTgt spid="5">
                                            <p:txEl>
                                              <p:pRg st="1" end="1"/>
                                            </p:txEl>
                                          </p:spTgt>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5">
                                            <p:txEl>
                                              <p:pRg st="2" end="2"/>
                                            </p:txEl>
                                          </p:spTgt>
                                        </p:tgtEl>
                                      </p:cBhvr>
                                    </p:animEffect>
                                    <p:set>
                                      <p:cBhvr>
                                        <p:cTn id="67" dur="1" fill="hold">
                                          <p:stCondLst>
                                            <p:cond delay="499"/>
                                          </p:stCondLst>
                                        </p:cTn>
                                        <p:tgtEl>
                                          <p:spTgt spid="5">
                                            <p:txEl>
                                              <p:pRg st="2" end="2"/>
                                            </p:txEl>
                                          </p:spTgt>
                                        </p:tgtEl>
                                        <p:attrNameLst>
                                          <p:attrName>style.visibility</p:attrName>
                                        </p:attrNameLst>
                                      </p:cBhvr>
                                      <p:to>
                                        <p:strVal val="hidden"/>
                                      </p:to>
                                    </p:set>
                                  </p:childTnLst>
                                </p:cTn>
                              </p:par>
                              <p:par>
                                <p:cTn id="68" presetID="10" presetClass="exit" presetSubtype="0" fill="hold" grpId="0" nodeType="withEffect">
                                  <p:stCondLst>
                                    <p:cond delay="0"/>
                                  </p:stCondLst>
                                  <p:childTnLst>
                                    <p:animEffect transition="out" filter="fade">
                                      <p:cBhvr>
                                        <p:cTn id="69" dur="500"/>
                                        <p:tgtEl>
                                          <p:spTgt spid="5">
                                            <p:txEl>
                                              <p:pRg st="0" end="0"/>
                                            </p:txEl>
                                          </p:spTgt>
                                        </p:tgtEl>
                                      </p:cBhvr>
                                    </p:animEffect>
                                    <p:set>
                                      <p:cBhvr>
                                        <p:cTn id="70" dur="1" fill="hold">
                                          <p:stCondLst>
                                            <p:cond delay="499"/>
                                          </p:stCondLst>
                                        </p:cTn>
                                        <p:tgtEl>
                                          <p:spTgt spid="5">
                                            <p:txEl>
                                              <p:pRg st="0" end="0"/>
                                            </p:txEl>
                                          </p:spTgt>
                                        </p:tgtEl>
                                        <p:attrNameLst>
                                          <p:attrName>style.visibility</p:attrName>
                                        </p:attrNameLst>
                                      </p:cBhvr>
                                      <p:to>
                                        <p:strVal val="hidden"/>
                                      </p:to>
                                    </p:set>
                                  </p:childTnLst>
                                </p:cTn>
                              </p:par>
                              <p:par>
                                <p:cTn id="71" presetID="10" presetClass="exit" presetSubtype="0" fill="hold" grpId="0" nodeType="withEffect">
                                  <p:stCondLst>
                                    <p:cond delay="0"/>
                                  </p:stCondLst>
                                  <p:childTnLst>
                                    <p:animEffect transition="out" filter="fade">
                                      <p:cBhvr>
                                        <p:cTn id="72" dur="500"/>
                                        <p:tgtEl>
                                          <p:spTgt spid="5">
                                            <p:txEl>
                                              <p:pRg st="1" end="1"/>
                                            </p:txEl>
                                          </p:spTgt>
                                        </p:tgtEl>
                                      </p:cBhvr>
                                    </p:animEffect>
                                    <p:set>
                                      <p:cBhvr>
                                        <p:cTn id="73" dur="1" fill="hold">
                                          <p:stCondLst>
                                            <p:cond delay="499"/>
                                          </p:stCondLst>
                                        </p:cTn>
                                        <p:tgtEl>
                                          <p:spTgt spid="5">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5" grpId="1" build="p"/>
      <p:bldP spid="6" grpId="0"/>
      <p:bldP spid="6" grpId="1"/>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3708589"/>
          </a:xfrm>
        </p:spPr>
        <p:txBody>
          <a:bodyPr>
            <a:noAutofit/>
          </a:bodyPr>
          <a:lstStyle/>
          <a:p>
            <a:pPr>
              <a:lnSpc>
                <a:spcPct val="100000"/>
              </a:lnSpc>
              <a:spcBef>
                <a:spcPts val="0"/>
              </a:spcBef>
            </a:pPr>
            <a:r>
              <a:rPr lang="es-MX" dirty="0"/>
              <a:t>Es posible distinguir varios elementos que constituyen un sistema de control. Ellos son:</a:t>
            </a:r>
          </a:p>
          <a:p>
            <a:pPr marL="800100" lvl="1" indent="-342900">
              <a:lnSpc>
                <a:spcPct val="100000"/>
              </a:lnSpc>
              <a:spcBef>
                <a:spcPts val="0"/>
              </a:spcBef>
              <a:buFont typeface="+mj-lt"/>
              <a:buAutoNum type="alphaLcParenR"/>
            </a:pPr>
            <a:r>
              <a:rPr lang="es-MX" sz="2000" dirty="0"/>
              <a:t>Una variable: que es el elemento (o programa de objetivo) que se desea controlar.</a:t>
            </a:r>
          </a:p>
          <a:p>
            <a:pPr marL="800100" lvl="1" indent="-342900">
              <a:lnSpc>
                <a:spcPct val="100000"/>
              </a:lnSpc>
              <a:spcBef>
                <a:spcPts val="0"/>
              </a:spcBef>
              <a:buFont typeface="+mj-lt"/>
              <a:buAutoNum type="alphaLcParenR"/>
            </a:pPr>
            <a:r>
              <a:rPr lang="es-MX" sz="2000" dirty="0"/>
              <a:t>Mecanismos sensores: que son sensibles para medir las variaciones o los cambios de la variable.</a:t>
            </a:r>
          </a:p>
          <a:p>
            <a:pPr marL="800100" lvl="1" indent="-342900">
              <a:lnSpc>
                <a:spcPct val="100000"/>
              </a:lnSpc>
              <a:spcBef>
                <a:spcPts val="0"/>
              </a:spcBef>
              <a:buFont typeface="+mj-lt"/>
              <a:buAutoNum type="alphaLcParenR"/>
            </a:pPr>
            <a:r>
              <a:rPr lang="es-MX" sz="2000" dirty="0"/>
              <a:t>Medios motores: a través de los cuales se pueden desarrollar las acciones correctivas.</a:t>
            </a:r>
          </a:p>
          <a:p>
            <a:pPr marL="800100" lvl="1" indent="-342900">
              <a:lnSpc>
                <a:spcPct val="100000"/>
              </a:lnSpc>
              <a:spcBef>
                <a:spcPts val="0"/>
              </a:spcBef>
              <a:buFont typeface="+mj-lt"/>
              <a:buAutoNum type="alphaLcParenR"/>
            </a:pPr>
            <a:r>
              <a:rPr lang="es-MX" sz="2000" dirty="0"/>
              <a:t>Fuente de energía: que entrega la energía necesaria para cualquier tipo de actividad.</a:t>
            </a:r>
          </a:p>
          <a:p>
            <a:pPr marL="800100" lvl="1" indent="-342900">
              <a:lnSpc>
                <a:spcPct val="100000"/>
              </a:lnSpc>
              <a:spcBef>
                <a:spcPts val="0"/>
              </a:spcBef>
              <a:buFont typeface="+mj-lt"/>
              <a:buAutoNum type="alphaLcParenR"/>
            </a:pPr>
            <a:r>
              <a:rPr lang="es-MX" sz="2000" dirty="0"/>
              <a:t>Retroalimentación: mediante la cual, a través de la comunicación del estado de la variable por los sensores, se logran llevar a cabo las acciones correctivas.</a:t>
            </a:r>
          </a:p>
          <a:p>
            <a:pPr>
              <a:lnSpc>
                <a:spcPct val="100000"/>
              </a:lnSpc>
              <a:spcBef>
                <a:spcPts val="0"/>
              </a:spcBef>
            </a:pPr>
            <a:r>
              <a:rPr lang="es-MX" sz="2400" dirty="0"/>
              <a:t>Estos cinco elementos se encuentran en cualquier sistema de control (Presión Arterial, Temperatura de un Equipo, un proceso industrial o del comportamiento de los Brigadieres del 4B).</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321802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3708589"/>
          </a:xfrm>
        </p:spPr>
        <p:txBody>
          <a:bodyPr>
            <a:noAutofit/>
          </a:bodyPr>
          <a:lstStyle/>
          <a:p>
            <a:pPr>
              <a:lnSpc>
                <a:spcPct val="100000"/>
              </a:lnSpc>
              <a:spcBef>
                <a:spcPts val="0"/>
              </a:spcBef>
            </a:pPr>
            <a:r>
              <a:rPr lang="es-MX" sz="2400" dirty="0"/>
              <a:t>Otra característica de este sistema de control basado en la comunicación de retroalimentación negativa es que sus elementos (los cinco recién señalados) deben ser lo suficientemente sensitivos y rápidos como para satisfacer los requisitos específicos para cada función o elementos de control.</a:t>
            </a:r>
          </a:p>
          <a:p>
            <a:pPr lvl="1">
              <a:lnSpc>
                <a:spcPct val="100000"/>
              </a:lnSpc>
              <a:spcBef>
                <a:spcPts val="0"/>
              </a:spcBef>
            </a:pPr>
            <a:r>
              <a:rPr lang="es-MX" sz="2000" dirty="0"/>
              <a:t>Ejemplo adverso, es intentar jugar un juego en línea con mal Internet donde no se puede controlar la salida con una entrada irregular (la latencia o ping en internet podría generar un error de control entre el apuntar y el alineamiento del arma que podría tener un retardo de ½ segundo entorpeciendo la capacidad de acción y favoreciendo al oponente que tiene mejor señal)</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137717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5"/>
            <a:ext cx="10515600" cy="2355216"/>
          </a:xfrm>
        </p:spPr>
        <p:txBody>
          <a:bodyPr>
            <a:noAutofit/>
          </a:bodyPr>
          <a:lstStyle/>
          <a:p>
            <a:pPr>
              <a:lnSpc>
                <a:spcPct val="100000"/>
              </a:lnSpc>
              <a:spcBef>
                <a:spcPts val="0"/>
              </a:spcBef>
            </a:pPr>
            <a:r>
              <a:rPr lang="es-MX" sz="2400" dirty="0"/>
              <a:t>Retroalimentación positiva.</a:t>
            </a:r>
          </a:p>
          <a:p>
            <a:pPr lvl="1">
              <a:lnSpc>
                <a:spcPct val="100000"/>
              </a:lnSpc>
              <a:spcBef>
                <a:spcPts val="0"/>
              </a:spcBef>
            </a:pPr>
            <a:r>
              <a:rPr lang="es-MX" sz="2000" dirty="0"/>
              <a:t>Cuando la acción sigue a la recepción de la comunicación de retroalimentación, va dirigida a apoyar la dirección o el comportamiento inicial, entonces se tiene una “retroalimentación positiva”. (Puede representarse mediante el mantenerse constante la acción y se modifican los objetivos – se utiliza una retroalimentación en un sentido positivo o una diferencia creciente entre el valor deseado y el obtenido).</a:t>
            </a:r>
          </a:p>
          <a:p>
            <a:pPr lvl="1">
              <a:lnSpc>
                <a:spcPct val="100000"/>
              </a:lnSpc>
              <a:spcBef>
                <a:spcPts val="0"/>
              </a:spcBef>
            </a:pPr>
            <a:r>
              <a:rPr lang="es-MX" sz="2000" dirty="0"/>
              <a:t>Ejemplo de del Control de la Homeostasis (Sistemas de retroalimentación y desequilibrios homeostáticos)</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pic>
        <p:nvPicPr>
          <p:cNvPr id="3" name="Imagen 2">
            <a:extLst>
              <a:ext uri="{FF2B5EF4-FFF2-40B4-BE49-F238E27FC236}">
                <a16:creationId xmlns:a16="http://schemas.microsoft.com/office/drawing/2014/main" id="{04DEA367-E248-43E2-8C6E-468A83D47B5A}"/>
              </a:ext>
            </a:extLst>
          </p:cNvPr>
          <p:cNvPicPr>
            <a:picLocks noChangeAspect="1"/>
          </p:cNvPicPr>
          <p:nvPr/>
        </p:nvPicPr>
        <p:blipFill>
          <a:blip r:embed="rId2"/>
          <a:stretch>
            <a:fillRect/>
          </a:stretch>
        </p:blipFill>
        <p:spPr>
          <a:xfrm>
            <a:off x="242185" y="2055813"/>
            <a:ext cx="4341779" cy="2550795"/>
          </a:xfrm>
          <a:prstGeom prst="rect">
            <a:avLst/>
          </a:prstGeom>
        </p:spPr>
      </p:pic>
      <p:sp>
        <p:nvSpPr>
          <p:cNvPr id="4" name="CuadroTexto 3">
            <a:extLst>
              <a:ext uri="{FF2B5EF4-FFF2-40B4-BE49-F238E27FC236}">
                <a16:creationId xmlns:a16="http://schemas.microsoft.com/office/drawing/2014/main" id="{BD8156E4-950F-426C-97A6-3D0A341818AC}"/>
              </a:ext>
            </a:extLst>
          </p:cNvPr>
          <p:cNvSpPr txBox="1"/>
          <p:nvPr/>
        </p:nvSpPr>
        <p:spPr>
          <a:xfrm>
            <a:off x="4583964" y="2046754"/>
            <a:ext cx="6967059" cy="2554545"/>
          </a:xfrm>
          <a:prstGeom prst="rect">
            <a:avLst/>
          </a:prstGeom>
          <a:solidFill>
            <a:schemeClr val="bg1"/>
          </a:solidFill>
        </p:spPr>
        <p:txBody>
          <a:bodyPr wrap="square" rtlCol="0">
            <a:spAutoFit/>
          </a:bodyPr>
          <a:lstStyle/>
          <a:p>
            <a:r>
              <a:rPr lang="es-MX" sz="2000" dirty="0"/>
              <a:t>La homeostasis del cuerpo se ve continuamente alterada. </a:t>
            </a:r>
          </a:p>
          <a:p>
            <a:pPr marL="342900" indent="-342900">
              <a:buFont typeface="Arial" panose="020B0604020202020204" pitchFamily="34" charset="0"/>
              <a:buChar char="•"/>
            </a:pPr>
            <a:r>
              <a:rPr lang="es-MX" sz="2000" dirty="0"/>
              <a:t>Algunas de las alteraciones provienen del medio externo (fuera del cuerpo) en forma de agresiones físicas, como el calor intenso de una verano en una región tropical o la falta de oxígeno suficiente para una carrera de 3 o más kilómetros.</a:t>
            </a:r>
          </a:p>
          <a:p>
            <a:pPr marL="342900" indent="-342900">
              <a:buFont typeface="Arial" panose="020B0604020202020204" pitchFamily="34" charset="0"/>
              <a:buChar char="•"/>
            </a:pPr>
            <a:r>
              <a:rPr lang="es-MX" sz="2000" dirty="0"/>
              <a:t>Otras se originan en el ambiente interno (dentro del cuerpo); por ejemplo, la disminución de la glucemia al saltarse el desayuno.</a:t>
            </a:r>
            <a:endParaRPr lang="es-CL" sz="2000" dirty="0"/>
          </a:p>
        </p:txBody>
      </p:sp>
      <p:sp>
        <p:nvSpPr>
          <p:cNvPr id="11" name="CuadroTexto 10">
            <a:extLst>
              <a:ext uri="{FF2B5EF4-FFF2-40B4-BE49-F238E27FC236}">
                <a16:creationId xmlns:a16="http://schemas.microsoft.com/office/drawing/2014/main" id="{E7A2A542-DA7A-4F5D-8879-9B4578F502ED}"/>
              </a:ext>
            </a:extLst>
          </p:cNvPr>
          <p:cNvSpPr txBox="1"/>
          <p:nvPr/>
        </p:nvSpPr>
        <p:spPr>
          <a:xfrm>
            <a:off x="640977" y="4600269"/>
            <a:ext cx="10975940" cy="1754326"/>
          </a:xfrm>
          <a:prstGeom prst="rect">
            <a:avLst/>
          </a:prstGeom>
          <a:noFill/>
        </p:spPr>
        <p:txBody>
          <a:bodyPr wrap="square">
            <a:spAutoFit/>
          </a:bodyPr>
          <a:lstStyle/>
          <a:p>
            <a:pPr marL="285750" indent="-285750">
              <a:buFont typeface="Arial" panose="020B0604020202020204" pitchFamily="34" charset="0"/>
              <a:buChar char="•"/>
            </a:pPr>
            <a:r>
              <a:rPr lang="es-MX" dirty="0"/>
              <a:t>Los desequilibrios homeostáticos pueden deberse también a situaciones de estrés psicológico generados por ambientes sociales; exigencias del trabajo o de la escuela.</a:t>
            </a:r>
          </a:p>
          <a:p>
            <a:pPr marL="285750" indent="-285750">
              <a:buFont typeface="Arial" panose="020B0604020202020204" pitchFamily="34" charset="0"/>
              <a:buChar char="•"/>
            </a:pPr>
            <a:r>
              <a:rPr lang="es-MX" dirty="0"/>
              <a:t>En la mayoría de los casos, la ruptura de la homeostasis es leve y temporal, y las respuestas de las células restauran con rapidez el equilibrio en el medio interno.</a:t>
            </a:r>
          </a:p>
          <a:p>
            <a:pPr marL="285750" indent="-285750">
              <a:buFont typeface="Arial" panose="020B0604020202020204" pitchFamily="34" charset="0"/>
              <a:buChar char="•"/>
            </a:pPr>
            <a:r>
              <a:rPr lang="es-MX" dirty="0"/>
              <a:t>En otros casos, la ruptura de la homeostasis puede ser grave y prolongada, como ocurre en los envenenamientos, la exposición a temperaturas extremas o las infecciones graves.</a:t>
            </a:r>
            <a:endParaRPr lang="es-CL" dirty="0"/>
          </a:p>
        </p:txBody>
      </p:sp>
    </p:spTree>
    <p:extLst>
      <p:ext uri="{BB962C8B-B14F-4D97-AF65-F5344CB8AC3E}">
        <p14:creationId xmlns:p14="http://schemas.microsoft.com/office/powerpoint/2010/main" val="9480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400" dirty="0"/>
              <a:t>Afortunadamente el cuerpo humano posee sistemas de regulación que le permiten restaurar el equilibrio del medio interno. Por lo general, el sistema nervioso y el sistema endocrino en conjunto o en forma independiente toman las medidas correctivas necesarias.</a:t>
            </a:r>
          </a:p>
          <a:p>
            <a:pPr lvl="1">
              <a:lnSpc>
                <a:spcPct val="100000"/>
              </a:lnSpc>
              <a:spcBef>
                <a:spcPts val="0"/>
              </a:spcBef>
            </a:pPr>
            <a:r>
              <a:rPr lang="es-MX" sz="2000" dirty="0"/>
              <a:t>El sistema nervioso regula la homeostasis enviando señales conocidas como impulsos nerviosos (potenciales de acción) a los órganos que pueden contrarrestar las desviaciones del estado de equilibrio.</a:t>
            </a:r>
          </a:p>
          <a:p>
            <a:pPr lvl="1">
              <a:lnSpc>
                <a:spcPct val="100000"/>
              </a:lnSpc>
              <a:spcBef>
                <a:spcPts val="0"/>
              </a:spcBef>
            </a:pPr>
            <a:r>
              <a:rPr lang="es-MX" sz="2000" dirty="0"/>
              <a:t>El sistema endocrino posee numerosas glándulas que secretan moléculas mensajeras, denominadas hormonas, dentro de la sangre.</a:t>
            </a:r>
          </a:p>
          <a:p>
            <a:pPr lvl="1">
              <a:lnSpc>
                <a:spcPct val="100000"/>
              </a:lnSpc>
              <a:spcBef>
                <a:spcPts val="0"/>
              </a:spcBef>
            </a:pPr>
            <a:r>
              <a:rPr lang="es-MX" sz="2000" dirty="0"/>
              <a:t>Los impulsos nerviosos provocan respuestas rápidas y las hormonas generan respuestas más lentas pero más permanentes; sin embargo, ambos sistemas de regulación actúan con un mismo propósito, a menudo a través de sistemas de retroalimentación negativa.</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172609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dirty="0"/>
              <a:t>El cuerpo puede regular su medio interno por medio de varios sistemas de retroalimentación.</a:t>
            </a:r>
          </a:p>
          <a:p>
            <a:pPr lvl="1">
              <a:lnSpc>
                <a:spcPct val="100000"/>
              </a:lnSpc>
              <a:spcBef>
                <a:spcPts val="0"/>
              </a:spcBef>
            </a:pPr>
            <a:r>
              <a:rPr lang="es-MX" dirty="0"/>
              <a:t>Nuestro sistema de retroalimentación es un ciclo de fenómenos en el cual el estado de una determinada condición corporal es continuamente supervisado, evaluado, modificado, vuelto a supervisar y a evaluar y así sucesivamente.</a:t>
            </a:r>
          </a:p>
          <a:p>
            <a:pPr lvl="1">
              <a:lnSpc>
                <a:spcPct val="100000"/>
              </a:lnSpc>
              <a:spcBef>
                <a:spcPts val="0"/>
              </a:spcBef>
            </a:pPr>
            <a:r>
              <a:rPr lang="es-MX" dirty="0"/>
              <a:t>Cada variable supervisada, como la temperatura corporal, la presión arterial o el nivel de glucosa sanguínea, se denomina condición controlada.</a:t>
            </a:r>
          </a:p>
          <a:p>
            <a:pPr lvl="1">
              <a:lnSpc>
                <a:spcPct val="100000"/>
              </a:lnSpc>
              <a:spcBef>
                <a:spcPts val="0"/>
              </a:spcBef>
            </a:pPr>
            <a:r>
              <a:rPr lang="es-MX" dirty="0"/>
              <a:t>Cualquier alteración que cause un cambio en una condición controlada se denomina estímulo. </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55240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dirty="0"/>
              <a:t>Los tres componentes básicos que conforman un sistema de retroalimentación son: </a:t>
            </a:r>
            <a:r>
              <a:rPr lang="es-MX" b="1" dirty="0"/>
              <a:t>un receptor</a:t>
            </a:r>
            <a:r>
              <a:rPr lang="es-MX" dirty="0"/>
              <a:t>, </a:t>
            </a:r>
            <a:r>
              <a:rPr lang="es-MX" b="1" dirty="0"/>
              <a:t>un centro regulador </a:t>
            </a:r>
            <a:r>
              <a:rPr lang="es-MX" dirty="0"/>
              <a:t>y </a:t>
            </a:r>
            <a:r>
              <a:rPr lang="es-MX" b="1" dirty="0"/>
              <a:t>un efector</a:t>
            </a:r>
            <a:r>
              <a:rPr lang="es-MX" dirty="0"/>
              <a:t>.</a:t>
            </a:r>
          </a:p>
          <a:p>
            <a:pPr>
              <a:lnSpc>
                <a:spcPct val="100000"/>
              </a:lnSpc>
              <a:spcBef>
                <a:spcPts val="0"/>
              </a:spcBef>
            </a:pPr>
            <a:r>
              <a:rPr lang="es-MX" b="1" dirty="0"/>
              <a:t>Un receptor </a:t>
            </a:r>
            <a:r>
              <a:rPr lang="es-MX" dirty="0"/>
              <a:t>es la estructura del cuerpo que observa cambios en una condición controlada y envía información llamada "señal de entrada" (input) a un centro regulador.</a:t>
            </a:r>
          </a:p>
          <a:p>
            <a:pPr lvl="1">
              <a:lnSpc>
                <a:spcPct val="100000"/>
              </a:lnSpc>
              <a:spcBef>
                <a:spcPts val="0"/>
              </a:spcBef>
            </a:pPr>
            <a:r>
              <a:rPr lang="es-MX" dirty="0"/>
              <a:t>Habitualmente, la señal de entrada se produce en la forma de impulsos nerviosos o señales químicas; por ejemplo, ciertas terminaciones nerviosas de la piel registran temperatura y pueden detectar cambios e ella. Para este caso asumamos una disminución importante de la temperatura.</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45319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400" b="1" dirty="0"/>
              <a:t>Un centro regulador o integrador</a:t>
            </a:r>
            <a:r>
              <a:rPr lang="es-MX" sz="2400" dirty="0"/>
              <a:t>, (Por ejemplo el cerebro), establece el rango de valores entre los cuales determinada condición controlada debe mantenerse, evalúa las señales de entrada que recibe de los receptores y genera señales de salida cuando es necesario.</a:t>
            </a:r>
          </a:p>
          <a:p>
            <a:pPr lvl="1">
              <a:lnSpc>
                <a:spcPct val="100000"/>
              </a:lnSpc>
              <a:spcBef>
                <a:spcPts val="0"/>
              </a:spcBef>
            </a:pPr>
            <a:r>
              <a:rPr lang="es-MX" sz="2000" dirty="0"/>
              <a:t>La señal de salida se produce por lo general bajo la forma de impulsos nerviosos, hormonas u otras señales químicas.</a:t>
            </a:r>
          </a:p>
          <a:p>
            <a:pPr lvl="1">
              <a:lnSpc>
                <a:spcPct val="100000"/>
              </a:lnSpc>
              <a:spcBef>
                <a:spcPts val="0"/>
              </a:spcBef>
            </a:pPr>
            <a:r>
              <a:rPr lang="es-MX" sz="2000" dirty="0"/>
              <a:t>Para el caso de la temperatura corporal, el cerebro actúa como centro regulador recibiendo los impulsos nerviosos desde los receptores de la piel y generando impulsos nerviosos como señal de salida.</a:t>
            </a:r>
          </a:p>
          <a:p>
            <a:pPr>
              <a:lnSpc>
                <a:spcPct val="100000"/>
              </a:lnSpc>
              <a:spcBef>
                <a:spcPts val="0"/>
              </a:spcBef>
            </a:pPr>
            <a:r>
              <a:rPr lang="es-MX" sz="2400" b="1" dirty="0"/>
              <a:t>Un efector </a:t>
            </a:r>
            <a:r>
              <a:rPr lang="es-MX" sz="2400" dirty="0"/>
              <a:t>es la estructura del cuerpo que recibe las señales de salida del centro regulador y produce una respuesta o efecto que modifica la condición controlada. </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1551853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200" dirty="0"/>
              <a:t>Casi todos los órganos o tejidos del cuerpo pueden funcionar como efectores.</a:t>
            </a:r>
          </a:p>
          <a:p>
            <a:pPr>
              <a:lnSpc>
                <a:spcPct val="100000"/>
              </a:lnSpc>
              <a:spcBef>
                <a:spcPts val="0"/>
              </a:spcBef>
            </a:pPr>
            <a:r>
              <a:rPr lang="es-MX" sz="2200" dirty="0"/>
              <a:t>A modo de ejemplo, cuando cae bruscamente la temperatura corporal, el cerebro (centro regulador) envía impulsos nerviosos (</a:t>
            </a:r>
            <a:r>
              <a:rPr lang="es-MX" sz="2200" dirty="0" err="1"/>
              <a:t>eferencias</a:t>
            </a:r>
            <a:r>
              <a:rPr lang="es-MX" sz="2200" dirty="0"/>
              <a:t>) a los músculos esqueléticos (efectores).</a:t>
            </a:r>
          </a:p>
          <a:p>
            <a:pPr lvl="1">
              <a:lnSpc>
                <a:spcPct val="100000"/>
              </a:lnSpc>
              <a:spcBef>
                <a:spcPts val="0"/>
              </a:spcBef>
            </a:pPr>
            <a:r>
              <a:rPr lang="es-MX" sz="1800" dirty="0"/>
              <a:t>Se comienza a tiritar, lo que genera calor que eleva la temperatura.</a:t>
            </a:r>
          </a:p>
          <a:p>
            <a:pPr>
              <a:lnSpc>
                <a:spcPct val="100000"/>
              </a:lnSpc>
              <a:spcBef>
                <a:spcPts val="0"/>
              </a:spcBef>
            </a:pPr>
            <a:r>
              <a:rPr lang="es-MX" sz="2200" dirty="0"/>
              <a:t>Un grupo de receptores y efectores en comunicación con su centro regulador conforman nuestro sistema de retroalimentación, que puede regular una condición controlada en el medio interno corporal.</a:t>
            </a:r>
          </a:p>
          <a:p>
            <a:pPr lvl="1">
              <a:lnSpc>
                <a:spcPct val="100000"/>
              </a:lnSpc>
              <a:spcBef>
                <a:spcPts val="0"/>
              </a:spcBef>
            </a:pPr>
            <a:r>
              <a:rPr lang="es-MX" sz="1800" dirty="0"/>
              <a:t>En estos sistemas, la respuesta del sistema devuelve información para modificar la condición controlada de alguna forma, ya sea revirtiéndola (retroalimentación negativa) o intensificándola (retroalimentación positiva).</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spTree>
    <p:extLst>
      <p:ext uri="{BB962C8B-B14F-4D97-AF65-F5344CB8AC3E}">
        <p14:creationId xmlns:p14="http://schemas.microsoft.com/office/powerpoint/2010/main" val="275205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fade">
                                      <p:cBhvr>
                                        <p:cTn id="20"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200" dirty="0"/>
              <a:t>Un sistema de retroalimentación negativa revierte (disminuye o atenúa) un cambio en la condición controlada. Como ejemplo se puede tomar la presión arterial.</a:t>
            </a:r>
          </a:p>
          <a:p>
            <a:pPr lvl="1">
              <a:lnSpc>
                <a:spcPct val="100000"/>
              </a:lnSpc>
              <a:spcBef>
                <a:spcPts val="0"/>
              </a:spcBef>
            </a:pPr>
            <a:r>
              <a:rPr lang="es-MX" sz="1800" dirty="0"/>
              <a:t>La presión arterial es la fuerza que ejerce la sangre contra las paredes de los vasos sanguíneos. Cuando l corazón late más rápido o más fuerte, la presión arterial aumenta.</a:t>
            </a:r>
          </a:p>
          <a:p>
            <a:pPr>
              <a:lnSpc>
                <a:spcPct val="100000"/>
              </a:lnSpc>
              <a:spcBef>
                <a:spcPts val="0"/>
              </a:spcBef>
            </a:pPr>
            <a:r>
              <a:rPr lang="es-MX" sz="2200" dirty="0"/>
              <a:t>Si un estímulo, ya sea externo o interno, provoca un aumento en la presión arterial (condición controlada), ocurre la siguiente secuencia de fenómenos.</a:t>
            </a:r>
          </a:p>
          <a:p>
            <a:pPr lvl="1">
              <a:lnSpc>
                <a:spcPct val="100000"/>
              </a:lnSpc>
              <a:spcBef>
                <a:spcPts val="0"/>
              </a:spcBef>
            </a:pPr>
            <a:r>
              <a:rPr lang="es-MX" sz="1800" dirty="0"/>
              <a:t>El aumento de la presión arterial es detectada por los barorreceptores, células nerviosas sensibles a los cambios de presión, localizados en las paredes de ciertos vasos sanguíneos.</a:t>
            </a:r>
          </a:p>
          <a:p>
            <a:pPr lvl="1">
              <a:lnSpc>
                <a:spcPct val="100000"/>
              </a:lnSpc>
              <a:spcBef>
                <a:spcPts val="0"/>
              </a:spcBef>
            </a:pPr>
            <a:r>
              <a:rPr lang="es-MX" sz="1800" dirty="0"/>
              <a:t>Los barorreceptores (receptor) envían impulsos nerviosos (aferencia) al encéfalo (centro regulador), el cual interpreta estos impulsos y responde enviando impulsos nerviosos (</a:t>
            </a:r>
            <a:r>
              <a:rPr lang="es-MX" sz="1800" dirty="0" err="1"/>
              <a:t>eferencia</a:t>
            </a:r>
            <a:r>
              <a:rPr lang="es-MX" sz="1800" dirty="0"/>
              <a:t>) al corazón (efector).</a:t>
            </a:r>
          </a:p>
          <a:p>
            <a:pPr lvl="1">
              <a:lnSpc>
                <a:spcPct val="100000"/>
              </a:lnSpc>
              <a:spcBef>
                <a:spcPts val="0"/>
              </a:spcBef>
            </a:pPr>
            <a:r>
              <a:rPr lang="es-MX" sz="1800" dirty="0"/>
              <a:t>La frecuencia cardíaca desciende, lo que provoca a su vez un descenso en la presión arterial (respuesta). Esta secuencia de hechos lleva a la condición controlada, la presión arterial, a sus valores normales, y se restaura de esta forma la homeostasis.</a:t>
            </a:r>
          </a:p>
          <a:p>
            <a:pPr lvl="1">
              <a:lnSpc>
                <a:spcPct val="100000"/>
              </a:lnSpc>
              <a:spcBef>
                <a:spcPts val="0"/>
              </a:spcBef>
            </a:pPr>
            <a:r>
              <a:rPr lang="es-MX" sz="1800" dirty="0"/>
              <a:t>La actividad del efector produjo la caída de la presión arterial, un resultado opuesto al estímulo original (el aumento de la presión arterial). Por esta razón se denomina sistema de retroalimentación negativa.</a:t>
            </a:r>
            <a:endParaRPr lang="es-MX" sz="1400" dirty="0"/>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negativa</a:t>
            </a:r>
            <a:endParaRPr lang="es-CL" sz="3700" dirty="0"/>
          </a:p>
        </p:txBody>
      </p:sp>
    </p:spTree>
    <p:extLst>
      <p:ext uri="{BB962C8B-B14F-4D97-AF65-F5344CB8AC3E}">
        <p14:creationId xmlns:p14="http://schemas.microsoft.com/office/powerpoint/2010/main" val="140172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Effect transition="in" filter="fade">
                                      <p:cBhvr>
                                        <p:cTn id="11" dur="500"/>
                                        <p:tgtEl>
                                          <p:spTgt spid="5">
                                            <p:txEl>
                                              <p:pRg st="3" end="3"/>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fade">
                                      <p:cBhvr>
                                        <p:cTn id="19" dur="500"/>
                                        <p:tgtEl>
                                          <p:spTgt spid="5">
                                            <p:txEl>
                                              <p:pRg st="5" end="5"/>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animEffect transition="in" filter="fade">
                                      <p:cBhvr>
                                        <p:cTn id="23"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200" dirty="0"/>
              <a:t>Un sistema de retroalimentación positiva tiende a reforzar (aumentar) el cambio producido en la condición controlada.</a:t>
            </a:r>
          </a:p>
          <a:p>
            <a:pPr lvl="1">
              <a:lnSpc>
                <a:spcPct val="100000"/>
              </a:lnSpc>
              <a:spcBef>
                <a:spcPts val="0"/>
              </a:spcBef>
            </a:pPr>
            <a:r>
              <a:rPr lang="es-MX" sz="2000" dirty="0"/>
              <a:t>Opera de manera similar al sistema de retroalimentación negativa, excepto por la forma en que la respuesta afecta a la condición controlada.</a:t>
            </a:r>
          </a:p>
          <a:p>
            <a:pPr>
              <a:lnSpc>
                <a:spcPct val="100000"/>
              </a:lnSpc>
              <a:spcBef>
                <a:spcPts val="0"/>
              </a:spcBef>
            </a:pPr>
            <a:r>
              <a:rPr lang="es-MX" sz="2200" dirty="0"/>
              <a:t>El centro regulador también envía </a:t>
            </a:r>
            <a:r>
              <a:rPr lang="es-MX" sz="2200" dirty="0" err="1"/>
              <a:t>eferencias</a:t>
            </a:r>
            <a:r>
              <a:rPr lang="es-MX" sz="2200" dirty="0"/>
              <a:t> al efector, pero en este caso el efector produce una respuesta fisiológica que acrecienta el cambio inicial en la condición controlada.</a:t>
            </a:r>
          </a:p>
          <a:p>
            <a:pPr lvl="1">
              <a:lnSpc>
                <a:spcPct val="100000"/>
              </a:lnSpc>
              <a:spcBef>
                <a:spcPts val="0"/>
              </a:spcBef>
            </a:pPr>
            <a:r>
              <a:rPr lang="es-MX" sz="2000" dirty="0"/>
              <a:t>La acción del sistema de retroalimentación positiva continúa hasta que es interrumpido por algún mecanismo.</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positiva</a:t>
            </a:r>
            <a:endParaRPr lang="es-CL" sz="3700" dirty="0"/>
          </a:p>
        </p:txBody>
      </p:sp>
    </p:spTree>
    <p:extLst>
      <p:ext uri="{BB962C8B-B14F-4D97-AF65-F5344CB8AC3E}">
        <p14:creationId xmlns:p14="http://schemas.microsoft.com/office/powerpoint/2010/main" val="2535885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200" dirty="0"/>
              <a:t>El parto normal es un buen ejemplo de un sistema de retroalimentación positiva.</a:t>
            </a:r>
          </a:p>
          <a:p>
            <a:pPr lvl="1">
              <a:lnSpc>
                <a:spcPct val="100000"/>
              </a:lnSpc>
              <a:spcBef>
                <a:spcPts val="0"/>
              </a:spcBef>
            </a:pPr>
            <a:r>
              <a:rPr lang="es-MX" sz="2000" dirty="0"/>
              <a:t>Las primeras contracciones del trabajo de parto empujan al feto hacia el cuello uterino.</a:t>
            </a:r>
          </a:p>
          <a:p>
            <a:pPr lvl="1">
              <a:lnSpc>
                <a:spcPct val="100000"/>
              </a:lnSpc>
              <a:spcBef>
                <a:spcPts val="0"/>
              </a:spcBef>
            </a:pPr>
            <a:r>
              <a:rPr lang="es-MX" sz="2000" dirty="0"/>
              <a:t>Las células nerviosas sensibles al estiramiento (receptores) registran el grado de dilatación del cuello uterino (condición controlada).</a:t>
            </a:r>
          </a:p>
          <a:p>
            <a:pPr lvl="1">
              <a:lnSpc>
                <a:spcPct val="100000"/>
              </a:lnSpc>
              <a:spcBef>
                <a:spcPts val="0"/>
              </a:spcBef>
            </a:pPr>
            <a:r>
              <a:rPr lang="es-MX" sz="2000" dirty="0"/>
              <a:t>A medida que aumenta la dilatación, las células envían más impulsos nerviosos (aferencias) al cerebro (centro regulador), que a su vez libera la hormona oxitocina (</a:t>
            </a:r>
            <a:r>
              <a:rPr lang="es-MX" sz="2000" dirty="0" err="1"/>
              <a:t>eferencias</a:t>
            </a:r>
            <a:r>
              <a:rPr lang="es-MX" sz="2000" dirty="0"/>
              <a:t>) a la sangre.</a:t>
            </a:r>
          </a:p>
          <a:p>
            <a:pPr lvl="1">
              <a:lnSpc>
                <a:spcPct val="100000"/>
              </a:lnSpc>
              <a:spcBef>
                <a:spcPts val="0"/>
              </a:spcBef>
            </a:pPr>
            <a:r>
              <a:rPr lang="es-MX" sz="2000" dirty="0"/>
              <a:t>La oxitocina aumenta la fuerza de contracción de las paredes musculares del útero (efector). Las contracciones empujan al feto de forma descendente a través de las distintas porciones del útero, lo que dilata el cuello uterino todavía más.</a:t>
            </a:r>
          </a:p>
          <a:p>
            <a:pPr lvl="1">
              <a:lnSpc>
                <a:spcPct val="100000"/>
              </a:lnSpc>
              <a:spcBef>
                <a:spcPts val="0"/>
              </a:spcBef>
            </a:pPr>
            <a:r>
              <a:rPr lang="es-MX" sz="2000" dirty="0"/>
              <a:t>El ciclo de liberación hormonal y aumento de fuerza de las contracciones se interrumpe solo con el nacimiento del bebé. En ese momento cesa la dilatación del cuello uterino y deja de liberarse oxitocina.</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positiva</a:t>
            </a:r>
            <a:endParaRPr lang="es-CL" sz="3700" dirty="0"/>
          </a:p>
        </p:txBody>
      </p:sp>
    </p:spTree>
    <p:extLst>
      <p:ext uri="{BB962C8B-B14F-4D97-AF65-F5344CB8AC3E}">
        <p14:creationId xmlns:p14="http://schemas.microsoft.com/office/powerpoint/2010/main" val="91403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Effect transition="in" filter="fade">
                                      <p:cBhvr>
                                        <p:cTn id="15" dur="500"/>
                                        <p:tgtEl>
                                          <p:spTgt spid="5">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fade">
                                      <p:cBhvr>
                                        <p:cTn id="19" dur="500"/>
                                        <p:tgtEl>
                                          <p:spTgt spid="5">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fade">
                                      <p:cBhvr>
                                        <p:cTn id="23"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4447747"/>
          </a:xfrm>
        </p:spPr>
        <p:txBody>
          <a:bodyPr>
            <a:noAutofit/>
          </a:bodyPr>
          <a:lstStyle/>
          <a:p>
            <a:pPr>
              <a:lnSpc>
                <a:spcPct val="100000"/>
              </a:lnSpc>
              <a:spcBef>
                <a:spcPts val="0"/>
              </a:spcBef>
            </a:pPr>
            <a:r>
              <a:rPr lang="es-MX" sz="2200" dirty="0"/>
              <a:t>Otro ejemplo de retroalimentación positiva es el que ocurre cuando el cuerpo pierde grandes cantidades de sangre.</a:t>
            </a:r>
          </a:p>
          <a:p>
            <a:pPr lvl="1">
              <a:lnSpc>
                <a:spcPct val="100000"/>
              </a:lnSpc>
              <a:spcBef>
                <a:spcPts val="0"/>
              </a:spcBef>
            </a:pPr>
            <a:r>
              <a:rPr lang="es-MX" sz="2000" dirty="0"/>
              <a:t>En condiciones normales, el corazón bombea sangre a una presión suficiente para proveer oxígeno y nutrientes a las células y mantener la homeostasis.</a:t>
            </a:r>
          </a:p>
          <a:p>
            <a:pPr lvl="1">
              <a:lnSpc>
                <a:spcPct val="100000"/>
              </a:lnSpc>
              <a:spcBef>
                <a:spcPts val="0"/>
              </a:spcBef>
            </a:pPr>
            <a:r>
              <a:rPr lang="es-MX" sz="2000" dirty="0"/>
              <a:t>Ante pérdidas importantes de sangre, la presión arterial desciende en forma brusca y las células (incluyendo las miocárdicas) reciben menos cantidad de oxígeno y funcionan con menor eficiencia.</a:t>
            </a:r>
          </a:p>
          <a:p>
            <a:pPr lvl="1">
              <a:lnSpc>
                <a:spcPct val="100000"/>
              </a:lnSpc>
              <a:spcBef>
                <a:spcPts val="0"/>
              </a:spcBef>
            </a:pPr>
            <a:r>
              <a:rPr lang="es-MX" sz="2000" dirty="0"/>
              <a:t>De persistir la pérdida de sangre, las células miocárdicas se debilitan, disminuye la capacidad de bombeo del corazón y la presión arterial continúa descendiendo.</a:t>
            </a:r>
          </a:p>
          <a:p>
            <a:pPr lvl="1">
              <a:lnSpc>
                <a:spcPct val="100000"/>
              </a:lnSpc>
              <a:spcBef>
                <a:spcPts val="0"/>
              </a:spcBef>
            </a:pPr>
            <a:r>
              <a:rPr lang="es-MX" sz="2000" dirty="0"/>
              <a:t>Éste es un ejemplo de un sistema de retroalimentación positiva que tiene varias consecuencias y puede llevar a la muerte si no hay intervención médica. </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positiva</a:t>
            </a:r>
            <a:endParaRPr lang="es-CL" sz="3700" dirty="0"/>
          </a:p>
        </p:txBody>
      </p:sp>
    </p:spTree>
    <p:extLst>
      <p:ext uri="{BB962C8B-B14F-4D97-AF65-F5344CB8AC3E}">
        <p14:creationId xmlns:p14="http://schemas.microsoft.com/office/powerpoint/2010/main" val="178036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821870"/>
            <a:ext cx="10515600" cy="4447747"/>
          </a:xfrm>
        </p:spPr>
        <p:txBody>
          <a:bodyPr>
            <a:noAutofit/>
          </a:bodyPr>
          <a:lstStyle/>
          <a:p>
            <a:pPr>
              <a:lnSpc>
                <a:spcPct val="100000"/>
              </a:lnSpc>
              <a:spcBef>
                <a:spcPts val="0"/>
              </a:spcBef>
            </a:pPr>
            <a:r>
              <a:rPr lang="es-MX" sz="2400" dirty="0"/>
              <a:t>Estos ejemplos sugieren importantes diferencias entre los sistemas de retroalimentación positiva y los de retroalimentación negativa.</a:t>
            </a:r>
          </a:p>
          <a:p>
            <a:pPr lvl="1">
              <a:lnSpc>
                <a:spcPct val="100000"/>
              </a:lnSpc>
              <a:spcBef>
                <a:spcPts val="0"/>
              </a:spcBef>
            </a:pPr>
            <a:r>
              <a:rPr lang="es-MX" sz="2000" dirty="0"/>
              <a:t>Dado que un sistema de retroalimentación positiva refuerza continuamente un cambio en una condición controlada, debe detenerse mediante alguna señal fuera del sistema.</a:t>
            </a:r>
          </a:p>
          <a:p>
            <a:pPr lvl="1">
              <a:lnSpc>
                <a:spcPct val="100000"/>
              </a:lnSpc>
              <a:spcBef>
                <a:spcPts val="0"/>
              </a:spcBef>
            </a:pPr>
            <a:r>
              <a:rPr lang="es-MX" sz="2000" dirty="0"/>
              <a:t>Si la acción que produce el sistema de retroalimentación positiva no se detiene, puede "salirse de control" y producir cambios que pueden tener efectos drásticos en un sistema.</a:t>
            </a:r>
          </a:p>
          <a:p>
            <a:pPr>
              <a:lnSpc>
                <a:spcPct val="100000"/>
              </a:lnSpc>
              <a:spcBef>
                <a:spcPts val="0"/>
              </a:spcBef>
            </a:pPr>
            <a:r>
              <a:rPr lang="es-MX" sz="2400" dirty="0"/>
              <a:t>La acción de un sistema de retroalimentación negativa, por el contrario, va disminuyendo hasta detenerse cuando la condición controlada retorna a la normalidad.</a:t>
            </a:r>
          </a:p>
          <a:p>
            <a:pPr>
              <a:lnSpc>
                <a:spcPct val="100000"/>
              </a:lnSpc>
              <a:spcBef>
                <a:spcPts val="0"/>
              </a:spcBef>
            </a:pPr>
            <a:r>
              <a:rPr lang="es-MX" sz="2400" dirty="0"/>
              <a:t>En general, en el cuerpo humano, los sistemas de retroalimentación positiva refuerzan situaciones que no son frecuentes mientras que los sistemas de retroalimentación negativa regulan condiciones en el cuerpo que se mantienen relativamente estables por largos períodos.</a:t>
            </a:r>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positiva</a:t>
            </a:r>
            <a:endParaRPr lang="es-CL" sz="3700" dirty="0"/>
          </a:p>
        </p:txBody>
      </p:sp>
    </p:spTree>
    <p:extLst>
      <p:ext uri="{BB962C8B-B14F-4D97-AF65-F5344CB8AC3E}">
        <p14:creationId xmlns:p14="http://schemas.microsoft.com/office/powerpoint/2010/main" val="111187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arcador de contenido 4">
            <a:extLst>
              <a:ext uri="{FF2B5EF4-FFF2-40B4-BE49-F238E27FC236}">
                <a16:creationId xmlns:a16="http://schemas.microsoft.com/office/drawing/2014/main" id="{6EF17D29-DFF2-48BF-8AFE-B80639093B73}"/>
              </a:ext>
            </a:extLst>
          </p:cNvPr>
          <p:cNvSpPr>
            <a:spLocks noGrp="1"/>
          </p:cNvSpPr>
          <p:nvPr>
            <p:ph idx="1"/>
          </p:nvPr>
        </p:nvSpPr>
        <p:spPr>
          <a:xfrm>
            <a:off x="838200" y="1952624"/>
            <a:ext cx="10515600" cy="3708589"/>
          </a:xfrm>
        </p:spPr>
        <p:txBody>
          <a:bodyPr>
            <a:noAutofit/>
          </a:bodyPr>
          <a:lstStyle/>
          <a:p>
            <a:pPr>
              <a:lnSpc>
                <a:spcPct val="100000"/>
              </a:lnSpc>
              <a:spcBef>
                <a:spcPts val="0"/>
              </a:spcBef>
            </a:pPr>
            <a:r>
              <a:rPr lang="es-MX" sz="2400" dirty="0"/>
              <a:t>Retroalimentación positiva.</a:t>
            </a:r>
          </a:p>
          <a:p>
            <a:pPr lvl="1">
              <a:lnSpc>
                <a:spcPct val="100000"/>
              </a:lnSpc>
              <a:spcBef>
                <a:spcPts val="0"/>
              </a:spcBef>
            </a:pPr>
            <a:r>
              <a:rPr lang="es-MX" sz="2000" dirty="0"/>
              <a:t>Veamos el ejemplo de un sistema de control que debió haber sido negativo (amortiguado) pero por el contrario fue amplificado hasta terminar en un desastre.</a:t>
            </a:r>
          </a:p>
          <a:p>
            <a:pPr lvl="1">
              <a:lnSpc>
                <a:spcPct val="100000"/>
              </a:lnSpc>
              <a:spcBef>
                <a:spcPts val="0"/>
              </a:spcBef>
            </a:pPr>
            <a:r>
              <a:rPr lang="es-MX" sz="2000" dirty="0"/>
              <a:t>Caso real (El accidente del Air France 447 en el atlántico con la muerte de 216 pasajeros y 12 tripulantes ocurrido el 01 de junio de 2009) discrepancia entre sistema de control y del piloto al mando del avión. </a:t>
            </a:r>
            <a:r>
              <a:rPr lang="es-MX" sz="2000" dirty="0">
                <a:hlinkClick r:id="rId4"/>
              </a:rPr>
              <a:t>https://www.youtube.com/watch?v=FlAVPYWCVeI&amp;t=1164s</a:t>
            </a:r>
            <a:r>
              <a:rPr lang="es-MX" sz="2000" dirty="0"/>
              <a:t> </a:t>
            </a:r>
            <a:endParaRPr lang="es-MX" sz="1600" dirty="0"/>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a:bodyPr>
          <a:lstStyle/>
          <a:p>
            <a:r>
              <a:rPr lang="es-CL" sz="3700" dirty="0"/>
              <a:t>Introducción a la Modelación de Sistemas</a:t>
            </a:r>
            <a:br>
              <a:rPr lang="es-CL" sz="3700" dirty="0"/>
            </a:br>
            <a:r>
              <a:rPr lang="es-CL" sz="3700" dirty="0"/>
              <a:t>Diagrama de Bloques</a:t>
            </a:r>
          </a:p>
        </p:txBody>
      </p:sp>
      <p:pic>
        <p:nvPicPr>
          <p:cNvPr id="2" name="y2mate.com - Accidente del vuelo 447 de Air France caída en el atlántico_360p">
            <a:hlinkClick r:id="" action="ppaction://media"/>
            <a:extLst>
              <a:ext uri="{FF2B5EF4-FFF2-40B4-BE49-F238E27FC236}">
                <a16:creationId xmlns:a16="http://schemas.microsoft.com/office/drawing/2014/main" id="{8E2658DF-C862-4FBA-AC5C-B4AB5465CC9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657600" y="2465480"/>
            <a:ext cx="4876800" cy="2682875"/>
          </a:xfrm>
          <a:prstGeom prst="rect">
            <a:avLst/>
          </a:prstGeom>
        </p:spPr>
      </p:pic>
    </p:spTree>
    <p:extLst>
      <p:ext uri="{BB962C8B-B14F-4D97-AF65-F5344CB8AC3E}">
        <p14:creationId xmlns:p14="http://schemas.microsoft.com/office/powerpoint/2010/main" val="219312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14245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22" fill="hold" display="0">
                  <p:stCondLst>
                    <p:cond delay="indefinite"/>
                  </p:stCondLst>
                </p:cTn>
                <p:tgtEl>
                  <p:spTgt spid="2"/>
                </p:tgtEl>
              </p:cMediaNode>
            </p:video>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Marcador de contenido 1">
            <a:extLst>
              <a:ext uri="{FF2B5EF4-FFF2-40B4-BE49-F238E27FC236}">
                <a16:creationId xmlns:a16="http://schemas.microsoft.com/office/drawing/2014/main" id="{3E61144A-EF54-4281-922F-DA45DE9BD777}"/>
              </a:ext>
            </a:extLst>
          </p:cNvPr>
          <p:cNvPicPr>
            <a:picLocks noGrp="1" noChangeAspect="1"/>
          </p:cNvPicPr>
          <p:nvPr>
            <p:ph idx="1"/>
          </p:nvPr>
        </p:nvPicPr>
        <p:blipFill>
          <a:blip r:embed="rId2"/>
          <a:stretch>
            <a:fillRect/>
          </a:stretch>
        </p:blipFill>
        <p:spPr>
          <a:xfrm>
            <a:off x="6769100" y="2561328"/>
            <a:ext cx="4584700" cy="2215796"/>
          </a:xfrm>
          <a:prstGeom prst="rect">
            <a:avLst/>
          </a:prstGeom>
        </p:spPr>
      </p:pic>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simple</a:t>
            </a:r>
            <a:endParaRPr lang="es-CL" sz="3700" dirty="0"/>
          </a:p>
        </p:txBody>
      </p: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331CFB09-9188-4CE1-9360-B01AFE7760E6}"/>
                  </a:ext>
                </a:extLst>
              </p:cNvPr>
              <p:cNvSpPr txBox="1"/>
              <p:nvPr/>
            </p:nvSpPr>
            <p:spPr>
              <a:xfrm>
                <a:off x="838199" y="2000070"/>
                <a:ext cx="5257801" cy="3970318"/>
              </a:xfrm>
              <a:prstGeom prst="rect">
                <a:avLst/>
              </a:prstGeom>
              <a:noFill/>
            </p:spPr>
            <p:txBody>
              <a:bodyPr wrap="square">
                <a:spAutoFit/>
              </a:bodyPr>
              <a:lstStyle/>
              <a:p>
                <a:pPr marL="285750" indent="-285750">
                  <a:buFont typeface="Arial" panose="020B0604020202020204" pitchFamily="34" charset="0"/>
                  <a:buChar char="•"/>
                </a:pPr>
                <a:r>
                  <a:rPr lang="es-MX" dirty="0"/>
                  <a:t>La figura lateral muestra un diagrama de bloques de un sistema de control por retroalimentación simple, que utiliza los componentes descritos previamente.</a:t>
                </a:r>
              </a:p>
              <a:p>
                <a:pPr marL="285750" indent="-285750">
                  <a:buFont typeface="Arial" panose="020B0604020202020204" pitchFamily="34" charset="0"/>
                  <a:buChar char="•"/>
                </a:pPr>
                <a:r>
                  <a:rPr lang="es-MX" dirty="0"/>
                  <a:t>El diagrama de bloques puede analizarse en busca de la relación entre Salida Controlada (c) y Entrada de Referencia (r) :</a:t>
                </a:r>
              </a:p>
              <a:p>
                <a:pPr marL="742950" lvl="1" indent="-285750">
                  <a:buFont typeface="Arial" panose="020B0604020202020204" pitchFamily="34" charset="0"/>
                  <a:buChar char="•"/>
                </a:pPr>
                <a:r>
                  <a:rPr lang="es-MX" dirty="0"/>
                  <a:t>La salida “c” puede expresarse como el producto del error “e” y el elemento de control “G”.</a:t>
                </a:r>
              </a:p>
              <a:p>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𝐶</m:t>
                      </m:r>
                      <m:r>
                        <a:rPr lang="es-MX" i="1" dirty="0" smtClean="0">
                          <a:latin typeface="Cambria Math" panose="02040503050406030204" pitchFamily="18" charset="0"/>
                        </a:rPr>
                        <m:t> = </m:t>
                      </m:r>
                      <m:r>
                        <a:rPr lang="es-MX" i="1" dirty="0" smtClean="0">
                          <a:latin typeface="Cambria Math" panose="02040503050406030204" pitchFamily="18" charset="0"/>
                        </a:rPr>
                        <m:t>𝑒</m:t>
                      </m:r>
                      <m:r>
                        <a:rPr lang="es-MX" i="1" dirty="0" smtClean="0">
                          <a:latin typeface="Cambria Math" panose="02040503050406030204" pitchFamily="18" charset="0"/>
                        </a:rPr>
                        <m:t> ∙ </m:t>
                      </m:r>
                      <m:r>
                        <a:rPr lang="es-MX" i="1" dirty="0" smtClean="0">
                          <a:latin typeface="Cambria Math" panose="02040503050406030204" pitchFamily="18" charset="0"/>
                        </a:rPr>
                        <m:t>𝐺</m:t>
                      </m:r>
                      <m:r>
                        <a:rPr lang="es-MX" i="1" dirty="0" smtClean="0">
                          <a:latin typeface="Cambria Math" panose="02040503050406030204" pitchFamily="18" charset="0"/>
                        </a:rPr>
                        <m:t> (1)</m:t>
                      </m:r>
                    </m:oMath>
                  </m:oMathPara>
                </a14:m>
                <a:endParaRPr lang="es-MX" dirty="0"/>
              </a:p>
              <a:p>
                <a:pPr marL="742950" lvl="1" indent="-285750">
                  <a:buFont typeface="Arial" panose="020B0604020202020204" pitchFamily="34" charset="0"/>
                  <a:buChar char="•"/>
                </a:pPr>
                <a:r>
                  <a:rPr lang="es-MX" dirty="0"/>
                  <a:t>El error es la combinación de la entrada “r” y la realimentación “b”.</a:t>
                </a:r>
              </a:p>
              <a:p>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𝑒</m:t>
                      </m:r>
                      <m:r>
                        <a:rPr lang="es-MX" i="1" dirty="0" smtClean="0">
                          <a:latin typeface="Cambria Math" panose="02040503050406030204" pitchFamily="18" charset="0"/>
                        </a:rPr>
                        <m:t> = </m:t>
                      </m:r>
                      <m:r>
                        <a:rPr lang="es-MX" i="1" dirty="0" smtClean="0">
                          <a:latin typeface="Cambria Math" panose="02040503050406030204" pitchFamily="18" charset="0"/>
                        </a:rPr>
                        <m:t>𝑟</m:t>
                      </m:r>
                      <m:r>
                        <a:rPr lang="es-MX" i="1" dirty="0" smtClean="0">
                          <a:latin typeface="Cambria Math" panose="02040503050406030204" pitchFamily="18" charset="0"/>
                        </a:rPr>
                        <m:t> − </m:t>
                      </m:r>
                      <m:r>
                        <a:rPr lang="es-MX" i="1" dirty="0" smtClean="0">
                          <a:latin typeface="Cambria Math" panose="02040503050406030204" pitchFamily="18" charset="0"/>
                        </a:rPr>
                        <m:t>𝑏</m:t>
                      </m:r>
                      <m:r>
                        <a:rPr lang="es-MX" i="1" dirty="0" smtClean="0">
                          <a:latin typeface="Cambria Math" panose="02040503050406030204" pitchFamily="18" charset="0"/>
                        </a:rPr>
                        <m:t> (2)</m:t>
                      </m:r>
                    </m:oMath>
                  </m:oMathPara>
                </a14:m>
                <a:endParaRPr lang="es-CL" dirty="0"/>
              </a:p>
            </p:txBody>
          </p:sp>
        </mc:Choice>
        <mc:Fallback xmlns="">
          <p:sp>
            <p:nvSpPr>
              <p:cNvPr id="9" name="CuadroTexto 8">
                <a:extLst>
                  <a:ext uri="{FF2B5EF4-FFF2-40B4-BE49-F238E27FC236}">
                    <a16:creationId xmlns:a16="http://schemas.microsoft.com/office/drawing/2014/main" id="{331CFB09-9188-4CE1-9360-B01AFE7760E6}"/>
                  </a:ext>
                </a:extLst>
              </p:cNvPr>
              <p:cNvSpPr txBox="1">
                <a:spLocks noRot="1" noChangeAspect="1" noMove="1" noResize="1" noEditPoints="1" noAdjustHandles="1" noChangeArrowheads="1" noChangeShapeType="1" noTextEdit="1"/>
              </p:cNvSpPr>
              <p:nvPr/>
            </p:nvSpPr>
            <p:spPr>
              <a:xfrm>
                <a:off x="838199" y="2000070"/>
                <a:ext cx="5257801" cy="3970318"/>
              </a:xfrm>
              <a:prstGeom prst="rect">
                <a:avLst/>
              </a:prstGeom>
              <a:blipFill>
                <a:blip r:embed="rId3"/>
                <a:stretch>
                  <a:fillRect l="-695" t="-768" r="-232" b="-461"/>
                </a:stretch>
              </a:blipFill>
            </p:spPr>
            <p:txBody>
              <a:bodyPr/>
              <a:lstStyle/>
              <a:p>
                <a:r>
                  <a:rPr lang="es-CL">
                    <a:noFill/>
                  </a:rPr>
                  <a:t> </a:t>
                </a:r>
              </a:p>
            </p:txBody>
          </p:sp>
        </mc:Fallback>
      </mc:AlternateContent>
      <p:sp>
        <p:nvSpPr>
          <p:cNvPr id="4" name="Elipse 3">
            <a:extLst>
              <a:ext uri="{FF2B5EF4-FFF2-40B4-BE49-F238E27FC236}">
                <a16:creationId xmlns:a16="http://schemas.microsoft.com/office/drawing/2014/main" id="{CE7ACDE5-E9DD-4F70-9A89-63BB15B18676}"/>
              </a:ext>
            </a:extLst>
          </p:cNvPr>
          <p:cNvSpPr/>
          <p:nvPr/>
        </p:nvSpPr>
        <p:spPr>
          <a:xfrm>
            <a:off x="10888910" y="3018102"/>
            <a:ext cx="464890" cy="45677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Elipse 10">
            <a:extLst>
              <a:ext uri="{FF2B5EF4-FFF2-40B4-BE49-F238E27FC236}">
                <a16:creationId xmlns:a16="http://schemas.microsoft.com/office/drawing/2014/main" id="{56A73FF7-788B-45E7-B77E-7722F80786D5}"/>
              </a:ext>
            </a:extLst>
          </p:cNvPr>
          <p:cNvSpPr/>
          <p:nvPr/>
        </p:nvSpPr>
        <p:spPr>
          <a:xfrm>
            <a:off x="8056881" y="2865120"/>
            <a:ext cx="561408" cy="6776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12138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Effect transition="in" filter="fade">
                                      <p:cBhvr>
                                        <p:cTn id="15" dur="500"/>
                                        <p:tgtEl>
                                          <p:spTgt spid="9">
                                            <p:txEl>
                                              <p:pRg st="3" end="3"/>
                                            </p:txEl>
                                          </p:spTgt>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par>
                                <p:cTn id="28" presetID="10" presetClass="exit" presetSubtype="0" fill="hold" grpId="1"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Marcador de contenido 1">
            <a:extLst>
              <a:ext uri="{FF2B5EF4-FFF2-40B4-BE49-F238E27FC236}">
                <a16:creationId xmlns:a16="http://schemas.microsoft.com/office/drawing/2014/main" id="{3E61144A-EF54-4281-922F-DA45DE9BD777}"/>
              </a:ext>
            </a:extLst>
          </p:cNvPr>
          <p:cNvPicPr>
            <a:picLocks noGrp="1" noChangeAspect="1"/>
          </p:cNvPicPr>
          <p:nvPr>
            <p:ph idx="1"/>
          </p:nvPr>
        </p:nvPicPr>
        <p:blipFill>
          <a:blip r:embed="rId2"/>
          <a:stretch>
            <a:fillRect/>
          </a:stretch>
        </p:blipFill>
        <p:spPr>
          <a:xfrm>
            <a:off x="6769100" y="2561328"/>
            <a:ext cx="4584700" cy="2215796"/>
          </a:xfrm>
          <a:prstGeom prst="rect">
            <a:avLst/>
          </a:prstGeom>
        </p:spPr>
      </p:pic>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simple</a:t>
            </a:r>
            <a:endParaRPr lang="es-CL" sz="3700" dirty="0"/>
          </a:p>
        </p:txBody>
      </p: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331CFB09-9188-4CE1-9360-B01AFE7760E6}"/>
                  </a:ext>
                </a:extLst>
              </p:cNvPr>
              <p:cNvSpPr txBox="1"/>
              <p:nvPr/>
            </p:nvSpPr>
            <p:spPr>
              <a:xfrm>
                <a:off x="838199" y="2000070"/>
                <a:ext cx="5257801" cy="4191725"/>
              </a:xfrm>
              <a:prstGeom prst="rect">
                <a:avLst/>
              </a:prstGeom>
              <a:noFill/>
            </p:spPr>
            <p:txBody>
              <a:bodyPr wrap="square">
                <a:spAutoFit/>
              </a:bodyPr>
              <a:lstStyle/>
              <a:p>
                <a:pPr marL="285750" indent="-285750">
                  <a:buFont typeface="Arial" panose="020B0604020202020204" pitchFamily="34" charset="0"/>
                  <a:buChar char="•"/>
                </a:pPr>
                <a:r>
                  <a:rPr lang="es-MX" dirty="0"/>
                  <a:t>La retroalimentación corresponde a:</a:t>
                </a:r>
              </a:p>
              <a:p>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𝑏</m:t>
                      </m:r>
                      <m:r>
                        <a:rPr lang="es-MX" i="1" dirty="0" smtClean="0">
                          <a:latin typeface="Cambria Math" panose="02040503050406030204" pitchFamily="18" charset="0"/>
                        </a:rPr>
                        <m:t> = </m:t>
                      </m:r>
                      <m:r>
                        <a:rPr lang="es-MX" i="1" dirty="0" smtClean="0">
                          <a:latin typeface="Cambria Math" panose="02040503050406030204" pitchFamily="18" charset="0"/>
                        </a:rPr>
                        <m:t>𝑐</m:t>
                      </m:r>
                      <m:r>
                        <a:rPr lang="es-MX" i="1" dirty="0" smtClean="0">
                          <a:latin typeface="Cambria Math" panose="02040503050406030204" pitchFamily="18" charset="0"/>
                        </a:rPr>
                        <m:t> ∙ </m:t>
                      </m:r>
                      <m:r>
                        <a:rPr lang="es-MX" i="1" dirty="0" smtClean="0">
                          <a:latin typeface="Cambria Math" panose="02040503050406030204" pitchFamily="18" charset="0"/>
                        </a:rPr>
                        <m:t>𝐻</m:t>
                      </m:r>
                      <m:r>
                        <a:rPr lang="es-MX" i="1" dirty="0" smtClean="0">
                          <a:latin typeface="Cambria Math" panose="02040503050406030204" pitchFamily="18" charset="0"/>
                        </a:rPr>
                        <m:t> (3)</m:t>
                      </m:r>
                    </m:oMath>
                  </m:oMathPara>
                </a14:m>
                <a:endParaRPr lang="es-MX" dirty="0"/>
              </a:p>
              <a:p>
                <a:pPr marL="285750" indent="-285750">
                  <a:buFont typeface="Arial" panose="020B0604020202020204" pitchFamily="34" charset="0"/>
                  <a:buChar char="•"/>
                </a:pPr>
                <a:r>
                  <a:rPr lang="es-MX" dirty="0"/>
                  <a:t>Sustituyendo la ecuación (3) en(2) 𝑒 = 𝑟 − 𝑏, se tiene:</a:t>
                </a:r>
              </a:p>
              <a:p>
                <a:pPr/>
                <a14:m>
                  <m:oMathPara xmlns:m="http://schemas.openxmlformats.org/officeDocument/2006/math">
                    <m:oMathParaPr>
                      <m:jc m:val="centerGroup"/>
                    </m:oMathParaPr>
                    <m:oMath xmlns:m="http://schemas.openxmlformats.org/officeDocument/2006/math">
                      <m:r>
                        <a:rPr lang="es-CL" i="1" dirty="0" smtClean="0">
                          <a:latin typeface="Cambria Math" panose="02040503050406030204" pitchFamily="18" charset="0"/>
                        </a:rPr>
                        <m:t>𝑒</m:t>
                      </m:r>
                      <m:r>
                        <a:rPr lang="es-CL" i="1" dirty="0" smtClean="0">
                          <a:latin typeface="Cambria Math" panose="02040503050406030204" pitchFamily="18" charset="0"/>
                        </a:rPr>
                        <m:t> = </m:t>
                      </m:r>
                      <m:r>
                        <a:rPr lang="es-CL" i="1" dirty="0" smtClean="0">
                          <a:latin typeface="Cambria Math" panose="02040503050406030204" pitchFamily="18" charset="0"/>
                        </a:rPr>
                        <m:t>𝑟</m:t>
                      </m:r>
                      <m:r>
                        <a:rPr lang="es-CL" i="1" dirty="0" smtClean="0">
                          <a:latin typeface="Cambria Math" panose="02040503050406030204" pitchFamily="18" charset="0"/>
                        </a:rPr>
                        <m:t> − </m:t>
                      </m:r>
                      <m:r>
                        <a:rPr lang="es-CL" i="1" dirty="0" smtClean="0">
                          <a:latin typeface="Cambria Math" panose="02040503050406030204" pitchFamily="18" charset="0"/>
                        </a:rPr>
                        <m:t>𝐶</m:t>
                      </m:r>
                      <m:r>
                        <a:rPr lang="es-CL" i="1" dirty="0" smtClean="0">
                          <a:latin typeface="Cambria Math" panose="02040503050406030204" pitchFamily="18" charset="0"/>
                        </a:rPr>
                        <m:t> ∙ </m:t>
                      </m:r>
                      <m:r>
                        <a:rPr lang="es-CL" i="1" dirty="0" smtClean="0">
                          <a:latin typeface="Cambria Math" panose="02040503050406030204" pitchFamily="18" charset="0"/>
                        </a:rPr>
                        <m:t>𝐻</m:t>
                      </m:r>
                      <m:r>
                        <a:rPr lang="es-CL" i="1" dirty="0" smtClean="0">
                          <a:latin typeface="Cambria Math" panose="02040503050406030204" pitchFamily="18" charset="0"/>
                        </a:rPr>
                        <m:t> (4)</m:t>
                      </m:r>
                    </m:oMath>
                  </m:oMathPara>
                </a14:m>
                <a:endParaRPr lang="es-CL" dirty="0"/>
              </a:p>
              <a:p>
                <a:pPr marL="285750" indent="-285750">
                  <a:buFont typeface="Arial" panose="020B0604020202020204" pitchFamily="34" charset="0"/>
                  <a:buChar char="•"/>
                </a:pPr>
                <a:r>
                  <a:rPr lang="es-CL" dirty="0"/>
                  <a:t>De la ecuación (1) </a:t>
                </a:r>
                <a14:m>
                  <m:oMath xmlns:m="http://schemas.openxmlformats.org/officeDocument/2006/math">
                    <m:r>
                      <a:rPr lang="es-MX" i="1" dirty="0">
                        <a:latin typeface="Cambria Math" panose="02040503050406030204" pitchFamily="18" charset="0"/>
                      </a:rPr>
                      <m:t>𝐶</m:t>
                    </m:r>
                    <m:r>
                      <a:rPr lang="es-MX" i="1" dirty="0">
                        <a:latin typeface="Cambria Math" panose="02040503050406030204" pitchFamily="18" charset="0"/>
                      </a:rPr>
                      <m:t> = </m:t>
                    </m:r>
                    <m:r>
                      <a:rPr lang="es-MX" i="1" dirty="0">
                        <a:latin typeface="Cambria Math" panose="02040503050406030204" pitchFamily="18" charset="0"/>
                      </a:rPr>
                      <m:t>𝑒</m:t>
                    </m:r>
                    <m:r>
                      <a:rPr lang="es-MX" i="1" dirty="0">
                        <a:latin typeface="Cambria Math" panose="02040503050406030204" pitchFamily="18" charset="0"/>
                      </a:rPr>
                      <m:t> ∙ </m:t>
                    </m:r>
                    <m:r>
                      <a:rPr lang="es-MX" i="1" dirty="0">
                        <a:latin typeface="Cambria Math" panose="02040503050406030204" pitchFamily="18" charset="0"/>
                      </a:rPr>
                      <m:t>𝐺</m:t>
                    </m:r>
                  </m:oMath>
                </a14:m>
                <a:r>
                  <a:rPr lang="es-CL" dirty="0"/>
                  <a:t> podemos despejar:</a:t>
                </a:r>
              </a:p>
              <a:p>
                <a:pPr algn="ctr"/>
                <a14:m>
                  <m:oMath xmlns:m="http://schemas.openxmlformats.org/officeDocument/2006/math">
                    <m:r>
                      <a:rPr lang="es-CL" i="1" dirty="0" smtClean="0">
                        <a:latin typeface="Cambria Math" panose="02040503050406030204" pitchFamily="18" charset="0"/>
                      </a:rPr>
                      <m:t>𝑒</m:t>
                    </m:r>
                    <m:r>
                      <a:rPr lang="es-CL" i="1" dirty="0" smtClean="0">
                        <a:latin typeface="Cambria Math" panose="02040503050406030204" pitchFamily="18" charset="0"/>
                      </a:rPr>
                      <m:t> =</m:t>
                    </m:r>
                    <m:f>
                      <m:fPr>
                        <m:ctrlPr>
                          <a:rPr lang="es-CL" i="1" dirty="0" smtClean="0">
                            <a:latin typeface="Cambria Math" panose="02040503050406030204" pitchFamily="18" charset="0"/>
                          </a:rPr>
                        </m:ctrlPr>
                      </m:fPr>
                      <m:num>
                        <m:r>
                          <a:rPr lang="es-CL" b="0" i="1" dirty="0" smtClean="0">
                            <a:latin typeface="Cambria Math" panose="02040503050406030204" pitchFamily="18" charset="0"/>
                          </a:rPr>
                          <m:t>𝐶</m:t>
                        </m:r>
                      </m:num>
                      <m:den>
                        <m:r>
                          <a:rPr lang="es-CL" b="0" i="1" dirty="0" smtClean="0">
                            <a:latin typeface="Cambria Math" panose="02040503050406030204" pitchFamily="18" charset="0"/>
                          </a:rPr>
                          <m:t>𝐺</m:t>
                        </m:r>
                      </m:den>
                    </m:f>
                  </m:oMath>
                </a14:m>
                <a:r>
                  <a:rPr lang="es-CL" dirty="0"/>
                  <a:t>  </a:t>
                </a:r>
                <a:r>
                  <a:rPr lang="es-CL" i="1" dirty="0">
                    <a:latin typeface="Cambria Math" panose="02040503050406030204" pitchFamily="18" charset="0"/>
                  </a:rPr>
                  <a:t>(5)</a:t>
                </a:r>
              </a:p>
              <a:p>
                <a:pPr marL="285750" indent="-285750">
                  <a:buFont typeface="Arial" panose="020B0604020202020204" pitchFamily="34" charset="0"/>
                  <a:buChar char="•"/>
                </a:pPr>
                <a:r>
                  <a:rPr lang="es-CL" dirty="0"/>
                  <a:t>Reemplazando (5) en (4) y desarrollando, se tiene:</a:t>
                </a:r>
              </a:p>
              <a:p>
                <a:pPr/>
                <a14:m>
                  <m:oMathPara xmlns:m="http://schemas.openxmlformats.org/officeDocument/2006/math">
                    <m:oMathParaPr>
                      <m:jc m:val="centerGroup"/>
                    </m:oMathParaPr>
                    <m:oMath xmlns:m="http://schemas.openxmlformats.org/officeDocument/2006/math">
                      <m:f>
                        <m:fPr>
                          <m:ctrlPr>
                            <a:rPr lang="es-CL" i="1" dirty="0" smtClean="0">
                              <a:latin typeface="Cambria Math" panose="02040503050406030204" pitchFamily="18" charset="0"/>
                            </a:rPr>
                          </m:ctrlPr>
                        </m:fPr>
                        <m:num>
                          <m:r>
                            <a:rPr lang="es-CL" i="1" dirty="0">
                              <a:latin typeface="Cambria Math" panose="02040503050406030204" pitchFamily="18" charset="0"/>
                            </a:rPr>
                            <m:t>𝐶</m:t>
                          </m:r>
                        </m:num>
                        <m:den>
                          <m:r>
                            <a:rPr lang="es-CL" i="1" dirty="0">
                              <a:latin typeface="Cambria Math" panose="02040503050406030204" pitchFamily="18" charset="0"/>
                            </a:rPr>
                            <m:t>𝐺</m:t>
                          </m:r>
                        </m:den>
                      </m:f>
                      <m:r>
                        <a:rPr lang="es-CL" i="1" dirty="0"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rPr>
                        <m:t>𝑟</m:t>
                      </m:r>
                      <m:r>
                        <a:rPr lang="es-CL" i="1" dirty="0">
                          <a:latin typeface="Cambria Math" panose="02040503050406030204" pitchFamily="18" charset="0"/>
                        </a:rPr>
                        <m:t> − </m:t>
                      </m:r>
                      <m:r>
                        <a:rPr lang="es-CL" i="1" dirty="0">
                          <a:latin typeface="Cambria Math" panose="02040503050406030204" pitchFamily="18" charset="0"/>
                        </a:rPr>
                        <m:t>𝐶𝐻</m:t>
                      </m:r>
                    </m:oMath>
                  </m:oMathPara>
                </a14:m>
                <a:endParaRPr lang="es-CL"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i="1" dirty="0" smtClean="0">
                          <a:latin typeface="Cambria Math" panose="02040503050406030204" pitchFamily="18" charset="0"/>
                        </a:rPr>
                        <m:t>𝑟</m:t>
                      </m:r>
                      <m:r>
                        <a:rPr lang="es-CL" i="1" dirty="0">
                          <a:latin typeface="Cambria Math" panose="02040503050406030204" pitchFamily="18" charset="0"/>
                          <a:ea typeface="Cambria Math" panose="02040503050406030204" pitchFamily="18" charset="0"/>
                        </a:rPr>
                        <m:t>=</m:t>
                      </m:r>
                      <m:r>
                        <a:rPr lang="es-CL" i="1" dirty="0" smtClean="0">
                          <a:latin typeface="Cambria Math" panose="02040503050406030204" pitchFamily="18" charset="0"/>
                        </a:rPr>
                        <m:t>𝐶</m:t>
                      </m:r>
                      <m:d>
                        <m:dPr>
                          <m:ctrlPr>
                            <a:rPr lang="es-CL" i="1" dirty="0" smtClean="0">
                              <a:latin typeface="Cambria Math" panose="02040503050406030204" pitchFamily="18" charset="0"/>
                              <a:ea typeface="Cambria Math" panose="02040503050406030204" pitchFamily="18" charset="0"/>
                            </a:rPr>
                          </m:ctrlPr>
                        </m:dPr>
                        <m:e>
                          <m:f>
                            <m:fPr>
                              <m:ctrlPr>
                                <a:rPr lang="es-CL" i="1" dirty="0">
                                  <a:latin typeface="Cambria Math" panose="02040503050406030204" pitchFamily="18" charset="0"/>
                                </a:rPr>
                              </m:ctrlPr>
                            </m:fPr>
                            <m:num>
                              <m:r>
                                <a:rPr lang="es-CL" b="0" i="1" dirty="0" smtClean="0">
                                  <a:latin typeface="Cambria Math" panose="02040503050406030204" pitchFamily="18" charset="0"/>
                                </a:rPr>
                                <m:t>1</m:t>
                              </m:r>
                            </m:num>
                            <m:den>
                              <m:r>
                                <a:rPr lang="es-CL" i="1" dirty="0">
                                  <a:latin typeface="Cambria Math" panose="02040503050406030204" pitchFamily="18" charset="0"/>
                                </a:rPr>
                                <m:t>𝐺</m:t>
                              </m:r>
                            </m:den>
                          </m:f>
                          <m:r>
                            <a:rPr lang="es-CL" i="1" dirty="0">
                              <a:latin typeface="Cambria Math" panose="02040503050406030204" pitchFamily="18" charset="0"/>
                            </a:rPr>
                            <m:t>+ </m:t>
                          </m:r>
                          <m:r>
                            <a:rPr lang="es-CL" i="1" dirty="0">
                              <a:latin typeface="Cambria Math" panose="02040503050406030204" pitchFamily="18" charset="0"/>
                            </a:rPr>
                            <m:t>𝐻</m:t>
                          </m:r>
                        </m:e>
                      </m:d>
                      <m:r>
                        <a:rPr lang="es-CL" i="1" dirty="0"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rPr>
                        <m:t>𝐶</m:t>
                      </m:r>
                      <m:d>
                        <m:dPr>
                          <m:ctrlPr>
                            <a:rPr lang="es-CL" i="1" dirty="0">
                              <a:latin typeface="Cambria Math" panose="02040503050406030204" pitchFamily="18" charset="0"/>
                              <a:ea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1+</m:t>
                              </m:r>
                              <m:r>
                                <a:rPr lang="es-CL" i="1" dirty="0">
                                  <a:latin typeface="Cambria Math" panose="02040503050406030204" pitchFamily="18" charset="0"/>
                                </a:rPr>
                                <m:t>𝐺𝐻</m:t>
                              </m:r>
                            </m:num>
                            <m:den>
                              <m:r>
                                <a:rPr lang="es-CL" i="1" dirty="0">
                                  <a:latin typeface="Cambria Math" panose="02040503050406030204" pitchFamily="18" charset="0"/>
                                </a:rPr>
                                <m:t>𝐺</m:t>
                              </m:r>
                            </m:den>
                          </m:f>
                        </m:e>
                      </m:d>
                    </m:oMath>
                  </m:oMathPara>
                </a14:m>
                <a:endParaRPr lang="es-CL" dirty="0"/>
              </a:p>
              <a:p>
                <a:pPr/>
                <a14:m>
                  <m:oMathPara xmlns:m="http://schemas.openxmlformats.org/officeDocument/2006/math">
                    <m:oMathParaPr>
                      <m:jc m:val="centerGroup"/>
                    </m:oMathParaPr>
                    <m:oMath xmlns:m="http://schemas.openxmlformats.org/officeDocument/2006/math">
                      <m:r>
                        <a:rPr lang="es-CL" i="1" dirty="0">
                          <a:latin typeface="Cambria Math" panose="02040503050406030204" pitchFamily="18" charset="0"/>
                        </a:rPr>
                        <m:t>𝐶</m:t>
                      </m:r>
                      <m:r>
                        <a:rPr lang="es-CL" i="1" dirty="0">
                          <a:latin typeface="Cambria Math" panose="02040503050406030204" pitchFamily="18" charset="0"/>
                          <a:ea typeface="Cambria Math" panose="02040503050406030204" pitchFamily="18" charset="0"/>
                        </a:rPr>
                        <m:t>=</m:t>
                      </m:r>
                      <m:d>
                        <m:dPr>
                          <m:ctrlPr>
                            <a:rPr lang="es-CL" i="1" dirty="0">
                              <a:latin typeface="Cambria Math" panose="02040503050406030204" pitchFamily="18" charset="0"/>
                              <a:ea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𝐺</m:t>
                              </m:r>
                            </m:num>
                            <m:den>
                              <m:r>
                                <a:rPr lang="es-CL" i="1" dirty="0">
                                  <a:latin typeface="Cambria Math" panose="02040503050406030204" pitchFamily="18" charset="0"/>
                                </a:rPr>
                                <m:t>1+</m:t>
                              </m:r>
                              <m:r>
                                <a:rPr lang="es-CL" i="1" dirty="0">
                                  <a:latin typeface="Cambria Math" panose="02040503050406030204" pitchFamily="18" charset="0"/>
                                </a:rPr>
                                <m:t>𝐺𝐻</m:t>
                              </m:r>
                            </m:den>
                          </m:f>
                        </m:e>
                      </m:d>
                      <m:r>
                        <a:rPr lang="es-CL" i="1" dirty="0">
                          <a:latin typeface="Cambria Math" panose="02040503050406030204" pitchFamily="18" charset="0"/>
                        </a:rPr>
                        <m:t>𝑟</m:t>
                      </m:r>
                    </m:oMath>
                  </m:oMathPara>
                </a14:m>
                <a:endParaRPr lang="es-CL" dirty="0"/>
              </a:p>
            </p:txBody>
          </p:sp>
        </mc:Choice>
        <mc:Fallback xmlns="">
          <p:sp>
            <p:nvSpPr>
              <p:cNvPr id="9" name="CuadroTexto 8">
                <a:extLst>
                  <a:ext uri="{FF2B5EF4-FFF2-40B4-BE49-F238E27FC236}">
                    <a16:creationId xmlns:a16="http://schemas.microsoft.com/office/drawing/2014/main" id="{331CFB09-9188-4CE1-9360-B01AFE7760E6}"/>
                  </a:ext>
                </a:extLst>
              </p:cNvPr>
              <p:cNvSpPr txBox="1">
                <a:spLocks noRot="1" noChangeAspect="1" noMove="1" noResize="1" noEditPoints="1" noAdjustHandles="1" noChangeArrowheads="1" noChangeShapeType="1" noTextEdit="1"/>
              </p:cNvSpPr>
              <p:nvPr/>
            </p:nvSpPr>
            <p:spPr>
              <a:xfrm>
                <a:off x="838199" y="2000070"/>
                <a:ext cx="5257801" cy="4191725"/>
              </a:xfrm>
              <a:prstGeom prst="rect">
                <a:avLst/>
              </a:prstGeom>
              <a:blipFill>
                <a:blip r:embed="rId3"/>
                <a:stretch>
                  <a:fillRect l="-695" t="-727"/>
                </a:stretch>
              </a:blipFill>
            </p:spPr>
            <p:txBody>
              <a:bodyPr/>
              <a:lstStyle/>
              <a:p>
                <a:r>
                  <a:rPr lang="es-CL">
                    <a:noFill/>
                  </a:rPr>
                  <a:t> </a:t>
                </a:r>
              </a:p>
            </p:txBody>
          </p:sp>
        </mc:Fallback>
      </mc:AlternateContent>
      <p:sp>
        <p:nvSpPr>
          <p:cNvPr id="11" name="Elipse 10">
            <a:extLst>
              <a:ext uri="{FF2B5EF4-FFF2-40B4-BE49-F238E27FC236}">
                <a16:creationId xmlns:a16="http://schemas.microsoft.com/office/drawing/2014/main" id="{56A73FF7-788B-45E7-B77E-7722F80786D5}"/>
              </a:ext>
            </a:extLst>
          </p:cNvPr>
          <p:cNvSpPr/>
          <p:nvPr/>
        </p:nvSpPr>
        <p:spPr>
          <a:xfrm>
            <a:off x="8067040" y="3938981"/>
            <a:ext cx="673166" cy="6776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F4C01DD8-1A33-44C7-AA9F-EFCC245F9D32}"/>
                  </a:ext>
                </a:extLst>
              </p:cNvPr>
              <p:cNvSpPr txBox="1"/>
              <p:nvPr/>
            </p:nvSpPr>
            <p:spPr>
              <a:xfrm>
                <a:off x="6654800" y="4781916"/>
                <a:ext cx="4917440" cy="1822678"/>
              </a:xfrm>
              <a:prstGeom prst="rect">
                <a:avLst/>
              </a:prstGeom>
              <a:noFill/>
            </p:spPr>
            <p:txBody>
              <a:bodyPr wrap="square">
                <a:spAutoFit/>
              </a:bodyPr>
              <a:lstStyle/>
              <a:p>
                <a:r>
                  <a:rPr lang="es-MX" dirty="0"/>
                  <a:t>Por lo tanto la relación entre la Salida Controlada (c.) y Entrada de Referencia (r.) es:</a:t>
                </a:r>
              </a:p>
              <a:p>
                <a:pPr/>
                <a14:m>
                  <m:oMathPara xmlns:m="http://schemas.openxmlformats.org/officeDocument/2006/math">
                    <m:oMathParaPr>
                      <m:jc m:val="centerGroup"/>
                    </m:oMathParaPr>
                    <m:oMath xmlns:m="http://schemas.openxmlformats.org/officeDocument/2006/math">
                      <m:f>
                        <m:fPr>
                          <m:ctrlPr>
                            <a:rPr lang="es-CL" i="1" dirty="0" smtClean="0">
                              <a:latin typeface="Cambria Math" panose="02040503050406030204" pitchFamily="18" charset="0"/>
                            </a:rPr>
                          </m:ctrlPr>
                        </m:fPr>
                        <m:num>
                          <m:r>
                            <a:rPr lang="es-CL" i="1" dirty="0">
                              <a:latin typeface="Cambria Math" panose="02040503050406030204" pitchFamily="18" charset="0"/>
                            </a:rPr>
                            <m:t>𝐶</m:t>
                          </m:r>
                        </m:num>
                        <m:den>
                          <m:r>
                            <a:rPr lang="es-CL" i="1" dirty="0">
                              <a:latin typeface="Cambria Math" panose="02040503050406030204" pitchFamily="18" charset="0"/>
                            </a:rPr>
                            <m:t>𝑟</m:t>
                          </m:r>
                        </m:den>
                      </m:f>
                      <m:r>
                        <a:rPr lang="es-CL" i="1" dirty="0">
                          <a:latin typeface="Cambria Math" panose="02040503050406030204" pitchFamily="18" charset="0"/>
                          <a:ea typeface="Cambria Math" panose="02040503050406030204" pitchFamily="18" charset="0"/>
                        </a:rPr>
                        <m:t>=</m:t>
                      </m:r>
                      <m:d>
                        <m:dPr>
                          <m:ctrlPr>
                            <a:rPr lang="es-CL" i="1" dirty="0">
                              <a:latin typeface="Cambria Math" panose="02040503050406030204" pitchFamily="18" charset="0"/>
                              <a:ea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𝐺</m:t>
                              </m:r>
                            </m:num>
                            <m:den>
                              <m:r>
                                <a:rPr lang="es-CL" i="1" dirty="0">
                                  <a:latin typeface="Cambria Math" panose="02040503050406030204" pitchFamily="18" charset="0"/>
                                </a:rPr>
                                <m:t>1+</m:t>
                              </m:r>
                              <m:r>
                                <a:rPr lang="es-CL" i="1" dirty="0">
                                  <a:latin typeface="Cambria Math" panose="02040503050406030204" pitchFamily="18" charset="0"/>
                                </a:rPr>
                                <m:t>𝐺𝐻</m:t>
                              </m:r>
                            </m:den>
                          </m:f>
                        </m:e>
                      </m:d>
                    </m:oMath>
                  </m:oMathPara>
                </a14:m>
                <a:endParaRPr lang="es-CL" dirty="0"/>
              </a:p>
              <a:p>
                <a:br>
                  <a:rPr lang="es-CL" dirty="0"/>
                </a:br>
                <a:endParaRPr lang="es-CL" dirty="0"/>
              </a:p>
            </p:txBody>
          </p:sp>
        </mc:Choice>
        <mc:Fallback xmlns="">
          <p:sp>
            <p:nvSpPr>
              <p:cNvPr id="12" name="CuadroTexto 11">
                <a:extLst>
                  <a:ext uri="{FF2B5EF4-FFF2-40B4-BE49-F238E27FC236}">
                    <a16:creationId xmlns:a16="http://schemas.microsoft.com/office/drawing/2014/main" id="{F4C01DD8-1A33-44C7-AA9F-EFCC245F9D32}"/>
                  </a:ext>
                </a:extLst>
              </p:cNvPr>
              <p:cNvSpPr txBox="1">
                <a:spLocks noRot="1" noChangeAspect="1" noMove="1" noResize="1" noEditPoints="1" noAdjustHandles="1" noChangeArrowheads="1" noChangeShapeType="1" noTextEdit="1"/>
              </p:cNvSpPr>
              <p:nvPr/>
            </p:nvSpPr>
            <p:spPr>
              <a:xfrm>
                <a:off x="6654800" y="4781916"/>
                <a:ext cx="4917440" cy="1822678"/>
              </a:xfrm>
              <a:prstGeom prst="rect">
                <a:avLst/>
              </a:prstGeom>
              <a:blipFill>
                <a:blip r:embed="rId4"/>
                <a:stretch>
                  <a:fillRect l="-1117" t="-1672"/>
                </a:stretch>
              </a:blipFill>
            </p:spPr>
            <p:txBody>
              <a:bodyPr/>
              <a:lstStyle/>
              <a:p>
                <a:r>
                  <a:rPr lang="es-CL">
                    <a:noFill/>
                  </a:rPr>
                  <a:t> </a:t>
                </a:r>
              </a:p>
            </p:txBody>
          </p:sp>
        </mc:Fallback>
      </mc:AlternateContent>
    </p:spTree>
    <p:extLst>
      <p:ext uri="{BB962C8B-B14F-4D97-AF65-F5344CB8AC3E}">
        <p14:creationId xmlns:p14="http://schemas.microsoft.com/office/powerpoint/2010/main" val="234929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fade">
                                      <p:cBhvr>
                                        <p:cTn id="16" dur="500"/>
                                        <p:tgtEl>
                                          <p:spTgt spid="9">
                                            <p:txEl>
                                              <p:pRg st="2" end="2"/>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par>
                          <p:cTn id="20" fill="hold">
                            <p:stCondLst>
                              <p:cond delay="500"/>
                            </p:stCondLst>
                            <p:childTnLst>
                              <p:par>
                                <p:cTn id="21" presetID="10" presetClass="exit" presetSubtype="0" fill="hold" grpId="1" nodeType="afterEffect">
                                  <p:stCondLst>
                                    <p:cond delay="0"/>
                                  </p:stCondLst>
                                  <p:childTnLst>
                                    <p:animEffect transition="out" filter="fade">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500"/>
                                        <p:tgtEl>
                                          <p:spTgt spid="9">
                                            <p:txEl>
                                              <p:pRg st="4" end="4"/>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fade">
                                      <p:cBhvr>
                                        <p:cTn id="31" dur="500"/>
                                        <p:tgtEl>
                                          <p:spTgt spid="9">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9">
                                            <p:txEl>
                                              <p:pRg st="6" end="6"/>
                                            </p:txEl>
                                          </p:spTgt>
                                        </p:tgtEl>
                                        <p:attrNameLst>
                                          <p:attrName>style.visibility</p:attrName>
                                        </p:attrNameLst>
                                      </p:cBhvr>
                                      <p:to>
                                        <p:strVal val="visible"/>
                                      </p:to>
                                    </p:set>
                                    <p:animEffect transition="in" filter="fade">
                                      <p:cBhvr>
                                        <p:cTn id="36" dur="500"/>
                                        <p:tgtEl>
                                          <p:spTgt spid="9">
                                            <p:txEl>
                                              <p:pRg st="6" end="6"/>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Effect transition="in" filter="fade">
                                      <p:cBhvr>
                                        <p:cTn id="39" dur="500"/>
                                        <p:tgtEl>
                                          <p:spTgt spid="9">
                                            <p:txEl>
                                              <p:pRg st="7" end="7"/>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500"/>
                                        <p:tgtEl>
                                          <p:spTgt spid="9">
                                            <p:txEl>
                                              <p:pRg st="8" end="8"/>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9">
                                            <p:txEl>
                                              <p:pRg st="9" end="9"/>
                                            </p:txEl>
                                          </p:spTgt>
                                        </p:tgtEl>
                                        <p:attrNameLst>
                                          <p:attrName>style.visibility</p:attrName>
                                        </p:attrNameLst>
                                      </p:cBhvr>
                                      <p:to>
                                        <p:strVal val="visible"/>
                                      </p:to>
                                    </p:set>
                                    <p:animEffect transition="in" filter="fade">
                                      <p:cBhvr>
                                        <p:cTn id="45" dur="500"/>
                                        <p:tgtEl>
                                          <p:spTgt spid="9">
                                            <p:txEl>
                                              <p:pRg st="9" end="9"/>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2">
                                            <p:txEl>
                                              <p:pRg st="0" end="0"/>
                                            </p:txEl>
                                          </p:spTgt>
                                        </p:tgtEl>
                                        <p:attrNameLst>
                                          <p:attrName>style.visibility</p:attrName>
                                        </p:attrNameLst>
                                      </p:cBhvr>
                                      <p:to>
                                        <p:strVal val="visible"/>
                                      </p:to>
                                    </p:set>
                                    <p:animEffect transition="in" filter="fade">
                                      <p:cBhvr>
                                        <p:cTn id="50" dur="500"/>
                                        <p:tgtEl>
                                          <p:spTgt spid="12">
                                            <p:txEl>
                                              <p:pRg st="0" end="0"/>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12">
                                            <p:txEl>
                                              <p:pRg st="1" end="1"/>
                                            </p:txEl>
                                          </p:spTgt>
                                        </p:tgtEl>
                                        <p:attrNameLst>
                                          <p:attrName>style.visibility</p:attrName>
                                        </p:attrNameLst>
                                      </p:cBhvr>
                                      <p:to>
                                        <p:strVal val="visible"/>
                                      </p:to>
                                    </p:set>
                                    <p:animEffect transition="in" filter="fade">
                                      <p:cBhvr>
                                        <p:cTn id="53"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ítulo 3">
            <a:extLst>
              <a:ext uri="{FF2B5EF4-FFF2-40B4-BE49-F238E27FC236}">
                <a16:creationId xmlns:a16="http://schemas.microsoft.com/office/drawing/2014/main" id="{305E5CDF-F71F-4720-9EC8-A6A064114835}"/>
              </a:ext>
            </a:extLst>
          </p:cNvPr>
          <p:cNvSpPr>
            <a:spLocks noGrp="1"/>
          </p:cNvSpPr>
          <p:nvPr>
            <p:ph type="title"/>
          </p:nvPr>
        </p:nvSpPr>
        <p:spPr>
          <a:xfrm>
            <a:off x="838200" y="365125"/>
            <a:ext cx="10515600" cy="1325563"/>
          </a:xfrm>
        </p:spPr>
        <p:txBody>
          <a:bodyPr anchor="b">
            <a:normAutofit fontScale="90000"/>
          </a:bodyPr>
          <a:lstStyle/>
          <a:p>
            <a:r>
              <a:rPr lang="es-CL" sz="3700" dirty="0"/>
              <a:t>Introducción a la Modelación de Sistemas</a:t>
            </a:r>
            <a:br>
              <a:rPr lang="es-CL" sz="3700" dirty="0"/>
            </a:br>
            <a:r>
              <a:rPr lang="es-CL" sz="3700" dirty="0"/>
              <a:t>Diagrama de Bloques - </a:t>
            </a:r>
            <a:r>
              <a:rPr lang="es-CL" sz="3600" dirty="0"/>
              <a:t>Sistemas de retroalimentación simple</a:t>
            </a:r>
            <a:endParaRPr lang="es-CL" sz="3700" dirty="0"/>
          </a:p>
        </p:txBody>
      </p:sp>
      <p:sp>
        <p:nvSpPr>
          <p:cNvPr id="9" name="CuadroTexto 8">
            <a:extLst>
              <a:ext uri="{FF2B5EF4-FFF2-40B4-BE49-F238E27FC236}">
                <a16:creationId xmlns:a16="http://schemas.microsoft.com/office/drawing/2014/main" id="{331CFB09-9188-4CE1-9360-B01AFE7760E6}"/>
              </a:ext>
            </a:extLst>
          </p:cNvPr>
          <p:cNvSpPr txBox="1"/>
          <p:nvPr/>
        </p:nvSpPr>
        <p:spPr>
          <a:xfrm>
            <a:off x="838199" y="2000070"/>
            <a:ext cx="10109434" cy="1200329"/>
          </a:xfrm>
          <a:prstGeom prst="rect">
            <a:avLst/>
          </a:prstGeom>
          <a:noFill/>
        </p:spPr>
        <p:txBody>
          <a:bodyPr wrap="square">
            <a:spAutoFit/>
          </a:bodyPr>
          <a:lstStyle/>
          <a:p>
            <a:pPr marL="285750" indent="-285750">
              <a:buFont typeface="Arial" panose="020B0604020202020204" pitchFamily="34" charset="0"/>
              <a:buChar char="•"/>
            </a:pPr>
            <a:r>
              <a:rPr lang="es-MX" dirty="0"/>
              <a:t>En contraste con un sistema de lazo cerrado, un sistema de lazo abierto no examina su salida; es decir, no tiene un lazo de retroalimentación. </a:t>
            </a:r>
          </a:p>
          <a:p>
            <a:pPr marL="285750" indent="-285750">
              <a:buFont typeface="Arial" panose="020B0604020202020204" pitchFamily="34" charset="0"/>
              <a:buChar char="•"/>
            </a:pPr>
            <a:r>
              <a:rPr lang="es-MX" dirty="0"/>
              <a:t>Un sistema simple de lazo abierto es estrictamente una entrada, para ello se muestra la siguiente figura la equivalencia de los diagramas bloques a través de un elemento de control. </a:t>
            </a:r>
            <a:endParaRPr lang="es-CL" dirty="0"/>
          </a:p>
        </p:txBody>
      </p:sp>
      <p:pic>
        <p:nvPicPr>
          <p:cNvPr id="7" name="Imagen 6">
            <a:extLst>
              <a:ext uri="{FF2B5EF4-FFF2-40B4-BE49-F238E27FC236}">
                <a16:creationId xmlns:a16="http://schemas.microsoft.com/office/drawing/2014/main" id="{E0206727-CD0B-4B3F-8DAC-47E99A2D3363}"/>
              </a:ext>
            </a:extLst>
          </p:cNvPr>
          <p:cNvPicPr>
            <a:picLocks noChangeAspect="1"/>
          </p:cNvPicPr>
          <p:nvPr/>
        </p:nvPicPr>
        <p:blipFill>
          <a:blip r:embed="rId2"/>
          <a:stretch>
            <a:fillRect/>
          </a:stretch>
        </p:blipFill>
        <p:spPr>
          <a:xfrm>
            <a:off x="3088778" y="3200399"/>
            <a:ext cx="5654026" cy="1867791"/>
          </a:xfrm>
          <a:prstGeom prst="rect">
            <a:avLst/>
          </a:prstGeom>
        </p:spPr>
      </p:pic>
      <p:pic>
        <p:nvPicPr>
          <p:cNvPr id="13" name="Imagen 12">
            <a:extLst>
              <a:ext uri="{FF2B5EF4-FFF2-40B4-BE49-F238E27FC236}">
                <a16:creationId xmlns:a16="http://schemas.microsoft.com/office/drawing/2014/main" id="{E505E84C-F3AD-438B-89CF-31B47F6A03FA}"/>
              </a:ext>
            </a:extLst>
          </p:cNvPr>
          <p:cNvPicPr>
            <a:picLocks noChangeAspect="1"/>
          </p:cNvPicPr>
          <p:nvPr/>
        </p:nvPicPr>
        <p:blipFill>
          <a:blip r:embed="rId3"/>
          <a:stretch>
            <a:fillRect/>
          </a:stretch>
        </p:blipFill>
        <p:spPr>
          <a:xfrm>
            <a:off x="4005009" y="5068190"/>
            <a:ext cx="1081342" cy="456774"/>
          </a:xfrm>
          <a:prstGeom prst="rect">
            <a:avLst/>
          </a:prstGeom>
        </p:spPr>
      </p:pic>
      <p:grpSp>
        <p:nvGrpSpPr>
          <p:cNvPr id="20" name="Grupo 19">
            <a:extLst>
              <a:ext uri="{FF2B5EF4-FFF2-40B4-BE49-F238E27FC236}">
                <a16:creationId xmlns:a16="http://schemas.microsoft.com/office/drawing/2014/main" id="{31D1577F-129E-4B24-930F-3653D6B83D99}"/>
              </a:ext>
            </a:extLst>
          </p:cNvPr>
          <p:cNvGrpSpPr/>
          <p:nvPr/>
        </p:nvGrpSpPr>
        <p:grpSpPr>
          <a:xfrm>
            <a:off x="3625006" y="3199972"/>
            <a:ext cx="4365129" cy="3188226"/>
            <a:chOff x="3625006" y="3199972"/>
            <a:chExt cx="4365129" cy="3188226"/>
          </a:xfrm>
        </p:grpSpPr>
        <p:pic>
          <p:nvPicPr>
            <p:cNvPr id="16" name="Imagen 15">
              <a:extLst>
                <a:ext uri="{FF2B5EF4-FFF2-40B4-BE49-F238E27FC236}">
                  <a16:creationId xmlns:a16="http://schemas.microsoft.com/office/drawing/2014/main" id="{6EC78F5D-031E-4089-ADBA-A03B574163B1}"/>
                </a:ext>
              </a:extLst>
            </p:cNvPr>
            <p:cNvPicPr>
              <a:picLocks noChangeAspect="1"/>
            </p:cNvPicPr>
            <p:nvPr/>
          </p:nvPicPr>
          <p:blipFill>
            <a:blip r:embed="rId4"/>
            <a:stretch>
              <a:fillRect/>
            </a:stretch>
          </p:blipFill>
          <p:spPr>
            <a:xfrm>
              <a:off x="3625006" y="3199972"/>
              <a:ext cx="4365129" cy="3188226"/>
            </a:xfrm>
            <a:prstGeom prst="rect">
              <a:avLst/>
            </a:prstGeom>
          </p:spPr>
        </p:pic>
        <p:sp>
          <p:nvSpPr>
            <p:cNvPr id="18" name="Rectángulo 17">
              <a:extLst>
                <a:ext uri="{FF2B5EF4-FFF2-40B4-BE49-F238E27FC236}">
                  <a16:creationId xmlns:a16="http://schemas.microsoft.com/office/drawing/2014/main" id="{6EA8F6FF-A30C-438E-A7DC-895D13F60210}"/>
                </a:ext>
              </a:extLst>
            </p:cNvPr>
            <p:cNvSpPr/>
            <p:nvPr/>
          </p:nvSpPr>
          <p:spPr>
            <a:xfrm>
              <a:off x="3684270" y="3286125"/>
              <a:ext cx="290259" cy="2236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420853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EA0424-3620-4F9B-B44C-56E1FE07B464}"/>
              </a:ext>
            </a:extLst>
          </p:cNvPr>
          <p:cNvSpPr>
            <a:spLocks noGrp="1"/>
          </p:cNvSpPr>
          <p:nvPr>
            <p:ph type="title"/>
          </p:nvPr>
        </p:nvSpPr>
        <p:spPr/>
        <p:txBody>
          <a:bodyPr>
            <a:normAutofit/>
          </a:bodyPr>
          <a:lstStyle/>
          <a:p>
            <a:r>
              <a:rPr lang="es-MX" dirty="0"/>
              <a:t>Diagrama de bloques de un sistema básico de</a:t>
            </a:r>
            <a:br>
              <a:rPr lang="es-MX" dirty="0"/>
            </a:br>
            <a:r>
              <a:rPr lang="es-MX" dirty="0"/>
              <a:t>retroalimentación</a:t>
            </a:r>
            <a:endParaRPr lang="es-CL" dirty="0"/>
          </a:p>
        </p:txBody>
      </p:sp>
      <p:sp>
        <p:nvSpPr>
          <p:cNvPr id="3" name="Marcador de contenido 2">
            <a:extLst>
              <a:ext uri="{FF2B5EF4-FFF2-40B4-BE49-F238E27FC236}">
                <a16:creationId xmlns:a16="http://schemas.microsoft.com/office/drawing/2014/main" id="{152DC18F-1BE8-48B1-9460-3B85287C3C35}"/>
              </a:ext>
            </a:extLst>
          </p:cNvPr>
          <p:cNvSpPr>
            <a:spLocks noGrp="1"/>
          </p:cNvSpPr>
          <p:nvPr>
            <p:ph idx="1"/>
          </p:nvPr>
        </p:nvSpPr>
        <p:spPr>
          <a:xfrm>
            <a:off x="838200" y="1825625"/>
            <a:ext cx="4556760" cy="4351338"/>
          </a:xfrm>
        </p:spPr>
        <p:txBody>
          <a:bodyPr>
            <a:normAutofit fontScale="77500" lnSpcReduction="20000"/>
          </a:bodyPr>
          <a:lstStyle/>
          <a:p>
            <a:r>
              <a:rPr lang="es-MX" dirty="0"/>
              <a:t>Un ejemplo de sistema de control realimentado es el termóstato. </a:t>
            </a:r>
          </a:p>
          <a:p>
            <a:pPr lvl="1"/>
            <a:r>
              <a:rPr lang="es-MX" dirty="0"/>
              <a:t>La entrada es la temperatura inicialmente graduada en el dispositivo. </a:t>
            </a:r>
          </a:p>
          <a:p>
            <a:pPr lvl="1"/>
            <a:r>
              <a:rPr lang="es-MX" dirty="0"/>
              <a:t>Se comparan la entrada y la temperatura del medio exterior. </a:t>
            </a:r>
          </a:p>
          <a:p>
            <a:pPr lvl="1"/>
            <a:r>
              <a:rPr lang="es-MX" dirty="0"/>
              <a:t>Si son diferentes, resulta un error y se produce una salida que activa un controlador del calefactor o del refrigerador.</a:t>
            </a:r>
          </a:p>
          <a:p>
            <a:pPr lvl="1"/>
            <a:r>
              <a:rPr lang="es-MX" dirty="0"/>
              <a:t>El comparador dentro del termóstato muestra continuamente la temperatura ambiente, es decir, la realimentación, hasta que el error sea cero. </a:t>
            </a:r>
          </a:p>
          <a:p>
            <a:pPr lvl="1"/>
            <a:r>
              <a:rPr lang="es-MX" dirty="0"/>
              <a:t>Entonces, la salida apaga el dispositivo calefactor o refrigerador.</a:t>
            </a:r>
            <a:endParaRPr lang="es-CL" dirty="0"/>
          </a:p>
        </p:txBody>
      </p:sp>
      <p:pic>
        <p:nvPicPr>
          <p:cNvPr id="5" name="Imagen 4">
            <a:extLst>
              <a:ext uri="{FF2B5EF4-FFF2-40B4-BE49-F238E27FC236}">
                <a16:creationId xmlns:a16="http://schemas.microsoft.com/office/drawing/2014/main" id="{9A0A839D-5C15-42CE-B434-CA8A93EB5D89}"/>
              </a:ext>
            </a:extLst>
          </p:cNvPr>
          <p:cNvPicPr>
            <a:picLocks noChangeAspect="1"/>
          </p:cNvPicPr>
          <p:nvPr/>
        </p:nvPicPr>
        <p:blipFill>
          <a:blip r:embed="rId2"/>
          <a:stretch>
            <a:fillRect/>
          </a:stretch>
        </p:blipFill>
        <p:spPr>
          <a:xfrm>
            <a:off x="5943600" y="1825625"/>
            <a:ext cx="5968043" cy="2602686"/>
          </a:xfrm>
          <a:prstGeom prst="rect">
            <a:avLst/>
          </a:prstGeom>
        </p:spPr>
      </p:pic>
      <p:sp>
        <p:nvSpPr>
          <p:cNvPr id="6" name="CuadroTexto 5">
            <a:extLst>
              <a:ext uri="{FF2B5EF4-FFF2-40B4-BE49-F238E27FC236}">
                <a16:creationId xmlns:a16="http://schemas.microsoft.com/office/drawing/2014/main" id="{DAFBA690-A882-4305-B550-39B198CDBC3D}"/>
              </a:ext>
            </a:extLst>
          </p:cNvPr>
          <p:cNvSpPr txBox="1"/>
          <p:nvPr/>
        </p:nvSpPr>
        <p:spPr>
          <a:xfrm>
            <a:off x="5943600" y="4428311"/>
            <a:ext cx="5968043" cy="1477328"/>
          </a:xfrm>
          <a:prstGeom prst="rect">
            <a:avLst/>
          </a:prstGeom>
          <a:noFill/>
        </p:spPr>
        <p:txBody>
          <a:bodyPr wrap="square" rtlCol="0">
            <a:spAutoFit/>
          </a:bodyPr>
          <a:lstStyle/>
          <a:p>
            <a:r>
              <a:rPr lang="es-MX" dirty="0"/>
              <a:t>Las características más importantes que otorga la realimentación al sistema son:</a:t>
            </a:r>
          </a:p>
          <a:p>
            <a:r>
              <a:rPr lang="es-MX" dirty="0"/>
              <a:t>1. Mayor exactitud.</a:t>
            </a:r>
          </a:p>
          <a:p>
            <a:r>
              <a:rPr lang="es-MX" dirty="0"/>
              <a:t>2. Baja sensibilidad a las perturbaciones.</a:t>
            </a:r>
          </a:p>
          <a:p>
            <a:r>
              <a:rPr lang="es-MX" dirty="0"/>
              <a:t>3. Permite ajustes de corrección del sistema.</a:t>
            </a:r>
            <a:endParaRPr lang="es-CL" dirty="0"/>
          </a:p>
        </p:txBody>
      </p:sp>
    </p:spTree>
    <p:extLst>
      <p:ext uri="{BB962C8B-B14F-4D97-AF65-F5344CB8AC3E}">
        <p14:creationId xmlns:p14="http://schemas.microsoft.com/office/powerpoint/2010/main" val="349895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EA0424-3620-4F9B-B44C-56E1FE07B464}"/>
              </a:ext>
            </a:extLst>
          </p:cNvPr>
          <p:cNvSpPr>
            <a:spLocks noGrp="1"/>
          </p:cNvSpPr>
          <p:nvPr>
            <p:ph type="title"/>
          </p:nvPr>
        </p:nvSpPr>
        <p:spPr/>
        <p:txBody>
          <a:bodyPr>
            <a:normAutofit/>
          </a:bodyPr>
          <a:lstStyle/>
          <a:p>
            <a:r>
              <a:rPr lang="es-MX" dirty="0"/>
              <a:t>Diagrama de bloques de un sistema básico de</a:t>
            </a:r>
            <a:br>
              <a:rPr lang="es-MX" dirty="0"/>
            </a:br>
            <a:r>
              <a:rPr lang="es-MX" dirty="0"/>
              <a:t>retroalimentación</a:t>
            </a:r>
            <a:endParaRPr lang="es-CL" dirty="0"/>
          </a:p>
        </p:txBody>
      </p:sp>
      <p:sp>
        <p:nvSpPr>
          <p:cNvPr id="3" name="Marcador de contenido 2">
            <a:extLst>
              <a:ext uri="{FF2B5EF4-FFF2-40B4-BE49-F238E27FC236}">
                <a16:creationId xmlns:a16="http://schemas.microsoft.com/office/drawing/2014/main" id="{152DC18F-1BE8-48B1-9460-3B85287C3C35}"/>
              </a:ext>
            </a:extLst>
          </p:cNvPr>
          <p:cNvSpPr>
            <a:spLocks noGrp="1"/>
          </p:cNvSpPr>
          <p:nvPr>
            <p:ph idx="1"/>
          </p:nvPr>
        </p:nvSpPr>
        <p:spPr>
          <a:xfrm>
            <a:off x="838200" y="1825625"/>
            <a:ext cx="4556760" cy="4351338"/>
          </a:xfrm>
        </p:spPr>
        <p:txBody>
          <a:bodyPr>
            <a:normAutofit/>
          </a:bodyPr>
          <a:lstStyle/>
          <a:p>
            <a:r>
              <a:rPr lang="es-MX" dirty="0"/>
              <a:t>Un ejemplo de sistema de control de vuelo de un misil. </a:t>
            </a:r>
          </a:p>
          <a:p>
            <a:pPr lvl="1"/>
            <a:r>
              <a:rPr lang="es-MX" dirty="0"/>
              <a:t>El propósito del sistema de control es mantener el misil en una altitud y rumbo definido contra un objetivo. </a:t>
            </a:r>
          </a:p>
          <a:p>
            <a:pPr lvl="1"/>
            <a:r>
              <a:rPr lang="es-MX" dirty="0"/>
              <a:t>Para lograrlo, deben medirse las aceleraciones, compararlas y compensarlas con las superficies de control para contrarrestar cualquier desviación.</a:t>
            </a:r>
          </a:p>
        </p:txBody>
      </p:sp>
      <p:sp>
        <p:nvSpPr>
          <p:cNvPr id="6" name="CuadroTexto 5">
            <a:extLst>
              <a:ext uri="{FF2B5EF4-FFF2-40B4-BE49-F238E27FC236}">
                <a16:creationId xmlns:a16="http://schemas.microsoft.com/office/drawing/2014/main" id="{DAFBA690-A882-4305-B550-39B198CDBC3D}"/>
              </a:ext>
            </a:extLst>
          </p:cNvPr>
          <p:cNvSpPr txBox="1"/>
          <p:nvPr/>
        </p:nvSpPr>
        <p:spPr>
          <a:xfrm>
            <a:off x="5943600" y="4428311"/>
            <a:ext cx="5968043" cy="1477328"/>
          </a:xfrm>
          <a:prstGeom prst="rect">
            <a:avLst/>
          </a:prstGeom>
          <a:noFill/>
        </p:spPr>
        <p:txBody>
          <a:bodyPr wrap="square" rtlCol="0">
            <a:spAutoFit/>
          </a:bodyPr>
          <a:lstStyle/>
          <a:p>
            <a:r>
              <a:rPr lang="es-MX" dirty="0"/>
              <a:t>El acelerómetro informa de las desviaciones de rumbo, altitud, cambios de velocidad y otros relacionados con la trayectoria deseada.</a:t>
            </a:r>
          </a:p>
          <a:p>
            <a:r>
              <a:rPr lang="es-MX" dirty="0"/>
              <a:t>Una perturbación exterior puede ser una acción evasiva del blanco, cambio en la dirección de vuelo u otro similar.</a:t>
            </a:r>
            <a:endParaRPr lang="es-CL" dirty="0"/>
          </a:p>
        </p:txBody>
      </p:sp>
      <p:pic>
        <p:nvPicPr>
          <p:cNvPr id="7" name="Imagen 6">
            <a:extLst>
              <a:ext uri="{FF2B5EF4-FFF2-40B4-BE49-F238E27FC236}">
                <a16:creationId xmlns:a16="http://schemas.microsoft.com/office/drawing/2014/main" id="{FC313DEC-97C5-4397-AE75-DC2233DC2012}"/>
              </a:ext>
            </a:extLst>
          </p:cNvPr>
          <p:cNvPicPr>
            <a:picLocks noChangeAspect="1"/>
          </p:cNvPicPr>
          <p:nvPr/>
        </p:nvPicPr>
        <p:blipFill>
          <a:blip r:embed="rId2"/>
          <a:stretch>
            <a:fillRect/>
          </a:stretch>
        </p:blipFill>
        <p:spPr>
          <a:xfrm>
            <a:off x="6096000" y="1825625"/>
            <a:ext cx="5059680" cy="2185782"/>
          </a:xfrm>
          <a:prstGeom prst="rect">
            <a:avLst/>
          </a:prstGeom>
        </p:spPr>
      </p:pic>
    </p:spTree>
    <p:extLst>
      <p:ext uri="{BB962C8B-B14F-4D97-AF65-F5344CB8AC3E}">
        <p14:creationId xmlns:p14="http://schemas.microsoft.com/office/powerpoint/2010/main" val="231929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5805F2-CF60-476B-89DE-0FA56C0B2099}"/>
              </a:ext>
            </a:extLst>
          </p:cNvPr>
          <p:cNvSpPr>
            <a:spLocks noGrp="1"/>
          </p:cNvSpPr>
          <p:nvPr>
            <p:ph type="title"/>
          </p:nvPr>
        </p:nvSpPr>
        <p:spPr/>
        <p:txBody>
          <a:bodyPr/>
          <a:lstStyle/>
          <a:p>
            <a:r>
              <a:rPr lang="es-CL" dirty="0"/>
              <a:t>Simplificación de diagramas de bloques</a:t>
            </a:r>
          </a:p>
        </p:txBody>
      </p:sp>
      <p:sp>
        <p:nvSpPr>
          <p:cNvPr id="3" name="Marcador de contenido 2">
            <a:extLst>
              <a:ext uri="{FF2B5EF4-FFF2-40B4-BE49-F238E27FC236}">
                <a16:creationId xmlns:a16="http://schemas.microsoft.com/office/drawing/2014/main" id="{E94770FE-C871-4FCB-B649-E02E5A840A7C}"/>
              </a:ext>
            </a:extLst>
          </p:cNvPr>
          <p:cNvSpPr>
            <a:spLocks noGrp="1"/>
          </p:cNvSpPr>
          <p:nvPr>
            <p:ph idx="1"/>
          </p:nvPr>
        </p:nvSpPr>
        <p:spPr>
          <a:xfrm>
            <a:off x="838200" y="3429000"/>
            <a:ext cx="10515600" cy="2747962"/>
          </a:xfrm>
        </p:spPr>
        <p:txBody>
          <a:bodyPr>
            <a:normAutofit fontScale="85000" lnSpcReduction="20000"/>
          </a:bodyPr>
          <a:lstStyle/>
          <a:p>
            <a:r>
              <a:rPr lang="es-MX" dirty="0"/>
              <a:t>Se utiliza el álgebra de bloques. </a:t>
            </a:r>
          </a:p>
          <a:p>
            <a:pPr lvl="1"/>
            <a:r>
              <a:rPr lang="es-MX" dirty="0"/>
              <a:t>Se mostrará las reglas del álgebra de bloques reducir paso a paso un sistema complejo.</a:t>
            </a:r>
          </a:p>
          <a:p>
            <a:r>
              <a:rPr lang="es-MX" dirty="0"/>
              <a:t>El diagrama de bloques como sistema de control, se representa como la interacción de subsistemas o componentes que se encuentran interconectados entre sí.</a:t>
            </a:r>
          </a:p>
          <a:p>
            <a:pPr lvl="1"/>
            <a:r>
              <a:rPr lang="es-MX" dirty="0"/>
              <a:t>La conexión entre cada uno de estos subsistemas tiene un orden o secuencia lógica, tal secuencia puede denominarse como flujo de la señal. </a:t>
            </a:r>
          </a:p>
          <a:p>
            <a:pPr lvl="1"/>
            <a:r>
              <a:rPr lang="es-MX" dirty="0"/>
              <a:t>Para poder mostrar y analizar el funcionamiento y las relaciones existentes entre cada uno de estos componentes se utiliza una representación gráfica denominada diagrama de bloques.</a:t>
            </a:r>
          </a:p>
          <a:p>
            <a:endParaRPr lang="es-MX" dirty="0"/>
          </a:p>
          <a:p>
            <a:endParaRPr lang="es-CL" dirty="0"/>
          </a:p>
        </p:txBody>
      </p:sp>
      <p:pic>
        <p:nvPicPr>
          <p:cNvPr id="5" name="Imagen 4">
            <a:extLst>
              <a:ext uri="{FF2B5EF4-FFF2-40B4-BE49-F238E27FC236}">
                <a16:creationId xmlns:a16="http://schemas.microsoft.com/office/drawing/2014/main" id="{39BDA2D9-9DB2-482A-ABB7-D8BC06787288}"/>
              </a:ext>
            </a:extLst>
          </p:cNvPr>
          <p:cNvPicPr>
            <a:picLocks noChangeAspect="1"/>
          </p:cNvPicPr>
          <p:nvPr/>
        </p:nvPicPr>
        <p:blipFill>
          <a:blip r:embed="rId2"/>
          <a:stretch>
            <a:fillRect/>
          </a:stretch>
        </p:blipFill>
        <p:spPr>
          <a:xfrm>
            <a:off x="3809999" y="1367338"/>
            <a:ext cx="4211955" cy="1690821"/>
          </a:xfrm>
          <a:prstGeom prst="rect">
            <a:avLst/>
          </a:prstGeom>
        </p:spPr>
      </p:pic>
    </p:spTree>
    <p:extLst>
      <p:ext uri="{BB962C8B-B14F-4D97-AF65-F5344CB8AC3E}">
        <p14:creationId xmlns:p14="http://schemas.microsoft.com/office/powerpoint/2010/main" val="2875679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09DF7F8-71AF-4E49-BF2A-C3B58116AA51}"/>
              </a:ext>
            </a:extLst>
          </p:cNvPr>
          <p:cNvSpPr>
            <a:spLocks noGrp="1"/>
          </p:cNvSpPr>
          <p:nvPr>
            <p:ph type="title"/>
          </p:nvPr>
        </p:nvSpPr>
        <p:spPr/>
        <p:txBody>
          <a:bodyPr/>
          <a:lstStyle/>
          <a:p>
            <a:r>
              <a:rPr lang="es-MX" dirty="0"/>
              <a:t>Simplificación de diagramas de bloques</a:t>
            </a:r>
            <a:endParaRPr lang="es-CL" dirty="0"/>
          </a:p>
        </p:txBody>
      </p:sp>
      <p:sp>
        <p:nvSpPr>
          <p:cNvPr id="3" name="Marcador de contenido 2">
            <a:extLst>
              <a:ext uri="{FF2B5EF4-FFF2-40B4-BE49-F238E27FC236}">
                <a16:creationId xmlns:a16="http://schemas.microsoft.com/office/drawing/2014/main" id="{7290B9EB-8197-4412-B23F-9A0BA7AAD509}"/>
              </a:ext>
            </a:extLst>
          </p:cNvPr>
          <p:cNvSpPr>
            <a:spLocks noGrp="1"/>
          </p:cNvSpPr>
          <p:nvPr>
            <p:ph sz="half" idx="1"/>
          </p:nvPr>
        </p:nvSpPr>
        <p:spPr/>
        <p:txBody>
          <a:bodyPr/>
          <a:lstStyle/>
          <a:p>
            <a:r>
              <a:rPr lang="es-MX" dirty="0"/>
              <a:t>La Figura muestra el modelo básico de un sistema de control, en su representación más simple de un diagrama de bloques, tanto en lazo abierto como en lazo cerrado.</a:t>
            </a:r>
            <a:endParaRPr lang="es-CL" dirty="0"/>
          </a:p>
        </p:txBody>
      </p:sp>
      <p:pic>
        <p:nvPicPr>
          <p:cNvPr id="7" name="Marcador de contenido 6">
            <a:extLst>
              <a:ext uri="{FF2B5EF4-FFF2-40B4-BE49-F238E27FC236}">
                <a16:creationId xmlns:a16="http://schemas.microsoft.com/office/drawing/2014/main" id="{FD006945-7F6C-49E5-B7D7-23AF9022130C}"/>
              </a:ext>
            </a:extLst>
          </p:cNvPr>
          <p:cNvPicPr>
            <a:picLocks noGrp="1" noChangeAspect="1"/>
          </p:cNvPicPr>
          <p:nvPr>
            <p:ph sz="half" idx="2"/>
          </p:nvPr>
        </p:nvPicPr>
        <p:blipFill>
          <a:blip r:embed="rId2"/>
          <a:stretch>
            <a:fillRect/>
          </a:stretch>
        </p:blipFill>
        <p:spPr>
          <a:xfrm>
            <a:off x="6524625" y="3148806"/>
            <a:ext cx="4476750" cy="1704975"/>
          </a:xfrm>
        </p:spPr>
      </p:pic>
    </p:spTree>
    <p:extLst>
      <p:ext uri="{BB962C8B-B14F-4D97-AF65-F5344CB8AC3E}">
        <p14:creationId xmlns:p14="http://schemas.microsoft.com/office/powerpoint/2010/main" val="22121321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09DF7F8-71AF-4E49-BF2A-C3B58116AA51}"/>
              </a:ext>
            </a:extLst>
          </p:cNvPr>
          <p:cNvSpPr>
            <a:spLocks noGrp="1"/>
          </p:cNvSpPr>
          <p:nvPr>
            <p:ph type="title"/>
          </p:nvPr>
        </p:nvSpPr>
        <p:spPr/>
        <p:txBody>
          <a:bodyPr/>
          <a:lstStyle/>
          <a:p>
            <a:r>
              <a:rPr lang="es-MX" dirty="0"/>
              <a:t>Simplificación de diagramas de bloques</a:t>
            </a:r>
            <a:endParaRPr lang="es-CL" dirty="0"/>
          </a:p>
        </p:txBody>
      </p:sp>
      <p:sp>
        <p:nvSpPr>
          <p:cNvPr id="3" name="Marcador de contenido 2">
            <a:extLst>
              <a:ext uri="{FF2B5EF4-FFF2-40B4-BE49-F238E27FC236}">
                <a16:creationId xmlns:a16="http://schemas.microsoft.com/office/drawing/2014/main" id="{7290B9EB-8197-4412-B23F-9A0BA7AAD509}"/>
              </a:ext>
            </a:extLst>
          </p:cNvPr>
          <p:cNvSpPr>
            <a:spLocks noGrp="1"/>
          </p:cNvSpPr>
          <p:nvPr>
            <p:ph sz="half" idx="1"/>
          </p:nvPr>
        </p:nvSpPr>
        <p:spPr>
          <a:xfrm>
            <a:off x="838200" y="1825625"/>
            <a:ext cx="10515600" cy="1232535"/>
          </a:xfrm>
        </p:spPr>
        <p:txBody>
          <a:bodyPr>
            <a:normAutofit lnSpcReduction="10000"/>
          </a:bodyPr>
          <a:lstStyle/>
          <a:p>
            <a:r>
              <a:rPr lang="es-MX" dirty="0"/>
              <a:t>Las representaciones gráficas de los diagramas de bloques están compuestas por diferentes símbolos, mismos que se interconectan entre sí para formar un sistema. </a:t>
            </a:r>
            <a:endParaRPr lang="es-CL" dirty="0"/>
          </a:p>
        </p:txBody>
      </p:sp>
      <p:pic>
        <p:nvPicPr>
          <p:cNvPr id="8" name="Marcador de contenido 7">
            <a:extLst>
              <a:ext uri="{FF2B5EF4-FFF2-40B4-BE49-F238E27FC236}">
                <a16:creationId xmlns:a16="http://schemas.microsoft.com/office/drawing/2014/main" id="{4CE971F0-191F-4568-8CB8-4FF97B35926B}"/>
              </a:ext>
            </a:extLst>
          </p:cNvPr>
          <p:cNvPicPr>
            <a:picLocks noGrp="1" noChangeAspect="1"/>
          </p:cNvPicPr>
          <p:nvPr>
            <p:ph sz="half" idx="2"/>
          </p:nvPr>
        </p:nvPicPr>
        <p:blipFill>
          <a:blip r:embed="rId2"/>
          <a:stretch>
            <a:fillRect/>
          </a:stretch>
        </p:blipFill>
        <p:spPr>
          <a:xfrm>
            <a:off x="3266440" y="4357083"/>
            <a:ext cx="5181600" cy="2321459"/>
          </a:xfrm>
        </p:spPr>
      </p:pic>
      <p:sp>
        <p:nvSpPr>
          <p:cNvPr id="10" name="CuadroTexto 9">
            <a:extLst>
              <a:ext uri="{FF2B5EF4-FFF2-40B4-BE49-F238E27FC236}">
                <a16:creationId xmlns:a16="http://schemas.microsoft.com/office/drawing/2014/main" id="{596F7EDF-0184-4677-B79A-AB67EAA5F82F}"/>
              </a:ext>
            </a:extLst>
          </p:cNvPr>
          <p:cNvSpPr txBox="1"/>
          <p:nvPr/>
        </p:nvSpPr>
        <p:spPr>
          <a:xfrm>
            <a:off x="5963920" y="2882424"/>
            <a:ext cx="6096000" cy="1323439"/>
          </a:xfrm>
          <a:prstGeom prst="rect">
            <a:avLst/>
          </a:prstGeom>
          <a:noFill/>
        </p:spPr>
        <p:txBody>
          <a:bodyPr wrap="square">
            <a:spAutoFit/>
          </a:bodyPr>
          <a:lstStyle/>
          <a:p>
            <a:pPr marL="342900" indent="-342900">
              <a:buFont typeface="+mj-lt"/>
              <a:buAutoNum type="arabicPeriod"/>
            </a:pPr>
            <a:r>
              <a:rPr lang="es-MX" sz="1600" b="1" dirty="0"/>
              <a:t>Bloque</a:t>
            </a:r>
            <a:r>
              <a:rPr lang="es-MX" sz="1600" dirty="0"/>
              <a:t>: representa la función matemática que modifica la señal de entrada para generar la señal de salida; es decir, la función de transferencia que representa a cada subsistema. </a:t>
            </a:r>
          </a:p>
          <a:p>
            <a:pPr marL="285750" indent="-285750">
              <a:buFont typeface="Arial" panose="020B0604020202020204" pitchFamily="34" charset="0"/>
              <a:buChar char="•"/>
            </a:pPr>
            <a:r>
              <a:rPr lang="es-MX" sz="1600" dirty="0"/>
              <a:t>Cada bloque representa un subsistema con un comportamiento definido dentro del sistema completo a analizar.</a:t>
            </a:r>
            <a:endParaRPr lang="es-CL" sz="1600" dirty="0"/>
          </a:p>
        </p:txBody>
      </p:sp>
      <p:sp>
        <p:nvSpPr>
          <p:cNvPr id="12" name="CuadroTexto 11">
            <a:extLst>
              <a:ext uri="{FF2B5EF4-FFF2-40B4-BE49-F238E27FC236}">
                <a16:creationId xmlns:a16="http://schemas.microsoft.com/office/drawing/2014/main" id="{52639A41-5437-4099-912A-50C80D2B0994}"/>
              </a:ext>
            </a:extLst>
          </p:cNvPr>
          <p:cNvSpPr txBox="1"/>
          <p:nvPr/>
        </p:nvSpPr>
        <p:spPr>
          <a:xfrm>
            <a:off x="2433320" y="2882424"/>
            <a:ext cx="6096000" cy="1323439"/>
          </a:xfrm>
          <a:prstGeom prst="rect">
            <a:avLst/>
          </a:prstGeom>
          <a:noFill/>
        </p:spPr>
        <p:txBody>
          <a:bodyPr wrap="square">
            <a:spAutoFit/>
          </a:bodyPr>
          <a:lstStyle/>
          <a:p>
            <a:pPr marL="342900" indent="-342900">
              <a:buFont typeface="+mj-lt"/>
              <a:buAutoNum type="arabicPeriod" startAt="2"/>
            </a:pPr>
            <a:r>
              <a:rPr lang="es-MX" sz="1600" b="1" dirty="0"/>
              <a:t>Flecha</a:t>
            </a:r>
            <a:r>
              <a:rPr lang="es-MX" sz="1600" dirty="0"/>
              <a:t>: Indica la dirección de una señal se transmite.</a:t>
            </a:r>
          </a:p>
          <a:p>
            <a:pPr marL="342900" indent="-342900">
              <a:buFont typeface="Arial" panose="020B0604020202020204" pitchFamily="34" charset="0"/>
              <a:buChar char="•"/>
            </a:pPr>
            <a:r>
              <a:rPr lang="es-MX" sz="1600" dirty="0"/>
              <a:t>Esta señal sólo puede dirigirse en la dirección que la flecha lo indique. </a:t>
            </a:r>
          </a:p>
          <a:p>
            <a:pPr marL="342900" indent="-342900">
              <a:buFont typeface="Arial" panose="020B0604020202020204" pitchFamily="34" charset="0"/>
              <a:buChar char="•"/>
            </a:pPr>
            <a:r>
              <a:rPr lang="es-MX" sz="1600" dirty="0"/>
              <a:t>Si la flecha va hacia un bloque, indica una entrada al bloque; si la punta de la flecha se aleja del bloque, indica una salida.</a:t>
            </a:r>
            <a:endParaRPr lang="es-CL" sz="1600" dirty="0"/>
          </a:p>
        </p:txBody>
      </p:sp>
      <p:sp>
        <p:nvSpPr>
          <p:cNvPr id="14" name="CuadroTexto 13">
            <a:extLst>
              <a:ext uri="{FF2B5EF4-FFF2-40B4-BE49-F238E27FC236}">
                <a16:creationId xmlns:a16="http://schemas.microsoft.com/office/drawing/2014/main" id="{364BCC9F-97C3-4EF1-963C-883330FE4FCB}"/>
              </a:ext>
            </a:extLst>
          </p:cNvPr>
          <p:cNvSpPr txBox="1"/>
          <p:nvPr/>
        </p:nvSpPr>
        <p:spPr>
          <a:xfrm>
            <a:off x="838200" y="3015011"/>
            <a:ext cx="6096000" cy="1569660"/>
          </a:xfrm>
          <a:prstGeom prst="rect">
            <a:avLst/>
          </a:prstGeom>
          <a:noFill/>
        </p:spPr>
        <p:txBody>
          <a:bodyPr wrap="square">
            <a:spAutoFit/>
          </a:bodyPr>
          <a:lstStyle/>
          <a:p>
            <a:pPr marL="342900" indent="-342900">
              <a:buFont typeface="+mj-lt"/>
              <a:buAutoNum type="arabicPeriod" startAt="3"/>
            </a:pPr>
            <a:r>
              <a:rPr lang="es-MX" sz="1600" b="1" dirty="0"/>
              <a:t>Punto de suma:</a:t>
            </a:r>
            <a:r>
              <a:rPr lang="es-MX" sz="1600" dirty="0"/>
              <a:t> Definido por un circulo con una cruz en su interior, con un elemento (+) o un elemento (-), indicando que la operación será una suma de señales o una resta. </a:t>
            </a:r>
          </a:p>
          <a:p>
            <a:pPr marL="342900" indent="-342900">
              <a:buFont typeface="Arial" panose="020B0604020202020204" pitchFamily="34" charset="0"/>
              <a:buChar char="•"/>
            </a:pPr>
            <a:r>
              <a:rPr lang="es-MX" sz="1600" dirty="0"/>
              <a:t>Este símbolo se utiliza para representar la adición o sustracción. </a:t>
            </a:r>
          </a:p>
          <a:p>
            <a:pPr marL="342900" indent="-342900">
              <a:buFont typeface="Arial" panose="020B0604020202020204" pitchFamily="34" charset="0"/>
              <a:buChar char="•"/>
            </a:pPr>
            <a:r>
              <a:rPr lang="es-MX" sz="1600" dirty="0"/>
              <a:t>Es importante que las cantidades que se sumen o que se resten tengan las mismas dimensiones y las mismas unidades.</a:t>
            </a:r>
            <a:endParaRPr lang="es-CL" sz="1600" dirty="0"/>
          </a:p>
        </p:txBody>
      </p:sp>
      <p:sp>
        <p:nvSpPr>
          <p:cNvPr id="16" name="CuadroTexto 15">
            <a:extLst>
              <a:ext uri="{FF2B5EF4-FFF2-40B4-BE49-F238E27FC236}">
                <a16:creationId xmlns:a16="http://schemas.microsoft.com/office/drawing/2014/main" id="{877C6F1C-84FF-4F23-817C-A8FC3F8FDF86}"/>
              </a:ext>
            </a:extLst>
          </p:cNvPr>
          <p:cNvSpPr txBox="1"/>
          <p:nvPr/>
        </p:nvSpPr>
        <p:spPr>
          <a:xfrm>
            <a:off x="8448040" y="4917647"/>
            <a:ext cx="3683000" cy="1200329"/>
          </a:xfrm>
          <a:prstGeom prst="rect">
            <a:avLst/>
          </a:prstGeom>
          <a:noFill/>
        </p:spPr>
        <p:txBody>
          <a:bodyPr wrap="square">
            <a:spAutoFit/>
          </a:bodyPr>
          <a:lstStyle/>
          <a:p>
            <a:pPr marL="342900" indent="-342900">
              <a:buFont typeface="+mj-lt"/>
              <a:buAutoNum type="arabicPeriod" startAt="4"/>
            </a:pPr>
            <a:r>
              <a:rPr lang="es-MX" b="1" dirty="0"/>
              <a:t>Punto de ramificación: </a:t>
            </a:r>
            <a:r>
              <a:rPr lang="es-MX" dirty="0"/>
              <a:t>Representa que una señal será distribuida a diferentes bloques o puntos de suma.</a:t>
            </a:r>
            <a:endParaRPr lang="es-CL" dirty="0"/>
          </a:p>
        </p:txBody>
      </p:sp>
      <p:sp>
        <p:nvSpPr>
          <p:cNvPr id="17" name="Elipse 16">
            <a:extLst>
              <a:ext uri="{FF2B5EF4-FFF2-40B4-BE49-F238E27FC236}">
                <a16:creationId xmlns:a16="http://schemas.microsoft.com/office/drawing/2014/main" id="{CCF2D4ED-6D94-4B74-9C9D-72AB9C2E1838}"/>
              </a:ext>
            </a:extLst>
          </p:cNvPr>
          <p:cNvSpPr/>
          <p:nvPr/>
        </p:nvSpPr>
        <p:spPr>
          <a:xfrm>
            <a:off x="5791200" y="4450080"/>
            <a:ext cx="1656080" cy="132397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 name="Elipse 17">
            <a:extLst>
              <a:ext uri="{FF2B5EF4-FFF2-40B4-BE49-F238E27FC236}">
                <a16:creationId xmlns:a16="http://schemas.microsoft.com/office/drawing/2014/main" id="{045F5041-8DFC-4566-919D-03F8C69F6AFD}"/>
              </a:ext>
            </a:extLst>
          </p:cNvPr>
          <p:cNvSpPr/>
          <p:nvPr/>
        </p:nvSpPr>
        <p:spPr>
          <a:xfrm>
            <a:off x="5140960" y="4735891"/>
            <a:ext cx="822960" cy="8105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Elipse 18">
            <a:extLst>
              <a:ext uri="{FF2B5EF4-FFF2-40B4-BE49-F238E27FC236}">
                <a16:creationId xmlns:a16="http://schemas.microsoft.com/office/drawing/2014/main" id="{51011263-E302-4A6C-AD4B-AF8C9AA1A9B9}"/>
              </a:ext>
            </a:extLst>
          </p:cNvPr>
          <p:cNvSpPr/>
          <p:nvPr/>
        </p:nvSpPr>
        <p:spPr>
          <a:xfrm>
            <a:off x="4378960" y="4774074"/>
            <a:ext cx="822960" cy="8105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Elipse 19">
            <a:extLst>
              <a:ext uri="{FF2B5EF4-FFF2-40B4-BE49-F238E27FC236}">
                <a16:creationId xmlns:a16="http://schemas.microsoft.com/office/drawing/2014/main" id="{AE73BF01-8C18-453E-9E48-7D390E8D667D}"/>
              </a:ext>
            </a:extLst>
          </p:cNvPr>
          <p:cNvSpPr/>
          <p:nvPr/>
        </p:nvSpPr>
        <p:spPr>
          <a:xfrm>
            <a:off x="7379970" y="5009808"/>
            <a:ext cx="500380" cy="54022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8113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xit" presetSubtype="0" fill="hold" grpId="1" nodeType="with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xit" presetSubtype="0" fill="hold" grpId="1" nodeType="withEffect">
                                  <p:stCondLst>
                                    <p:cond delay="0"/>
                                  </p:stCondLst>
                                  <p:childTnLst>
                                    <p:animEffect transition="out" filter="fade">
                                      <p:cBhvr>
                                        <p:cTn id="33" dur="500"/>
                                        <p:tgtEl>
                                          <p:spTgt spid="12"/>
                                        </p:tgtEl>
                                      </p:cBhvr>
                                    </p:animEffect>
                                    <p:set>
                                      <p:cBhvr>
                                        <p:cTn id="34" dur="1" fill="hold">
                                          <p:stCondLst>
                                            <p:cond delay="499"/>
                                          </p:stCondLst>
                                        </p:cTn>
                                        <p:tgtEl>
                                          <p:spTgt spid="12"/>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18"/>
                                        </p:tgtEl>
                                      </p:cBhvr>
                                    </p:animEffect>
                                    <p:set>
                                      <p:cBhvr>
                                        <p:cTn id="37" dur="1" fill="hold">
                                          <p:stCondLst>
                                            <p:cond delay="499"/>
                                          </p:stCondLst>
                                        </p:cTn>
                                        <p:tgtEl>
                                          <p:spTgt spid="18"/>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xit" presetSubtype="0" fill="hold" grpId="1" nodeType="withEffect">
                                  <p:stCondLst>
                                    <p:cond delay="0"/>
                                  </p:stCondLst>
                                  <p:childTnLst>
                                    <p:animEffect transition="out" filter="fade">
                                      <p:cBhvr>
                                        <p:cTn id="48" dur="500"/>
                                        <p:tgtEl>
                                          <p:spTgt spid="14"/>
                                        </p:tgtEl>
                                      </p:cBhvr>
                                    </p:animEffect>
                                    <p:set>
                                      <p:cBhvr>
                                        <p:cTn id="49" dur="1" fill="hold">
                                          <p:stCondLst>
                                            <p:cond delay="499"/>
                                          </p:stCondLst>
                                        </p:cTn>
                                        <p:tgtEl>
                                          <p:spTgt spid="14"/>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9"/>
                                        </p:tgtEl>
                                      </p:cBhvr>
                                    </p:animEffect>
                                    <p:set>
                                      <p:cBhvr>
                                        <p:cTn id="52" dur="1" fill="hold">
                                          <p:stCondLst>
                                            <p:cond delay="499"/>
                                          </p:stCondLst>
                                        </p:cTn>
                                        <p:tgtEl>
                                          <p:spTgt spid="19"/>
                                        </p:tgtEl>
                                        <p:attrNameLst>
                                          <p:attrName>style.visibility</p:attrName>
                                        </p:attrNameLst>
                                      </p:cBhvr>
                                      <p:to>
                                        <p:strVal val="hidden"/>
                                      </p:to>
                                    </p:se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P spid="14" grpId="0"/>
      <p:bldP spid="14" grpId="1"/>
      <p:bldP spid="16" grpId="0"/>
      <p:bldP spid="17" grpId="0" animBg="1"/>
      <p:bldP spid="17" grpId="1" animBg="1"/>
      <p:bldP spid="18" grpId="0" animBg="1"/>
      <p:bldP spid="18" grpId="1" animBg="1"/>
      <p:bldP spid="19" grpId="0" animBg="1"/>
      <p:bldP spid="19" grpId="1" animBg="1"/>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0262A2C3-3700-4D3A-BAFD-9934D2ECCDF5}"/>
              </a:ext>
            </a:extLst>
          </p:cNvPr>
          <p:cNvSpPr>
            <a:spLocks noGrp="1"/>
          </p:cNvSpPr>
          <p:nvPr>
            <p:ph type="title"/>
          </p:nvPr>
        </p:nvSpPr>
        <p:spPr/>
        <p:txBody>
          <a:bodyPr/>
          <a:lstStyle/>
          <a:p>
            <a:r>
              <a:rPr lang="es-CL" dirty="0"/>
              <a:t>Álgebra de bloques</a:t>
            </a:r>
          </a:p>
        </p:txBody>
      </p:sp>
      <p:sp>
        <p:nvSpPr>
          <p:cNvPr id="7" name="Marcador de texto 6">
            <a:extLst>
              <a:ext uri="{FF2B5EF4-FFF2-40B4-BE49-F238E27FC236}">
                <a16:creationId xmlns:a16="http://schemas.microsoft.com/office/drawing/2014/main" id="{A0095B7C-BADC-482E-A14E-526E67230626}"/>
              </a:ext>
            </a:extLst>
          </p:cNvPr>
          <p:cNvSpPr>
            <a:spLocks noGrp="1"/>
          </p:cNvSpPr>
          <p:nvPr>
            <p:ph idx="1"/>
          </p:nvPr>
        </p:nvSpPr>
        <p:spPr/>
        <p:txBody>
          <a:bodyPr>
            <a:normAutofit/>
          </a:bodyPr>
          <a:lstStyle/>
          <a:p>
            <a:r>
              <a:rPr lang="es-MX" dirty="0"/>
              <a:t>El álgebra de bloques es un conjunto de reglas que permiten simplificar las relaciones que existen entre diferentes conjuntos de bloques.</a:t>
            </a:r>
          </a:p>
          <a:p>
            <a:pPr lvl="1"/>
            <a:r>
              <a:rPr lang="es-MX" dirty="0"/>
              <a:t>En el texto </a:t>
            </a:r>
            <a:r>
              <a:rPr lang="es-MX" dirty="0" err="1"/>
              <a:t>pdf</a:t>
            </a:r>
            <a:r>
              <a:rPr lang="es-MX" dirty="0"/>
              <a:t> están alginas reglas básicas para reducción de diagramas de bloques.</a:t>
            </a:r>
          </a:p>
          <a:p>
            <a:pPr lvl="1"/>
            <a:r>
              <a:rPr lang="es-MX" dirty="0"/>
              <a:t>Con su uso adecuado se obtiene un único bloque definido como bloque equivalente, mismo que representa la relación de la salida con respecto a la entrada del sistema analizado.</a:t>
            </a:r>
          </a:p>
        </p:txBody>
      </p:sp>
      <p:graphicFrame>
        <p:nvGraphicFramePr>
          <p:cNvPr id="12" name="Objeto 11">
            <a:extLst>
              <a:ext uri="{FF2B5EF4-FFF2-40B4-BE49-F238E27FC236}">
                <a16:creationId xmlns:a16="http://schemas.microsoft.com/office/drawing/2014/main" id="{CD10D09D-6AF7-4971-AAB2-7B0312883034}"/>
              </a:ext>
            </a:extLst>
          </p:cNvPr>
          <p:cNvGraphicFramePr>
            <a:graphicFrameLocks noChangeAspect="1"/>
          </p:cNvGraphicFramePr>
          <p:nvPr>
            <p:extLst>
              <p:ext uri="{D42A27DB-BD31-4B8C-83A1-F6EECF244321}">
                <p14:modId xmlns:p14="http://schemas.microsoft.com/office/powerpoint/2010/main" val="786529904"/>
              </p:ext>
            </p:extLst>
          </p:nvPr>
        </p:nvGraphicFramePr>
        <p:xfrm>
          <a:off x="8740589" y="274574"/>
          <a:ext cx="1739153" cy="1506663"/>
        </p:xfrm>
        <a:graphic>
          <a:graphicData uri="http://schemas.openxmlformats.org/presentationml/2006/ole">
            <mc:AlternateContent xmlns:mc="http://schemas.openxmlformats.org/markup-compatibility/2006">
              <mc:Choice xmlns:v="urn:schemas-microsoft-com:vml" Requires="v">
                <p:oleObj name="PDF" showAsIcon="1" r:id="rId2" imgW="914282" imgH="792515" progId="FoxitReader.Document">
                  <p:embed/>
                </p:oleObj>
              </mc:Choice>
              <mc:Fallback>
                <p:oleObj name="PDF" showAsIcon="1" r:id="rId2" imgW="914282" imgH="792515" progId="FoxitReader.Document">
                  <p:embed/>
                  <p:pic>
                    <p:nvPicPr>
                      <p:cNvPr id="0" name=""/>
                      <p:cNvPicPr/>
                      <p:nvPr/>
                    </p:nvPicPr>
                    <p:blipFill>
                      <a:blip r:embed="rId3"/>
                      <a:stretch>
                        <a:fillRect/>
                      </a:stretch>
                    </p:blipFill>
                    <p:spPr>
                      <a:xfrm>
                        <a:off x="8740589" y="274574"/>
                        <a:ext cx="1739153" cy="1506663"/>
                      </a:xfrm>
                      <a:prstGeom prst="rect">
                        <a:avLst/>
                      </a:prstGeom>
                    </p:spPr>
                  </p:pic>
                </p:oleObj>
              </mc:Fallback>
            </mc:AlternateContent>
          </a:graphicData>
        </a:graphic>
      </p:graphicFrame>
    </p:spTree>
    <p:extLst>
      <p:ext uri="{BB962C8B-B14F-4D97-AF65-F5344CB8AC3E}">
        <p14:creationId xmlns:p14="http://schemas.microsoft.com/office/powerpoint/2010/main" val="695661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9409E2-C94C-4EB2-9FF2-A50FD7FA2C44}"/>
              </a:ext>
            </a:extLst>
          </p:cNvPr>
          <p:cNvSpPr>
            <a:spLocks noGrp="1"/>
          </p:cNvSpPr>
          <p:nvPr>
            <p:ph type="title"/>
          </p:nvPr>
        </p:nvSpPr>
        <p:spPr/>
        <p:txBody>
          <a:bodyPr/>
          <a:lstStyle/>
          <a:p>
            <a:r>
              <a:rPr lang="es-MX" dirty="0"/>
              <a:t>Reducción de un diagrama de bloques</a:t>
            </a:r>
            <a:endParaRPr lang="es-CL" dirty="0"/>
          </a:p>
        </p:txBody>
      </p:sp>
      <p:pic>
        <p:nvPicPr>
          <p:cNvPr id="6" name="Marcador de contenido 5">
            <a:extLst>
              <a:ext uri="{FF2B5EF4-FFF2-40B4-BE49-F238E27FC236}">
                <a16:creationId xmlns:a16="http://schemas.microsoft.com/office/drawing/2014/main" id="{48DF5ED7-D492-4F88-8F6C-61AB2AAB7849}"/>
              </a:ext>
            </a:extLst>
          </p:cNvPr>
          <p:cNvPicPr>
            <a:picLocks noGrp="1" noChangeAspect="1"/>
          </p:cNvPicPr>
          <p:nvPr>
            <p:ph sz="half" idx="1"/>
          </p:nvPr>
        </p:nvPicPr>
        <p:blipFill>
          <a:blip r:embed="rId2"/>
          <a:stretch>
            <a:fillRect/>
          </a:stretch>
        </p:blipFill>
        <p:spPr>
          <a:xfrm>
            <a:off x="2918012" y="1206594"/>
            <a:ext cx="5351929" cy="1786223"/>
          </a:xfrm>
          <a:prstGeom prst="rect">
            <a:avLst/>
          </a:prstGeom>
        </p:spPr>
      </p:pic>
      <p:sp>
        <p:nvSpPr>
          <p:cNvPr id="9" name="Marcador de contenido 8">
            <a:extLst>
              <a:ext uri="{FF2B5EF4-FFF2-40B4-BE49-F238E27FC236}">
                <a16:creationId xmlns:a16="http://schemas.microsoft.com/office/drawing/2014/main" id="{9E092AE6-14CE-4660-97DC-E14A5CAC368F}"/>
              </a:ext>
            </a:extLst>
          </p:cNvPr>
          <p:cNvSpPr>
            <a:spLocks noGrp="1"/>
          </p:cNvSpPr>
          <p:nvPr>
            <p:ph sz="half" idx="2"/>
          </p:nvPr>
        </p:nvSpPr>
        <p:spPr>
          <a:xfrm>
            <a:off x="838201" y="2992817"/>
            <a:ext cx="10515600" cy="3690371"/>
          </a:xfrm>
        </p:spPr>
        <p:txBody>
          <a:bodyPr>
            <a:normAutofit fontScale="85000" lnSpcReduction="10000"/>
          </a:bodyPr>
          <a:lstStyle/>
          <a:p>
            <a:r>
              <a:rPr lang="es-MX" dirty="0"/>
              <a:t>El diagrama de bloques representa un sistema en su totalidad</a:t>
            </a:r>
          </a:p>
          <a:p>
            <a:pPr lvl="1"/>
            <a:r>
              <a:rPr lang="es-MX" dirty="0"/>
              <a:t>Cada bloque representa el comportamiento de uno de los subsistemas de sistema general.</a:t>
            </a:r>
          </a:p>
          <a:p>
            <a:pPr lvl="1"/>
            <a:r>
              <a:rPr lang="es-MX" dirty="0"/>
              <a:t>Para visualizar el comportamiento general de un sistema, es necesario analizar el comportamiento individual de cada componente.</a:t>
            </a:r>
          </a:p>
          <a:p>
            <a:r>
              <a:rPr lang="es-MX" dirty="0"/>
              <a:t>La simplificación de un diagrama de bloques se lleva a cabo mediante la aplicación de reglas básicas del algebra de bloques.</a:t>
            </a:r>
          </a:p>
          <a:p>
            <a:pPr lvl="1"/>
            <a:r>
              <a:rPr lang="es-MX" dirty="0"/>
              <a:t>La simplificación se realiza paso a paso buscando la reducción de la estructura del diagrama.</a:t>
            </a:r>
          </a:p>
          <a:p>
            <a:pPr lvl="1"/>
            <a:r>
              <a:rPr lang="es-MX" dirty="0"/>
              <a:t>Un diagrama de bloques complicado, con muchos lazos de realimentación, se simplifica mediante un reordenamiento paso a paso. </a:t>
            </a:r>
          </a:p>
          <a:p>
            <a:pPr lvl="1"/>
            <a:r>
              <a:rPr lang="es-MX" dirty="0"/>
              <a:t>Este proceso de reducción permite una visualización más simplificada para analizar matemáticamente un sistema, pero mientras más reducido el diagrama de bloques, las funciones de transferencia se vuelven más complejas.</a:t>
            </a:r>
          </a:p>
        </p:txBody>
      </p:sp>
    </p:spTree>
    <p:extLst>
      <p:ext uri="{BB962C8B-B14F-4D97-AF65-F5344CB8AC3E}">
        <p14:creationId xmlns:p14="http://schemas.microsoft.com/office/powerpoint/2010/main" val="3079932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9">
                                            <p:txEl>
                                              <p:pRg st="6" end="6"/>
                                            </p:txEl>
                                          </p:spTgt>
                                        </p:tgtEl>
                                        <p:attrNameLst>
                                          <p:attrName>style.color</p:attrName>
                                        </p:attrNameLst>
                                      </p:cBhvr>
                                      <p:to>
                                        <a:schemeClr val="accent2"/>
                                      </p:to>
                                    </p:animClr>
                                    <p:animClr clrSpc="rgb" dir="cw">
                                      <p:cBhvr>
                                        <p:cTn id="7" dur="500" fill="hold"/>
                                        <p:tgtEl>
                                          <p:spTgt spid="9">
                                            <p:txEl>
                                              <p:pRg st="6" end="6"/>
                                            </p:txEl>
                                          </p:spTgt>
                                        </p:tgtEl>
                                        <p:attrNameLst>
                                          <p:attrName>fillcolor</p:attrName>
                                        </p:attrNameLst>
                                      </p:cBhvr>
                                      <p:to>
                                        <a:schemeClr val="accent2"/>
                                      </p:to>
                                    </p:animClr>
                                    <p:set>
                                      <p:cBhvr>
                                        <p:cTn id="8" dur="500" fill="hold"/>
                                        <p:tgtEl>
                                          <p:spTgt spid="9">
                                            <p:txEl>
                                              <p:pRg st="6" end="6"/>
                                            </p:txEl>
                                          </p:spTgt>
                                        </p:tgtEl>
                                        <p:attrNameLst>
                                          <p:attrName>fill.type</p:attrName>
                                        </p:attrNameLst>
                                      </p:cBhvr>
                                      <p:to>
                                        <p:strVal val="solid"/>
                                      </p:to>
                                    </p:set>
                                    <p:set>
                                      <p:cBhvr>
                                        <p:cTn id="9" dur="500" fill="hold"/>
                                        <p:tgtEl>
                                          <p:spTgt spid="9">
                                            <p:txEl>
                                              <p:pRg st="6" end="6"/>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B9BB05F5-20F7-4E07-B375-2C961F66EB9B}"/>
              </a:ext>
            </a:extLst>
          </p:cNvPr>
          <p:cNvSpPr>
            <a:spLocks noGrp="1"/>
          </p:cNvSpPr>
          <p:nvPr>
            <p:ph type="title"/>
          </p:nvPr>
        </p:nvSpPr>
        <p:spPr/>
        <p:txBody>
          <a:bodyPr>
            <a:normAutofit fontScale="90000"/>
          </a:bodyPr>
          <a:lstStyle/>
          <a:p>
            <a:r>
              <a:rPr lang="es-CL" dirty="0"/>
              <a:t>Ejercicio 1 - </a:t>
            </a:r>
            <a:r>
              <a:rPr lang="es-MX" dirty="0"/>
              <a:t>Obtener la función de transferencia simplificada del siguiente diagrama de bloques</a:t>
            </a:r>
            <a:endParaRPr lang="es-CL" dirty="0"/>
          </a:p>
        </p:txBody>
      </p:sp>
      <p:pic>
        <p:nvPicPr>
          <p:cNvPr id="7" name="Marcador de contenido 6">
            <a:extLst>
              <a:ext uri="{FF2B5EF4-FFF2-40B4-BE49-F238E27FC236}">
                <a16:creationId xmlns:a16="http://schemas.microsoft.com/office/drawing/2014/main" id="{AD2A9D70-0933-4D6C-9110-AEE5C8624FC6}"/>
              </a:ext>
            </a:extLst>
          </p:cNvPr>
          <p:cNvPicPr>
            <a:picLocks noGrp="1" noChangeAspect="1"/>
          </p:cNvPicPr>
          <p:nvPr>
            <p:ph idx="1"/>
          </p:nvPr>
        </p:nvPicPr>
        <p:blipFill>
          <a:blip r:embed="rId2"/>
          <a:stretch>
            <a:fillRect/>
          </a:stretch>
        </p:blipFill>
        <p:spPr>
          <a:xfrm>
            <a:off x="1412903" y="1825625"/>
            <a:ext cx="9366194" cy="4351338"/>
          </a:xfrm>
          <a:prstGeom prst="rect">
            <a:avLst/>
          </a:prstGeom>
        </p:spPr>
      </p:pic>
    </p:spTree>
    <p:extLst>
      <p:ext uri="{BB962C8B-B14F-4D97-AF65-F5344CB8AC3E}">
        <p14:creationId xmlns:p14="http://schemas.microsoft.com/office/powerpoint/2010/main" val="494253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D463A-120D-4A5E-B847-CD9BF7EE3A59}"/>
              </a:ext>
            </a:extLst>
          </p:cNvPr>
          <p:cNvSpPr>
            <a:spLocks noGrp="1"/>
          </p:cNvSpPr>
          <p:nvPr>
            <p:ph type="title"/>
          </p:nvPr>
        </p:nvSpPr>
        <p:spPr/>
        <p:txBody>
          <a:bodyPr>
            <a:normAutofit/>
          </a:bodyPr>
          <a:lstStyle/>
          <a:p>
            <a:r>
              <a:rPr lang="es-MX" dirty="0"/>
              <a:t>Paso 1 – Se aplica la regla 5 de la tabla para bloques en paralelo, sumando así G2 y G3.</a:t>
            </a:r>
            <a:endParaRPr lang="es-CL" dirty="0"/>
          </a:p>
        </p:txBody>
      </p:sp>
      <p:pic>
        <p:nvPicPr>
          <p:cNvPr id="4" name="Marcador de contenido 3">
            <a:extLst>
              <a:ext uri="{FF2B5EF4-FFF2-40B4-BE49-F238E27FC236}">
                <a16:creationId xmlns:a16="http://schemas.microsoft.com/office/drawing/2014/main" id="{DF3A59DB-8CA5-4AB1-A894-49015C07A792}"/>
              </a:ext>
            </a:extLst>
          </p:cNvPr>
          <p:cNvPicPr>
            <a:picLocks noGrp="1" noChangeAspect="1"/>
          </p:cNvPicPr>
          <p:nvPr>
            <p:ph idx="1"/>
          </p:nvPr>
        </p:nvPicPr>
        <p:blipFill>
          <a:blip r:embed="rId2"/>
          <a:stretch>
            <a:fillRect/>
          </a:stretch>
        </p:blipFill>
        <p:spPr>
          <a:xfrm>
            <a:off x="838200" y="1751445"/>
            <a:ext cx="10515600" cy="4313179"/>
          </a:xfrm>
          <a:prstGeom prst="rect">
            <a:avLst/>
          </a:prstGeom>
        </p:spPr>
      </p:pic>
    </p:spTree>
    <p:extLst>
      <p:ext uri="{BB962C8B-B14F-4D97-AF65-F5344CB8AC3E}">
        <p14:creationId xmlns:p14="http://schemas.microsoft.com/office/powerpoint/2010/main" val="2095716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D463A-120D-4A5E-B847-CD9BF7EE3A59}"/>
              </a:ext>
            </a:extLst>
          </p:cNvPr>
          <p:cNvSpPr>
            <a:spLocks noGrp="1"/>
          </p:cNvSpPr>
          <p:nvPr>
            <p:ph type="title"/>
          </p:nvPr>
        </p:nvSpPr>
        <p:spPr/>
        <p:txBody>
          <a:bodyPr>
            <a:normAutofit/>
          </a:bodyPr>
          <a:lstStyle/>
          <a:p>
            <a:r>
              <a:rPr lang="es-MX" dirty="0"/>
              <a:t>Paso 2 - Con la regla 4 para combinación de bloques se reduce G1.</a:t>
            </a:r>
            <a:endParaRPr lang="es-CL" dirty="0"/>
          </a:p>
        </p:txBody>
      </p:sp>
      <p:pic>
        <p:nvPicPr>
          <p:cNvPr id="6" name="Marcador de contenido 5">
            <a:extLst>
              <a:ext uri="{FF2B5EF4-FFF2-40B4-BE49-F238E27FC236}">
                <a16:creationId xmlns:a16="http://schemas.microsoft.com/office/drawing/2014/main" id="{334EBED7-1BD6-4433-A4D5-4A825E8F2088}"/>
              </a:ext>
            </a:extLst>
          </p:cNvPr>
          <p:cNvPicPr>
            <a:picLocks noGrp="1" noChangeAspect="1"/>
          </p:cNvPicPr>
          <p:nvPr>
            <p:ph idx="1"/>
          </p:nvPr>
        </p:nvPicPr>
        <p:blipFill>
          <a:blip r:embed="rId2"/>
          <a:stretch>
            <a:fillRect/>
          </a:stretch>
        </p:blipFill>
        <p:spPr>
          <a:xfrm>
            <a:off x="838200" y="1835793"/>
            <a:ext cx="10515600" cy="4331001"/>
          </a:xfrm>
          <a:prstGeom prst="rect">
            <a:avLst/>
          </a:prstGeom>
        </p:spPr>
      </p:pic>
    </p:spTree>
    <p:extLst>
      <p:ext uri="{BB962C8B-B14F-4D97-AF65-F5344CB8AC3E}">
        <p14:creationId xmlns:p14="http://schemas.microsoft.com/office/powerpoint/2010/main" val="2632438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D463A-120D-4A5E-B847-CD9BF7EE3A59}"/>
              </a:ext>
            </a:extLst>
          </p:cNvPr>
          <p:cNvSpPr>
            <a:spLocks noGrp="1"/>
          </p:cNvSpPr>
          <p:nvPr>
            <p:ph type="title"/>
          </p:nvPr>
        </p:nvSpPr>
        <p:spPr>
          <a:xfrm>
            <a:off x="591670" y="365125"/>
            <a:ext cx="11349317" cy="1325563"/>
          </a:xfrm>
        </p:spPr>
        <p:txBody>
          <a:bodyPr>
            <a:normAutofit fontScale="90000"/>
          </a:bodyPr>
          <a:lstStyle/>
          <a:p>
            <a:r>
              <a:rPr lang="es-MX" dirty="0"/>
              <a:t>Paso 3 – Con la regla 13 se elimina la retroalimentación para obtener el bloque equivalente.</a:t>
            </a:r>
            <a:endParaRPr lang="es-CL" dirty="0"/>
          </a:p>
        </p:txBody>
      </p:sp>
      <p:pic>
        <p:nvPicPr>
          <p:cNvPr id="6" name="Marcador de contenido 5">
            <a:extLst>
              <a:ext uri="{FF2B5EF4-FFF2-40B4-BE49-F238E27FC236}">
                <a16:creationId xmlns:a16="http://schemas.microsoft.com/office/drawing/2014/main" id="{43CDE4D8-31CA-456B-9609-9A4DE43E5D15}"/>
              </a:ext>
            </a:extLst>
          </p:cNvPr>
          <p:cNvPicPr>
            <a:picLocks noGrp="1" noChangeAspect="1"/>
          </p:cNvPicPr>
          <p:nvPr>
            <p:ph idx="1"/>
          </p:nvPr>
        </p:nvPicPr>
        <p:blipFill>
          <a:blip r:embed="rId2"/>
          <a:stretch>
            <a:fillRect/>
          </a:stretch>
        </p:blipFill>
        <p:spPr>
          <a:xfrm>
            <a:off x="591670" y="1835512"/>
            <a:ext cx="10784542" cy="4423490"/>
          </a:xfrm>
          <a:prstGeom prst="rect">
            <a:avLst/>
          </a:prstGeom>
        </p:spPr>
      </p:pic>
    </p:spTree>
    <p:extLst>
      <p:ext uri="{BB962C8B-B14F-4D97-AF65-F5344CB8AC3E}">
        <p14:creationId xmlns:p14="http://schemas.microsoft.com/office/powerpoint/2010/main" val="1030005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0A111C-3360-430B-8B46-2DE8E7213207}"/>
              </a:ext>
            </a:extLst>
          </p:cNvPr>
          <p:cNvSpPr>
            <a:spLocks noGrp="1"/>
          </p:cNvSpPr>
          <p:nvPr>
            <p:ph type="title"/>
          </p:nvPr>
        </p:nvSpPr>
        <p:spPr/>
        <p:txBody>
          <a:bodyPr>
            <a:normAutofit fontScale="90000"/>
          </a:bodyPr>
          <a:lstStyle/>
          <a:p>
            <a:r>
              <a:rPr lang="es-MX" dirty="0"/>
              <a:t>Ejercicio 2 - Obtener la función de transferencia simplificada del siguiente diagrama de bloques</a:t>
            </a:r>
            <a:endParaRPr lang="es-CL" dirty="0"/>
          </a:p>
        </p:txBody>
      </p:sp>
      <p:pic>
        <p:nvPicPr>
          <p:cNvPr id="4" name="Marcador de contenido 3">
            <a:extLst>
              <a:ext uri="{FF2B5EF4-FFF2-40B4-BE49-F238E27FC236}">
                <a16:creationId xmlns:a16="http://schemas.microsoft.com/office/drawing/2014/main" id="{0E909A62-D14B-44BF-A13E-D5A14D1B7CBD}"/>
              </a:ext>
            </a:extLst>
          </p:cNvPr>
          <p:cNvPicPr>
            <a:picLocks noGrp="1" noChangeAspect="1"/>
          </p:cNvPicPr>
          <p:nvPr>
            <p:ph idx="1"/>
          </p:nvPr>
        </p:nvPicPr>
        <p:blipFill>
          <a:blip r:embed="rId2"/>
          <a:stretch>
            <a:fillRect/>
          </a:stretch>
        </p:blipFill>
        <p:spPr>
          <a:xfrm>
            <a:off x="838200" y="2129418"/>
            <a:ext cx="10515600" cy="3743752"/>
          </a:xfrm>
          <a:prstGeom prst="rect">
            <a:avLst/>
          </a:prstGeom>
        </p:spPr>
      </p:pic>
    </p:spTree>
    <p:extLst>
      <p:ext uri="{BB962C8B-B14F-4D97-AF65-F5344CB8AC3E}">
        <p14:creationId xmlns:p14="http://schemas.microsoft.com/office/powerpoint/2010/main" val="12762182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lstStyle/>
          <a:p>
            <a:r>
              <a:rPr lang="es-MX" dirty="0"/>
              <a:t>Paso 1 – Se aplica la regla 9 para mover H2 a la derecha de G4.</a:t>
            </a:r>
            <a:endParaRPr lang="es-CL" dirty="0"/>
          </a:p>
        </p:txBody>
      </p:sp>
      <p:pic>
        <p:nvPicPr>
          <p:cNvPr id="4" name="Marcador de contenido 3">
            <a:extLst>
              <a:ext uri="{FF2B5EF4-FFF2-40B4-BE49-F238E27FC236}">
                <a16:creationId xmlns:a16="http://schemas.microsoft.com/office/drawing/2014/main" id="{CB99689C-F5CD-40E2-8B5B-665E040F9223}"/>
              </a:ext>
            </a:extLst>
          </p:cNvPr>
          <p:cNvPicPr>
            <a:picLocks noGrp="1" noChangeAspect="1"/>
          </p:cNvPicPr>
          <p:nvPr>
            <p:ph idx="1"/>
          </p:nvPr>
        </p:nvPicPr>
        <p:blipFill>
          <a:blip r:embed="rId2"/>
          <a:stretch>
            <a:fillRect/>
          </a:stretch>
        </p:blipFill>
        <p:spPr>
          <a:xfrm>
            <a:off x="838200" y="2226868"/>
            <a:ext cx="10515600" cy="3548851"/>
          </a:xfrm>
          <a:prstGeom prst="rect">
            <a:avLst/>
          </a:prstGeom>
        </p:spPr>
      </p:pic>
    </p:spTree>
    <p:extLst>
      <p:ext uri="{BB962C8B-B14F-4D97-AF65-F5344CB8AC3E}">
        <p14:creationId xmlns:p14="http://schemas.microsoft.com/office/powerpoint/2010/main" val="4296466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2 – Se aplica la regla 4 para combinar G3 y G4 y la realimentación de H2 y 1/G4.</a:t>
            </a:r>
            <a:endParaRPr lang="es-CL" dirty="0"/>
          </a:p>
        </p:txBody>
      </p:sp>
      <p:pic>
        <p:nvPicPr>
          <p:cNvPr id="9" name="Marcador de contenido 8">
            <a:extLst>
              <a:ext uri="{FF2B5EF4-FFF2-40B4-BE49-F238E27FC236}">
                <a16:creationId xmlns:a16="http://schemas.microsoft.com/office/drawing/2014/main" id="{7DAE3818-3579-40FB-8644-D13B67F21CF8}"/>
              </a:ext>
            </a:extLst>
          </p:cNvPr>
          <p:cNvPicPr>
            <a:picLocks noGrp="1" noChangeAspect="1"/>
          </p:cNvPicPr>
          <p:nvPr>
            <p:ph idx="1"/>
          </p:nvPr>
        </p:nvPicPr>
        <p:blipFill>
          <a:blip r:embed="rId2"/>
          <a:stretch>
            <a:fillRect/>
          </a:stretch>
        </p:blipFill>
        <p:spPr>
          <a:xfrm>
            <a:off x="838200" y="2102367"/>
            <a:ext cx="10515600" cy="3797854"/>
          </a:xfrm>
          <a:prstGeom prst="rect">
            <a:avLst/>
          </a:prstGeom>
        </p:spPr>
      </p:pic>
    </p:spTree>
    <p:extLst>
      <p:ext uri="{BB962C8B-B14F-4D97-AF65-F5344CB8AC3E}">
        <p14:creationId xmlns:p14="http://schemas.microsoft.com/office/powerpoint/2010/main" val="216958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3 – Se aplica la regla 13 para eliminar la retroalimentación.</a:t>
            </a:r>
            <a:endParaRPr lang="es-CL" dirty="0"/>
          </a:p>
        </p:txBody>
      </p:sp>
      <p:pic>
        <p:nvPicPr>
          <p:cNvPr id="5" name="Marcador de contenido 4">
            <a:extLst>
              <a:ext uri="{FF2B5EF4-FFF2-40B4-BE49-F238E27FC236}">
                <a16:creationId xmlns:a16="http://schemas.microsoft.com/office/drawing/2014/main" id="{EBD4FC01-94C5-49A7-91E8-32727B1F4B53}"/>
              </a:ext>
            </a:extLst>
          </p:cNvPr>
          <p:cNvPicPr>
            <a:picLocks noGrp="1" noChangeAspect="1"/>
          </p:cNvPicPr>
          <p:nvPr>
            <p:ph idx="1"/>
          </p:nvPr>
        </p:nvPicPr>
        <p:blipFill>
          <a:blip r:embed="rId2"/>
          <a:stretch>
            <a:fillRect/>
          </a:stretch>
        </p:blipFill>
        <p:spPr>
          <a:xfrm>
            <a:off x="838200" y="2563718"/>
            <a:ext cx="10515600" cy="2875151"/>
          </a:xfrm>
          <a:prstGeom prst="rect">
            <a:avLst/>
          </a:prstGeom>
        </p:spPr>
      </p:pic>
    </p:spTree>
    <p:extLst>
      <p:ext uri="{BB962C8B-B14F-4D97-AF65-F5344CB8AC3E}">
        <p14:creationId xmlns:p14="http://schemas.microsoft.com/office/powerpoint/2010/main" val="815505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4 – Se aplica la regla 4 para combinar los bloques.</a:t>
            </a:r>
            <a:endParaRPr lang="es-CL" dirty="0"/>
          </a:p>
        </p:txBody>
      </p:sp>
      <p:pic>
        <p:nvPicPr>
          <p:cNvPr id="6" name="Marcador de contenido 5">
            <a:extLst>
              <a:ext uri="{FF2B5EF4-FFF2-40B4-BE49-F238E27FC236}">
                <a16:creationId xmlns:a16="http://schemas.microsoft.com/office/drawing/2014/main" id="{698E7ADD-EA6F-4551-A6F9-98AAF36E9130}"/>
              </a:ext>
            </a:extLst>
          </p:cNvPr>
          <p:cNvPicPr>
            <a:picLocks noGrp="1" noChangeAspect="1"/>
          </p:cNvPicPr>
          <p:nvPr>
            <p:ph idx="1"/>
          </p:nvPr>
        </p:nvPicPr>
        <p:blipFill>
          <a:blip r:embed="rId2"/>
          <a:stretch>
            <a:fillRect/>
          </a:stretch>
        </p:blipFill>
        <p:spPr>
          <a:xfrm>
            <a:off x="838200" y="2144028"/>
            <a:ext cx="10515600" cy="3714532"/>
          </a:xfrm>
          <a:prstGeom prst="rect">
            <a:avLst/>
          </a:prstGeom>
        </p:spPr>
      </p:pic>
    </p:spTree>
    <p:extLst>
      <p:ext uri="{BB962C8B-B14F-4D97-AF65-F5344CB8AC3E}">
        <p14:creationId xmlns:p14="http://schemas.microsoft.com/office/powerpoint/2010/main" val="318733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5 – Se aplica nuevamente la regla 13 para eliminar la retroalimentación.</a:t>
            </a:r>
            <a:endParaRPr lang="es-CL" dirty="0"/>
          </a:p>
        </p:txBody>
      </p:sp>
      <p:pic>
        <p:nvPicPr>
          <p:cNvPr id="5" name="Marcador de contenido 4">
            <a:extLst>
              <a:ext uri="{FF2B5EF4-FFF2-40B4-BE49-F238E27FC236}">
                <a16:creationId xmlns:a16="http://schemas.microsoft.com/office/drawing/2014/main" id="{C946C9CB-85B5-4048-B45C-EACCBB3338F9}"/>
              </a:ext>
            </a:extLst>
          </p:cNvPr>
          <p:cNvPicPr>
            <a:picLocks noGrp="1" noChangeAspect="1"/>
          </p:cNvPicPr>
          <p:nvPr>
            <p:ph idx="1"/>
          </p:nvPr>
        </p:nvPicPr>
        <p:blipFill>
          <a:blip r:embed="rId2"/>
          <a:stretch>
            <a:fillRect/>
          </a:stretch>
        </p:blipFill>
        <p:spPr>
          <a:xfrm>
            <a:off x="838200" y="2377315"/>
            <a:ext cx="10515600" cy="3247958"/>
          </a:xfrm>
          <a:prstGeom prst="rect">
            <a:avLst/>
          </a:prstGeom>
        </p:spPr>
      </p:pic>
    </p:spTree>
    <p:extLst>
      <p:ext uri="{BB962C8B-B14F-4D97-AF65-F5344CB8AC3E}">
        <p14:creationId xmlns:p14="http://schemas.microsoft.com/office/powerpoint/2010/main" val="22486011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6 – Se simplifica por medio de suma y división de fracciones. </a:t>
            </a:r>
            <a:endParaRPr lang="es-CL" dirty="0"/>
          </a:p>
        </p:txBody>
      </p:sp>
      <p:pic>
        <p:nvPicPr>
          <p:cNvPr id="6" name="Marcador de contenido 5">
            <a:extLst>
              <a:ext uri="{FF2B5EF4-FFF2-40B4-BE49-F238E27FC236}">
                <a16:creationId xmlns:a16="http://schemas.microsoft.com/office/drawing/2014/main" id="{D6AD4CF3-04D4-43F4-924E-C899D44819CB}"/>
              </a:ext>
            </a:extLst>
          </p:cNvPr>
          <p:cNvPicPr>
            <a:picLocks noGrp="1" noChangeAspect="1"/>
          </p:cNvPicPr>
          <p:nvPr>
            <p:ph idx="1"/>
          </p:nvPr>
        </p:nvPicPr>
        <p:blipFill>
          <a:blip r:embed="rId2"/>
          <a:stretch>
            <a:fillRect/>
          </a:stretch>
        </p:blipFill>
        <p:spPr>
          <a:xfrm>
            <a:off x="838200" y="2819839"/>
            <a:ext cx="10515600" cy="2362909"/>
          </a:xfrm>
          <a:prstGeom prst="rect">
            <a:avLst/>
          </a:prstGeom>
        </p:spPr>
      </p:pic>
    </p:spTree>
    <p:extLst>
      <p:ext uri="{BB962C8B-B14F-4D97-AF65-F5344CB8AC3E}">
        <p14:creationId xmlns:p14="http://schemas.microsoft.com/office/powerpoint/2010/main" val="13506986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D4386-CDC9-4AB5-BDC7-6D937FEFFA79}"/>
              </a:ext>
            </a:extLst>
          </p:cNvPr>
          <p:cNvSpPr>
            <a:spLocks noGrp="1"/>
          </p:cNvSpPr>
          <p:nvPr>
            <p:ph type="title"/>
          </p:nvPr>
        </p:nvSpPr>
        <p:spPr/>
        <p:txBody>
          <a:bodyPr>
            <a:normAutofit/>
          </a:bodyPr>
          <a:lstStyle/>
          <a:p>
            <a:r>
              <a:rPr lang="es-MX" dirty="0"/>
              <a:t>Paso 7 – Se aplica la regla 4 para combinar los bloques y el bloque equivalente quedará así: </a:t>
            </a:r>
            <a:endParaRPr lang="es-CL" dirty="0"/>
          </a:p>
        </p:txBody>
      </p:sp>
      <p:pic>
        <p:nvPicPr>
          <p:cNvPr id="5" name="Marcador de contenido 4">
            <a:extLst>
              <a:ext uri="{FF2B5EF4-FFF2-40B4-BE49-F238E27FC236}">
                <a16:creationId xmlns:a16="http://schemas.microsoft.com/office/drawing/2014/main" id="{CB238E21-321E-4A2E-8E04-A85C68315C9E}"/>
              </a:ext>
            </a:extLst>
          </p:cNvPr>
          <p:cNvPicPr>
            <a:picLocks noGrp="1" noChangeAspect="1"/>
          </p:cNvPicPr>
          <p:nvPr>
            <p:ph idx="1"/>
          </p:nvPr>
        </p:nvPicPr>
        <p:blipFill>
          <a:blip r:embed="rId2"/>
          <a:stretch>
            <a:fillRect/>
          </a:stretch>
        </p:blipFill>
        <p:spPr>
          <a:xfrm>
            <a:off x="838200" y="2374277"/>
            <a:ext cx="10515600" cy="3254034"/>
          </a:xfrm>
          <a:prstGeom prst="rect">
            <a:avLst/>
          </a:prstGeom>
        </p:spPr>
      </p:pic>
    </p:spTree>
    <p:extLst>
      <p:ext uri="{BB962C8B-B14F-4D97-AF65-F5344CB8AC3E}">
        <p14:creationId xmlns:p14="http://schemas.microsoft.com/office/powerpoint/2010/main" val="20080163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Rectángulo 3">
            <a:extLst>
              <a:ext uri="{FF2B5EF4-FFF2-40B4-BE49-F238E27FC236}">
                <a16:creationId xmlns:a16="http://schemas.microsoft.com/office/drawing/2014/main" id="{675069BC-6887-4A8F-B703-77626D896086}"/>
              </a:ext>
            </a:extLst>
          </p:cNvPr>
          <p:cNvSpPr/>
          <p:nvPr/>
        </p:nvSpPr>
        <p:spPr>
          <a:xfrm>
            <a:off x="1870997" y="1607809"/>
            <a:ext cx="9236026" cy="28766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b="1" kern="1200" cap="none" spc="0">
                <a:ln w="9525">
                  <a:solidFill>
                    <a:schemeClr val="bg1"/>
                  </a:solidFill>
                  <a:prstDash val="solid"/>
                </a:ln>
                <a:solidFill>
                  <a:srgbClr val="FFFFFF"/>
                </a:solidFill>
                <a:effectLst>
                  <a:outerShdw blurRad="12700" dist="38100" dir="2700000" algn="tl" rotWithShape="0">
                    <a:schemeClr val="accent5">
                      <a:lumMod val="60000"/>
                      <a:lumOff val="40000"/>
                    </a:schemeClr>
                  </a:outerShdw>
                </a:effectLst>
                <a:latin typeface="+mj-lt"/>
                <a:ea typeface="+mj-ea"/>
                <a:cs typeface="+mj-cs"/>
              </a:rPr>
              <a:t>Hasta aquí por hoy</a:t>
            </a:r>
          </a:p>
        </p:txBody>
      </p:sp>
    </p:spTree>
    <p:extLst>
      <p:ext uri="{BB962C8B-B14F-4D97-AF65-F5344CB8AC3E}">
        <p14:creationId xmlns:p14="http://schemas.microsoft.com/office/powerpoint/2010/main" val="332466411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34910</TotalTime>
  <Words>4229</Words>
  <Application>Microsoft Office PowerPoint</Application>
  <PresentationFormat>Panorámica</PresentationFormat>
  <Paragraphs>228</Paragraphs>
  <Slides>42</Slides>
  <Notes>0</Notes>
  <HiddenSlides>19</HiddenSlides>
  <MMClips>1</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42</vt:i4>
      </vt:variant>
    </vt:vector>
  </HeadingPairs>
  <TitlesOfParts>
    <vt:vector size="48" baseType="lpstr">
      <vt:lpstr>Arial</vt:lpstr>
      <vt:lpstr>Calibri</vt:lpstr>
      <vt:lpstr>Calibri Light</vt:lpstr>
      <vt:lpstr>Cambria Math</vt:lpstr>
      <vt:lpstr>Tema de Office</vt:lpstr>
      <vt:lpstr>Foxit PDF Document</vt:lpstr>
      <vt:lpstr>Modelamiento de sistemas II  2021</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vt:lpstr>
      <vt:lpstr>Introducción a la Modelación de Sistemas Diagrama de Bloques - Sistemas de retroalimentación negativa</vt:lpstr>
      <vt:lpstr>Introducción a la Modelación de Sistemas Diagrama de Bloques - Sistemas de retroalimentación positiva</vt:lpstr>
      <vt:lpstr>Introducción a la Modelación de Sistemas Diagrama de Bloques - Sistemas de retroalimentación positiva</vt:lpstr>
      <vt:lpstr>Introducción a la Modelación de Sistemas Diagrama de Bloques - Sistemas de retroalimentación positiva</vt:lpstr>
      <vt:lpstr>Introducción a la Modelación de Sistemas Diagrama de Bloques - Sistemas de retroalimentación positiva</vt:lpstr>
      <vt:lpstr>Introducción a la Modelación de Sistemas Diagrama de Bloques</vt:lpstr>
      <vt:lpstr>Introducción a la Modelación de Sistemas Diagrama de Bloques - Sistemas de retroalimentación simple</vt:lpstr>
      <vt:lpstr>Introducción a la Modelación de Sistemas Diagrama de Bloques - Sistemas de retroalimentación simple</vt:lpstr>
      <vt:lpstr>Introducción a la Modelación de Sistemas Diagrama de Bloques - Sistemas de retroalimentación simple</vt:lpstr>
      <vt:lpstr>Diagrama de bloques de un sistema básico de retroalimentación</vt:lpstr>
      <vt:lpstr>Diagrama de bloques de un sistema básico de retroalimentación</vt:lpstr>
      <vt:lpstr>Simplificación de diagramas de bloques</vt:lpstr>
      <vt:lpstr>Simplificación de diagramas de bloques</vt:lpstr>
      <vt:lpstr>Simplificación de diagramas de bloques</vt:lpstr>
      <vt:lpstr>Álgebra de bloques</vt:lpstr>
      <vt:lpstr>Reducción de un diagrama de bloques</vt:lpstr>
      <vt:lpstr>Ejercicio 1 - Obtener la función de transferencia simplificada del siguiente diagrama de bloques</vt:lpstr>
      <vt:lpstr>Paso 1 – Se aplica la regla 5 de la tabla para bloques en paralelo, sumando así G2 y G3.</vt:lpstr>
      <vt:lpstr>Paso 2 - Con la regla 4 para combinación de bloques se reduce G1.</vt:lpstr>
      <vt:lpstr>Paso 3 – Con la regla 13 se elimina la retroalimentación para obtener el bloque equivalente.</vt:lpstr>
      <vt:lpstr>Ejercicio 2 - Obtener la función de transferencia simplificada del siguiente diagrama de bloques</vt:lpstr>
      <vt:lpstr>Paso 1 – Se aplica la regla 9 para mover H2 a la derecha de G4.</vt:lpstr>
      <vt:lpstr>Paso 2 – Se aplica la regla 4 para combinar G3 y G4 y la realimentación de H2 y 1/G4.</vt:lpstr>
      <vt:lpstr>Paso 3 – Se aplica la regla 13 para eliminar la retroalimentación.</vt:lpstr>
      <vt:lpstr>Paso 4 – Se aplica la regla 4 para combinar los bloques.</vt:lpstr>
      <vt:lpstr>Paso 5 – Se aplica nuevamente la regla 13 para eliminar la retroalimentación.</vt:lpstr>
      <vt:lpstr>Paso 6 – Se simplifica por medio de suma y división de fracciones. </vt:lpstr>
      <vt:lpstr>Paso 7 – Se aplica la regla 4 para combinar los bloques y el bloque equivalente quedará así: </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francisco javier de la barrera zamora</dc:creator>
  <cp:lastModifiedBy>Alberto García Covacevich</cp:lastModifiedBy>
  <cp:revision>61</cp:revision>
  <dcterms:created xsi:type="dcterms:W3CDTF">2020-07-06T01:36:30Z</dcterms:created>
  <dcterms:modified xsi:type="dcterms:W3CDTF">2021-09-05T19:43:06Z</dcterms:modified>
</cp:coreProperties>
</file>